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notesMasterIdLst>
    <p:notesMasterId r:id="rId3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645920"/>
            <a:ext cx="76809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1: Introduction to AI &amp; Intelligent Agents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731520" y="310896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AI? What is an agent? How do we formulate problems? — All the foundations you need.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31520" y="438912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Agent Function vs Agent Program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Abstract specification vs concrete implementation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3840480" cy="32004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05840"/>
            <a:ext cx="3840480" cy="4572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00584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Function (Abstract)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1520" y="1554480"/>
            <a:ext cx="34747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Mathematical mapping:
</a:t>
            </a:r>
            <a:endParaRPr lang="en-US" sz="1100" dirty="0"/>
          </a:p>
          <a:p>
            <a:pPr indent="0" marL="0">
              <a:buNone/>
            </a:pPr>
            <a:r>
              <a:rPr lang="en-US" sz="1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f: P* → A
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Maps entire percept history to an action.
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IDEAL — what the agent SHOULD do.
</a:t>
            </a:r>
            <a:endParaRPr lang="en-US" sz="1100" dirty="0"/>
          </a:p>
          <a:p>
            <a:pPr indent="0" marL="0">
              <a:buNone/>
            </a:pPr>
            <a:r>
              <a:rPr lang="en-US" sz="10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 a complete rulebook.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54880" y="1005840"/>
            <a:ext cx="3840480" cy="32004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54880" y="1005840"/>
            <a:ext cx="3840480" cy="45720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4754880" y="100584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Program (Concrete)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554480"/>
            <a:ext cx="34747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 implementation:
</a:t>
            </a:r>
            <a:endParaRPr lang="en-US" sz="1100" dirty="0"/>
          </a:p>
          <a:p>
            <a:pPr indent="0" marL="0">
              <a:buNone/>
            </a:pPr>
            <a:r>
              <a:rPr lang="en-US" sz="1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on hardware
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 implements (or approximates) the agent function.
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by sensors, compute, time.
</a:t>
            </a:r>
            <a:endParaRPr lang="en-US" sz="1100" dirty="0"/>
          </a:p>
          <a:p>
            <a:pPr indent="0" marL="0">
              <a:buNone/>
            </a:pPr>
            <a:r>
              <a:rPr lang="en-US" sz="10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 the actual player following the rulebook.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2C3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1.3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Concept of Rationality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it mean to "do the right thing"?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Rational Agent — Definition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EXAM: Define rational agent. Is it omniscient?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914400"/>
            <a:ext cx="8046720" cy="1097280"/>
          </a:xfrm>
          <a:prstGeom prst="rect">
            <a:avLst/>
          </a:prstGeom>
          <a:solidFill>
            <a:srgbClr val="D4EDDA"/>
          </a:solidFill>
          <a:ln w="6350">
            <a:solidFill>
              <a:srgbClr val="A3D9A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96012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rational agent selects the action that is expected to maximise its performance measure, given: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The performance measure  2. Prior knowledge  3. Available actions  4. Percept sequence to date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2286000"/>
            <a:ext cx="384048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3317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Rational ≠ Omniscient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31520" y="2743200"/>
            <a:ext cx="34747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Omniscient: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Knows the actual outcome (impossible)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Rational: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Makes the best decision given what it KNOWS right now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driver who crosses carefully but gets hit by a falling satellite was still rational — correct decision with available info.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54880" y="2286000"/>
            <a:ext cx="384048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23317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Measure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2743200"/>
            <a:ext cx="34747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Defined EXTERNALLY by the designer.
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Measures WHAT we want, not HOW.
</a:t>
            </a:r>
            <a:endParaRPr lang="en-US" sz="10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Vacuum example:
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"Dirt cleaned in 8 hours"
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"Number of times it moves" (would just pace around!)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2C3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1.4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PEAS Description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specify a task environment before designing an agent.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PEAS — The Four Things You Must Specify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EXAM: Write PEAS for any given system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804672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114300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143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71600" y="105156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108960" y="105156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we score success?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760720" y="105156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Taxi: safety, speed, legal, comfort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1920240"/>
            <a:ext cx="804672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205740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2057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371600" y="196596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108960" y="196596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the world like?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760720" y="196596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Roads, traffic, weather, pedestrians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48640" y="2834640"/>
            <a:ext cx="804672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1520" y="297180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29718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371600" y="288036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Actuators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108960" y="288036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can the agent DO?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760720" y="288036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Steering, brake, accelerator, horn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48640" y="3749040"/>
            <a:ext cx="804672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31520" y="388620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5" name="Text 23"/>
          <p:cNvSpPr/>
          <p:nvPr/>
        </p:nvSpPr>
        <p:spPr>
          <a:xfrm>
            <a:off x="731520" y="38862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371600" y="379476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Sensors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108960" y="379476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can the agent PERCEIVE?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760720" y="379476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Cameras, LIDAR, GPS, speedometer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48640" y="457200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Self-Driving Taxi example → Always state PEAS first when "designing an agent for X".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PEAS — Practice Examples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these yourself before looking at the answers</a:t>
            </a:r>
            <a:endParaRPr lang="en-US" sz="9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005840"/>
          <a:ext cx="804672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1828800"/>
                <a:gridCol w="1645920"/>
                <a:gridCol w="1645920"/>
                <a:gridCol w="155448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Medical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Diagnosis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Healthy patient, low cost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Hospital, patients, tests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Display questions, treatments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Keyboard, symptom database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Spam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Filter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Correctly classified emails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Email system, users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Flag/move/delete email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Email headers, content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Robot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Arm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Parts assembled correctly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Factory floor, conveyor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Joints, gripper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Joint sensors, camera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Internet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Shopping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Correct items, best price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Websites, databases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Display, add-to-cart, order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Page content, user input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43891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Exam Q: [2023, 3 marks] Define PEAS. Give PEAS for a self-driving car.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2C3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1.5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Environment Properties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dimensions to classify any task environment.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6 Environment Properties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EXAM: "Classify environment X by all its properties" — very common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914400"/>
            <a:ext cx="804672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932688"/>
            <a:ext cx="1280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Observable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011680" y="932688"/>
            <a:ext cx="1828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vs Partially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931920" y="932688"/>
            <a:ext cx="2560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the agent see EVERYTHING relevant?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583680" y="932688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Chess = full | Poker = partial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48640" y="1572768"/>
            <a:ext cx="8046720" cy="566928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1591056"/>
            <a:ext cx="1280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Deterministic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011680" y="1591056"/>
            <a:ext cx="1828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Deterministic vs Stochastic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931920" y="1591056"/>
            <a:ext cx="2560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action → same result every time?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583680" y="1591056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8-puzzle = det. | Dice = stoch.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548640" y="2231136"/>
            <a:ext cx="804672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2249424"/>
            <a:ext cx="1280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Episodic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011680" y="2249424"/>
            <a:ext cx="1828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Episodic vs Sequential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931920" y="2249424"/>
            <a:ext cx="2560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percept episodes independent?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583680" y="2249424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 classify = episodic | Chess = seq.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548640" y="2889504"/>
            <a:ext cx="8046720" cy="566928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2907792"/>
            <a:ext cx="1280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011680" y="2907792"/>
            <a:ext cx="1828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vs Dynamic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931920" y="2907792"/>
            <a:ext cx="2560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world change while agent thinks?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6583680" y="2907792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Crossword = static | Driving = dynamic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48640" y="3547872"/>
            <a:ext cx="804672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3566160"/>
            <a:ext cx="1280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Discrete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011680" y="3566160"/>
            <a:ext cx="1828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Discrete vs Continuous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931920" y="3566160"/>
            <a:ext cx="2560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Countable states/actions or smooth?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6583680" y="3566160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Chess = discrete | Steering = continuous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548640" y="4206240"/>
            <a:ext cx="8046720" cy="566928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0080" y="4224528"/>
            <a:ext cx="1280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2011680" y="4224528"/>
            <a:ext cx="1828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vs Multi-agent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3931920" y="4224528"/>
            <a:ext cx="2560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agents whose behaviour matters?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6583680" y="4224528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Solitaire = single | Chess = multi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Classifying Common Environments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EXAM: Fill in the classification for any environment</a:t>
            </a:r>
            <a:endParaRPr lang="en-US" sz="9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914400"/>
          <a:ext cx="8412480" cy="914400"/>
        </p:xfrm>
        <a:graphic>
          <a:graphicData uri="http://schemas.openxmlformats.org/drawingml/2006/table">
            <a:tbl>
              <a:tblPr/>
              <a:tblGrid>
                <a:gridCol w="1280160"/>
                <a:gridCol w="1097280"/>
                <a:gridCol w="1188720"/>
                <a:gridCol w="1097280"/>
                <a:gridCol w="1188720"/>
                <a:gridCol w="1097280"/>
                <a:gridCol w="1188720"/>
              </a:tblGrid>
              <a:tr h="34747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Environment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Observable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Deterministic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Episodic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Discrete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Chess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Fully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Deterministic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Sequential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Semi-dynamic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Discrete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 (comp.)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Self-driving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Stochastic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Sequential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Dynamic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Continuous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8-Puzzle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Fully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Deterministic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Sequential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Discrete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Single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Crossword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Fully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Deterministic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Sequential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Discrete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Single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Medical Dx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Stochastic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Sequential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Dynamic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Continuous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Single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Vacuum (simple)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Fully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Deterministic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Sequential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Static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Discrete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Single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43891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Hardest combo: partially observable + stochastic + sequential + dynamic + continuous + multi-agent ≈ real driving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2C3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1.6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Structure of Agents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architectures, each more capable than the last.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1 — Roadmap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contact hours | Maps to CO1 | Difficulty: Easy–Medium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914400"/>
            <a:ext cx="914400" cy="41148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914400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645920" y="91440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Artificial Intelligence?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394960" y="91440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approaches, history, foundations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1463040"/>
            <a:ext cx="914400" cy="41148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463040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645920" y="146304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and Environments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394960" y="146304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Sensors, actuators, agent function vs program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2011680"/>
            <a:ext cx="914400" cy="41148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011680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645920" y="20116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Rationality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394960" y="201168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measure, rational ≠ omniscient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48640" y="2560320"/>
            <a:ext cx="914400" cy="41148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2560320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645920" y="256032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PEAS Description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394960" y="256032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environment specification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48640" y="3108960"/>
            <a:ext cx="914400" cy="41148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3108960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645920" y="31089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 Properties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394960" y="310896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dimensions of classification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48640" y="3657600"/>
            <a:ext cx="914400" cy="41148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657600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645920" y="365760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Architectures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394960" y="365760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types + learning agent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4206240"/>
            <a:ext cx="914400" cy="41148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4206240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1.7–1.9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645920" y="420624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Formulation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5394960" y="420624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components, vacuum world, 8-puzzle, 8-queens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Type 1: Simple Reflex Agent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Condition-action rules only — no memory, no planning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411480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09728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Percept → [Condition-Action Rules] → Action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31520" y="1554480"/>
            <a:ext cx="3749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dirty THEN suck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clean THEN move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obstacle THEN stop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846320" y="1005840"/>
            <a:ext cx="38404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percept → action mapping. No memory.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thermostat, or flinching from heat.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Strength: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fast, simple.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Weakness: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works in fully observable environments. Can loop.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3566160"/>
            <a:ext cx="8046720" cy="1097280"/>
          </a:xfrm>
          <a:prstGeom prst="rect">
            <a:avLst/>
          </a:prstGeom>
          <a:solidFill>
            <a:srgbClr val="FFF3CD"/>
          </a:solidFill>
          <a:ln w="6350">
            <a:solidFill>
              <a:srgbClr val="FFEAA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361188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Analogy: A cricket player's reflex catch — no thinking, just react to the ball. Works perfectly when you can see everything, fails when there's hidden information.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Type 2: Model-Based Reflex Agent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Maintains internal state — handles partial observability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411480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097280"/>
            <a:ext cx="374904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Percept + Internal State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↓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[How world works model]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↓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[Rules using state] → Action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↓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[Update state from percept]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846320" y="1005840"/>
            <a:ext cx="38404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Tracks things it can't currently see using an internal model of the world.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"Model" =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an ML model. It's a world model — how the world evolves + how actions affect it.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Strength: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in partially observable environments.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Weakness: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fixed rules — no goals, no optimisation.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3566160"/>
            <a:ext cx="8046720" cy="1097280"/>
          </a:xfrm>
          <a:prstGeom prst="rect">
            <a:avLst/>
          </a:prstGeom>
          <a:solidFill>
            <a:srgbClr val="FFF3CD"/>
          </a:solidFill>
          <a:ln w="6350">
            <a:solidFill>
              <a:srgbClr val="FFEAA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361188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Analogy: Navigating your house in the dark — you KNOW where the furniture is from memory (internal state), even though you can't see it right now. A driver remembering a car in the blind spot after looking away.</a:t>
            </a:r>
            <a:endParaRPr lang="en-US" sz="1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Type 3: Goal-Based Agent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 explicit goals — uses search and planning (Module 2!)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411480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097280"/>
            <a:ext cx="374904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Percept + State + Goals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↓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[Search / Planning]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"What happens if I do X?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Will it achieve my goal?"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↓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Best action toward goal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846320" y="1005840"/>
            <a:ext cx="38404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 an explicit goal. Looks ahead — "What will happen if I do X? Will it get me closer?"
</a:t>
            </a:r>
            <a:endParaRPr lang="en-US" sz="1100" dirty="0"/>
          </a:p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where SEARCH comes in (Module 2).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Strength: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Flexible — change the goal and behaviour changes automatically.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Weakness: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Can't handle trade-offs between competing goals.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3566160"/>
            <a:ext cx="8046720" cy="1097280"/>
          </a:xfrm>
          <a:prstGeom prst="rect">
            <a:avLst/>
          </a:prstGeom>
          <a:solidFill>
            <a:srgbClr val="FFF3CD"/>
          </a:solidFill>
          <a:ln w="6350">
            <a:solidFill>
              <a:srgbClr val="FFEAA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361188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Analogy: Google Maps — knows your destination (goal), explores possible routes (search), picks the best one. Planning a vacation — you have a destination and figure out flights/hotels.</a:t>
            </a:r>
            <a:endParaRPr lang="en-US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Type 4: Utility-Based Agent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Utility function — handles trade-offs and uncertainty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411480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097280"/>
            <a:ext cx="374904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Percept + State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↓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[Utility Function]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U(state) = "how happy?"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↓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[Maximise expected utility]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↓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Best action overall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846320" y="1005840"/>
            <a:ext cx="38404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 a utility function — a number measuring "how happy" the agent is with a state. Picks actions that maximise EXPECTED utility.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Strength: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Handles competing goals, uncertainty, partial success.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Weakness: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Computing expected utility can be expensive. Designing the utility function is hard.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3566160"/>
            <a:ext cx="8046720" cy="1097280"/>
          </a:xfrm>
          <a:prstGeom prst="rect">
            <a:avLst/>
          </a:prstGeom>
          <a:solidFill>
            <a:srgbClr val="FFF3CD"/>
          </a:solidFill>
          <a:ln w="6350">
            <a:solidFill>
              <a:srgbClr val="FFEAA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361188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Analogy: Choosing a restaurant — you weigh taste, price, distance, wait time (multiple factors) and pick the one that maximises overall satisfaction. A financial planner balancing risk and reward.</a:t>
            </a:r>
            <a:endParaRPr lang="en-US" sz="1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Agent Architecture Ladder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level adds a capability the previous one lacks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2971800" y="1097280"/>
            <a:ext cx="320040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971800" y="1097280"/>
            <a:ext cx="73152" cy="73152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7" name="Text 5"/>
          <p:cNvSpPr/>
          <p:nvPr/>
        </p:nvSpPr>
        <p:spPr>
          <a:xfrm>
            <a:off x="3154680" y="11430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 Reflex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154680" y="146304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 → Action  |  No memory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286000" y="1965960"/>
            <a:ext cx="457200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D9770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286000" y="1965960"/>
            <a:ext cx="73152" cy="73152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11" name="Text 9"/>
          <p:cNvSpPr/>
          <p:nvPr/>
        </p:nvSpPr>
        <p:spPr>
          <a:xfrm>
            <a:off x="2468880" y="201168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Model-Based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468880" y="233172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Internal State (memory)  |  Handles partial observability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1600200" y="2834640"/>
            <a:ext cx="594360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600200" y="2834640"/>
            <a:ext cx="73152" cy="7315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5" name="Text 13"/>
          <p:cNvSpPr/>
          <p:nvPr/>
        </p:nvSpPr>
        <p:spPr>
          <a:xfrm>
            <a:off x="1783080" y="2880360"/>
            <a:ext cx="5577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Goal-Based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783080" y="3200400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Goals + Search  |  Flexible, can plan ahead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914400" y="3703320"/>
            <a:ext cx="731520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14400" y="3703320"/>
            <a:ext cx="73152" cy="73152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19" name="Text 17"/>
          <p:cNvSpPr/>
          <p:nvPr/>
        </p:nvSpPr>
        <p:spPr>
          <a:xfrm>
            <a:off x="1097280" y="3749040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Utility-Based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097280" y="406908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Utility Function  |  Optimises, handles trade-offs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48640" y="45720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4 can be rational — in environments they can handle. Rationality is the goal; architectures are the means.</a:t>
            </a:r>
            <a:endParaRPr lang="en-US" sz="11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Learning Agent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wrapper around any of the 4 types — improves from experience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5029200" cy="347472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1188720"/>
            <a:ext cx="2011680" cy="73152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188720"/>
            <a:ext cx="20116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Element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017520" y="1188720"/>
            <a:ext cx="2286000" cy="731520"/>
          </a:xfrm>
          <a:prstGeom prst="rect">
            <a:avLst/>
          </a:prstGeom>
          <a:solidFill>
            <a:srgbClr val="1C7293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017520" y="1188720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Element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731520" y="2286000"/>
            <a:ext cx="2011680" cy="731520"/>
          </a:xfrm>
          <a:prstGeom prst="rect">
            <a:avLst/>
          </a:prstGeom>
          <a:solidFill>
            <a:srgbClr val="D97706"/>
          </a:solidFill>
          <a:ln w="6350">
            <a:solidFill>
              <a:srgbClr val="D9770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286000"/>
            <a:ext cx="20116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(feedback)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017520" y="2286000"/>
            <a:ext cx="2286000" cy="731520"/>
          </a:xfrm>
          <a:prstGeom prst="rect">
            <a:avLst/>
          </a:prstGeom>
          <a:solidFill>
            <a:srgbClr val="8B5CF6"/>
          </a:solidFill>
          <a:ln w="6350">
            <a:solidFill>
              <a:srgbClr val="8B5CF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017520" y="2286000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Generator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371600" y="3383280"/>
            <a:ext cx="3200400" cy="731520"/>
          </a:xfrm>
          <a:prstGeom prst="rect">
            <a:avLst/>
          </a:prstGeom>
          <a:solidFill>
            <a:srgbClr val="E8F4F8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371600" y="338328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 → Percepts / Feedback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2468880" y="1371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improves →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640080" y="1920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← feedback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4023360" y="3017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experiments →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5760720" y="1005840"/>
            <a:ext cx="301752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Components:
</a:t>
            </a:r>
            <a:endParaRPr lang="en-US" sz="12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Learning Element — improves components from experience
</a:t>
            </a:r>
            <a:endParaRPr lang="en-US" sz="12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Critic — evaluates performance (feedback signal)
</a:t>
            </a:r>
            <a:endParaRPr lang="en-US" sz="12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Performance Element — the actual decision-maker (any of the 4 types)
</a:t>
            </a:r>
            <a:endParaRPr lang="en-US" sz="12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Problem Generator — suggests exploratory actions to learn new things</a:t>
            </a:r>
            <a:endParaRPr lang="en-US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2C3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1.7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Problem-Solving Agents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formally state a problem so a computer can solve it.</a:t>
            </a:r>
            <a:endParaRPr lang="en-US" sz="1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 Components of a Well-Defined Problem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EXAM: "State and explain the 5 components" — guaranteed question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914400"/>
            <a:ext cx="804672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024128"/>
            <a:ext cx="438912" cy="438912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024128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280160" y="932688"/>
            <a:ext cx="1828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State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0400" y="932688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do we start?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577840" y="932688"/>
            <a:ext cx="2926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Robot in square A, both dirty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1691640"/>
            <a:ext cx="804672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85800" y="1801368"/>
            <a:ext cx="438912" cy="438912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1801368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80160" y="1709928"/>
            <a:ext cx="1828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200400" y="1709928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can we do?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577840" y="1709928"/>
            <a:ext cx="2926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{Left, Right, Suck}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48640" y="2468880"/>
            <a:ext cx="804672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85800" y="2578608"/>
            <a:ext cx="438912" cy="438912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9" name="Text 17"/>
          <p:cNvSpPr/>
          <p:nvPr/>
        </p:nvSpPr>
        <p:spPr>
          <a:xfrm>
            <a:off x="685800" y="2578608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280160" y="2487168"/>
            <a:ext cx="1828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Transition Model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200400" y="2487168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 after an action?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577840" y="2487168"/>
            <a:ext cx="2926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RESULT(A-dirty, Suck) = A-clean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48640" y="3246120"/>
            <a:ext cx="804672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85800" y="3355848"/>
            <a:ext cx="438912" cy="438912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3355848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280160" y="3264408"/>
            <a:ext cx="1828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Test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200400" y="3264408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we done?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577840" y="3264408"/>
            <a:ext cx="2926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Both squares clean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48640" y="4023360"/>
            <a:ext cx="804672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85800" y="4133088"/>
            <a:ext cx="438912" cy="438912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31" name="Text 29"/>
          <p:cNvSpPr/>
          <p:nvPr/>
        </p:nvSpPr>
        <p:spPr>
          <a:xfrm>
            <a:off x="685800" y="4133088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1280160" y="4041648"/>
            <a:ext cx="1828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Cost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3200400" y="4041648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expensive is a path?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5577840" y="4041648"/>
            <a:ext cx="2926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 per action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548640" y="457200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Components 1–3 define the state space. A solution = path from initial to goal. Optimal = lowest path cost.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1: The Vacuum World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simplest search problem — 8 states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365760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051560"/>
            <a:ext cx="3291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┌─────┬─────┐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│  A  │  B  │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│     │     │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└─────┴─────┘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in A or B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Each square: Clean or Dirty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0" y="1005840"/>
            <a:ext cx="4114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States: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locations × 2² dirt = 8 states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{Left, Right, Suck}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squares clean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cost: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per action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651760"/>
            <a:ext cx="804672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69748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 path example: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3017520"/>
            <a:ext cx="76809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[A,dirty,dirty] --Suck--&gt; [A,clean,dirty] --Right--&gt; [B,clean,dirty] --Suck--&gt; [B,clean,clean] ✓ GOAL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C72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[A,dirty,dirty] --Right--&gt; [B,dirty,dirty] --Suck--&gt; [B,dirty,clean] --Left--&gt; [A,dirty,clean] --Suck--&gt; [A,clean,clean] ✓ GOAL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2: The 8-Puzzle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EXAM: Formulate as a well-defined problem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320040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0058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280160"/>
            <a:ext cx="30175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┌───┬───┬───┐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│ 7 │ 2 │ 4 │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├───┼───┼───┤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│ 5 │   │ 6 │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├───┼───┼───┤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│ 8 │ 3 │ 1 │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└───┴───┴───┘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114800" y="1005840"/>
            <a:ext cx="3200400" cy="2011680"/>
          </a:xfrm>
          <a:prstGeom prst="rect">
            <a:avLst/>
          </a:prstGeom>
          <a:solidFill>
            <a:srgbClr val="D4EDDA"/>
          </a:solidFill>
          <a:ln w="6350">
            <a:solidFill>
              <a:srgbClr val="A3D9A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14800" y="10058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206240" y="1280160"/>
            <a:ext cx="30175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┌───┬───┬───┐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│ 1 │ 2 │ 3 │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├───┼───┼───┤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│ 4 │ 5 │ 6 │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├───┼───┼───┤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│ 7 │ 8 │   │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└───┴───┴───┘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48640" y="320040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States: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9!/2 = 181,440 reachable states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blank {Up, Down, Left, Right}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Transition: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Swap blank with adjacent tile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test: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Tiles in order 1-2-3 / 4-5-6 / 7-8-blank
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cost: </a:t>
            </a:r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per move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2C3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1.1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Artificial Intelligence?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ways to define AI — and why we pick one.</a:t>
            </a:r>
            <a:endParaRPr lang="en-US" sz="1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3: The 8-Queens Problem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EXAM: Two formulations — incremental vs complete-state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48640" y="91440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 8 queens on an 8×8 board so NO two queens attack each other (same row, column, or diagonal).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3840480" cy="301752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554480"/>
            <a:ext cx="3840480" cy="3657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55448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Incremental Formulation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31520" y="2011680"/>
            <a:ext cx="34747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States: </a:t>
            </a:r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0–8 queens, none attacking
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Initial: </a:t>
            </a:r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Empty board
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Actions: </a:t>
            </a:r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 queen in leftmost empty column
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</a:t>
            </a:r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queens, none attacking
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by: </a:t>
            </a:r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 search (Module 2)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754880" y="1554480"/>
            <a:ext cx="3840480" cy="301752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54880" y="1554480"/>
            <a:ext cx="3840480" cy="36576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2" name="Text 10"/>
          <p:cNvSpPr/>
          <p:nvPr/>
        </p:nvSpPr>
        <p:spPr>
          <a:xfrm>
            <a:off x="4754880" y="155448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Complete-State Formulation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937760" y="2011680"/>
            <a:ext cx="34747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States: </a:t>
            </a:r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8 queens placed (1 per column)
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Initial: </a:t>
            </a:r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queens randomly placed
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Actions: </a:t>
            </a:r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a queen within its column
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</a:t>
            </a:r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pairs attacking
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by: </a:t>
            </a:r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search / min-conflicts (Module 2)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466344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insight: Problem formulation matters — different formulations → different solution methods.</a:t>
            </a:r>
            <a:endParaRPr lang="en-US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Some Problems Are Hard — State Space Size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motivates Module 2 — we need smart search for large spaces</a:t>
            </a:r>
            <a:endParaRPr lang="en-US" sz="900" dirty="0"/>
          </a:p>
        </p:txBody>
      </p:sp>
      <p:graphicFrame>
        <p:nvGraphicFramePr>
          <p:cNvPr id="3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14400" y="1005840"/>
          <a:ext cx="731520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2286000"/>
                <a:gridCol w="320040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Problem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State Space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Feasibility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Vacuum (2 sq)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Trivial — try everything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8-Puzzle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181,440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Easy for computers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15-Puzzle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~10.5 trillion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Needs good heuristics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8-Queens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92 solutions exist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CSP methods find one fast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Chess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~10⁴⁰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Too big to search completely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~10¹⁷⁰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Needs learning (AlphaGo)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F4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438912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"The vacuum world has 8 states — try everything. Chess has 10⁴⁰ — can't try everything. So we need smart search." → Module 2</a:t>
            </a:r>
            <a:endParaRPr lang="en-US" sz="11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Doubt: Is This Like an Automaton (ToC)?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formal skeleton is shared — but AI search is different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3840480" cy="32004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0058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Skeleton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463040"/>
            <a:ext cx="34747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have:
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Start state
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Set of states
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Transition function
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Accept/goal states
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Both are directed graphs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54880" y="1005840"/>
            <a:ext cx="3840480" cy="32004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54880" y="10058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Differences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937760" y="1463040"/>
            <a:ext cx="34747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Search adds:
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Path cost (optimise, not just reach)
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Massive/infinite state spaces
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No fixed input string — agent chooses
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Heuristic strategies (A*, greedy)
</a:t>
            </a:r>
            <a:endParaRPr lang="en-US" sz="1100" dirty="0"/>
          </a:p>
          <a:p>
            <a:pPr indent="0" marL="0">
              <a:buNone/>
            </a:pPr>
            <a:r>
              <a:rPr lang="en-US" sz="9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Automaton: "Does string reach accept?"</a:t>
            </a:r>
            <a:endParaRPr lang="en-US" sz="1100" dirty="0"/>
          </a:p>
          <a:p>
            <a:pPr indent="0" marL="0">
              <a:buNone/>
            </a:pPr>
            <a:r>
              <a:rPr lang="en-US" sz="9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AI: "Cheapest path to goal, found efficiently?"</a:t>
            </a:r>
            <a:endParaRPr lang="en-US" sz="11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1 — Summary &amp; Key Takeaways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you need for the exam from this module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914400"/>
            <a:ext cx="80467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914400"/>
            <a:ext cx="365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05840" y="914400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= Acting Rationally (build agents that do the right thing)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1417320"/>
            <a:ext cx="8046720" cy="411480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1417320"/>
            <a:ext cx="365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1417320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= Sensors → Decision → Actuators (in an Environment)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48640" y="1920240"/>
            <a:ext cx="80467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1920240"/>
            <a:ext cx="365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005840" y="1920240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Rational = maximise expected performance given what you know (NOT omniscient)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2423160"/>
            <a:ext cx="8046720" cy="411480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2423160"/>
            <a:ext cx="365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005840" y="2423160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PEAS = Performance, Environment, Actuators, Sensors (always specify first)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48640" y="2926080"/>
            <a:ext cx="80467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2926080"/>
            <a:ext cx="365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005840" y="2926080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Environment Properties: Observable, Deterministic, Episodic, Static, Discrete, Agents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3429000"/>
            <a:ext cx="8046720" cy="411480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3429000"/>
            <a:ext cx="365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05840" y="3429000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Agent Types: Simple Reflex → Model-Based → Goal-Based → Utility-Based (+ Learning wrapper)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48640" y="3931920"/>
            <a:ext cx="80467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3931920"/>
            <a:ext cx="365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05840" y="3931920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Well-Defined Problem = Initial State + Actions + Transition + Goal + Path Cost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48640" y="4434840"/>
            <a:ext cx="8046720" cy="411480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" y="4434840"/>
            <a:ext cx="365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05840" y="4434840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examples: Vacuum World (8 states), 8-Puzzle (181K), 8-Queens (2 formulations)</a:t>
            </a:r>
            <a:endParaRPr lang="en-US" sz="11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1 — Exam Preparation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likely questions from Module 1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48640" y="9144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A (3 marks each)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31520" y="13258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Define rational agent. Is it omniscient?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31520" y="16459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Write PEAS for a self-driving car / spam filter / medical diagnosis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31520" y="19659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List and describe the 4 agent types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31520" y="22860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State the 5 components of a well-defined problem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31520" y="26060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Distinguish episodic vs sequential environments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731520" y="2926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Classify chess/driving/8-puzzle by all 6 properties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754880" y="91440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B (9 marks each)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937760" y="13258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Explain all 4 agent architectures with diagrams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937760" y="17373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Formulate 8-puzzle / vacuum world as a search problem (all 5 components)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937760" y="214884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Explain the 6 environment properties with examples for each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937760" y="256032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Explain the learning agent with a labeled diagram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937760" y="297180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Compare incremental vs complete-state formulation of 8-queens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48640" y="420624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questions shown: [2022, 8 marks] 5 components + 8-queens | [2023, 3 marks] PEAS for self-driving car | [2023, 3 marks] episodic vs sequential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1 Complete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31520" y="292608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Module 2 — Search (Uninformed &amp; Informed, Adversarial Search, CSPs)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411480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NSS College of Engineering, Palakkad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Four Approaches to AI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Russell &amp; Norvig, AIMA 4th Ed., Ch 1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2286000" y="1051560"/>
            <a:ext cx="4297680" cy="2148840"/>
          </a:xfrm>
          <a:prstGeom prst="rect">
            <a:avLst/>
          </a:prstGeom>
          <a:solidFill>
            <a:srgbClr val="E8F0FE"/>
          </a:solidFill>
          <a:ln w="6350">
            <a:solidFill>
              <a:srgbClr val="B0C4D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0" y="749808"/>
            <a:ext cx="2103120" cy="27432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2286000" y="749808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HUMAN-LIKE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480560" y="749808"/>
            <a:ext cx="2103120" cy="2743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9" name="Text 7"/>
          <p:cNvSpPr/>
          <p:nvPr/>
        </p:nvSpPr>
        <p:spPr>
          <a:xfrm>
            <a:off x="4480560" y="749808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RATIONAL / IDEAL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1051560"/>
            <a:ext cx="1645920" cy="1005840"/>
          </a:xfrm>
          <a:prstGeom prst="rect">
            <a:avLst/>
          </a:prstGeom>
          <a:solidFill>
            <a:srgbClr val="E0E7FF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1051560"/>
            <a:ext cx="1645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THINKING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(cognitive process)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48640" y="2148840"/>
            <a:ext cx="1645920" cy="1005840"/>
          </a:xfrm>
          <a:prstGeom prst="rect">
            <a:avLst/>
          </a:prstGeom>
          <a:solidFill>
            <a:srgbClr val="FEF3C7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2148840"/>
            <a:ext cx="1645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ACTING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(external behaviour)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377440" y="1097280"/>
            <a:ext cx="1920240" cy="960120"/>
          </a:xfrm>
          <a:prstGeom prst="rect">
            <a:avLst/>
          </a:prstGeom>
          <a:solidFill>
            <a:srgbClr val="E8F0FE"/>
          </a:solidFill>
          <a:ln w="6350">
            <a:solidFill>
              <a:srgbClr val="B0C4D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377440" y="1097280"/>
            <a:ext cx="19202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like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human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(Cognitive Science)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0" y="1097280"/>
            <a:ext cx="1920240" cy="960120"/>
          </a:xfrm>
          <a:prstGeom prst="rect">
            <a:avLst/>
          </a:prstGeom>
          <a:solidFill>
            <a:srgbClr val="E8F0FE"/>
          </a:solidFill>
          <a:ln w="6350">
            <a:solidFill>
              <a:srgbClr val="B0C4D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0" y="1097280"/>
            <a:ext cx="19202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rationally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(Logic, Laws of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Thought)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377440" y="2194560"/>
            <a:ext cx="1920240" cy="960120"/>
          </a:xfrm>
          <a:prstGeom prst="rect">
            <a:avLst/>
          </a:prstGeom>
          <a:solidFill>
            <a:srgbClr val="E8F0FE"/>
          </a:solidFill>
          <a:ln w="6350">
            <a:solidFill>
              <a:srgbClr val="B0C4D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377440" y="2194560"/>
            <a:ext cx="19202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 like a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(Turing Test)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572000" y="2194560"/>
            <a:ext cx="1920240" cy="960120"/>
          </a:xfrm>
          <a:prstGeom prst="rect">
            <a:avLst/>
          </a:prstGeom>
          <a:solidFill>
            <a:srgbClr val="D4EDDA"/>
          </a:solidFill>
          <a:ln w="6350">
            <a:solidFill>
              <a:srgbClr val="B0C4D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0" y="2194560"/>
            <a:ext cx="19202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 rationally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← OUR FOCUS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(maximise performance)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858000" y="914400"/>
            <a:ext cx="20116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Thinking Humanly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Mimic brain processes (cognitive science)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Thinking Rationally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formal logic — always correct conclusions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Acting Humanly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Turing Test — behave indistinguishably from a human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Acting Rationally ★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Maximise goal achievement given what is known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48640" y="411480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One-liner: AI = building rational agents that perceive their environment and act to maximise their performance measure.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"Acting Rationally" Is Our Definition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textbook's primary definition and the one KTU uses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804672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05840"/>
            <a:ext cx="73152" cy="7772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05156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don't need to copy humans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137160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Humans make mistakes. A rational agent can outperform humans by making better decisions.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1920240"/>
            <a:ext cx="804672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1920240"/>
            <a:ext cx="73152" cy="7772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196596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measurable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22960" y="228600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can define a performance measure and check if the agent maximises it.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2834640"/>
            <a:ext cx="804672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2834640"/>
            <a:ext cx="73152" cy="7772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288036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general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22960" y="320040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for any task — driving, diagnosis, chess — without requiring human-like behaviour.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48640" y="3749040"/>
            <a:ext cx="804672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749040"/>
            <a:ext cx="73152" cy="7772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9" name="Text 17"/>
          <p:cNvSpPr/>
          <p:nvPr/>
        </p:nvSpPr>
        <p:spPr>
          <a:xfrm>
            <a:off x="822960" y="379476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the course framework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22960" y="411480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algorithm in this course (search, logic, RL) is a rational agent doing something.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Brief History of AI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 — key milestones only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1371600" y="914400"/>
            <a:ext cx="0" cy="384048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61872" y="1005840"/>
            <a:ext cx="219456" cy="219456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7" name="Text 5"/>
          <p:cNvSpPr/>
          <p:nvPr/>
        </p:nvSpPr>
        <p:spPr>
          <a:xfrm>
            <a:off x="182880" y="9144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1943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45920" y="91440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McCulloch &amp; Pitts neuron model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261872" y="1417320"/>
            <a:ext cx="219456" cy="219456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0" name="Text 8"/>
          <p:cNvSpPr/>
          <p:nvPr/>
        </p:nvSpPr>
        <p:spPr>
          <a:xfrm>
            <a:off x="182880" y="132588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1950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645920" y="132588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Turing — "Computing Machinery and Intelligence"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261872" y="1828800"/>
            <a:ext cx="219456" cy="219456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3" name="Text 11"/>
          <p:cNvSpPr/>
          <p:nvPr/>
        </p:nvSpPr>
        <p:spPr>
          <a:xfrm>
            <a:off x="182880" y="173736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1956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645920" y="173736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Dartmouth Workshop — AI named as a field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261872" y="2240280"/>
            <a:ext cx="219456" cy="219456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6" name="Text 14"/>
          <p:cNvSpPr/>
          <p:nvPr/>
        </p:nvSpPr>
        <p:spPr>
          <a:xfrm>
            <a:off x="182880" y="214884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1966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645920" y="214884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ELIZA — first chatbot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1261872" y="2651760"/>
            <a:ext cx="219456" cy="219456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9" name="Text 17"/>
          <p:cNvSpPr/>
          <p:nvPr/>
        </p:nvSpPr>
        <p:spPr>
          <a:xfrm>
            <a:off x="182880" y="256032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1969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645920" y="256032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Shakey — first reasoning robot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1261872" y="3063240"/>
            <a:ext cx="219456" cy="219456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2" name="Text 20"/>
          <p:cNvSpPr/>
          <p:nvPr/>
        </p:nvSpPr>
        <p:spPr>
          <a:xfrm>
            <a:off x="182880" y="29718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1980s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645920" y="297180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 Systems boom (MYCIN, R1)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1261872" y="3474720"/>
            <a:ext cx="219456" cy="219456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5" name="Text 23"/>
          <p:cNvSpPr/>
          <p:nvPr/>
        </p:nvSpPr>
        <p:spPr>
          <a:xfrm>
            <a:off x="182880" y="338328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1997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645920" y="338328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Blue beats Kasparov at chess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261872" y="3886200"/>
            <a:ext cx="219456" cy="219456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8" name="Text 26"/>
          <p:cNvSpPr/>
          <p:nvPr/>
        </p:nvSpPr>
        <p:spPr>
          <a:xfrm>
            <a:off x="182880" y="379476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2016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645920" y="379476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AlphaGo beats Lee Sedol (deep RL)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1261872" y="4297680"/>
            <a:ext cx="219456" cy="219456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31" name="Text 29"/>
          <p:cNvSpPr/>
          <p:nvPr/>
        </p:nvSpPr>
        <p:spPr>
          <a:xfrm>
            <a:off x="182880" y="420624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2022+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645920" y="420624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/ Large Language Models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Foundations of AI — Interdisciplinary Roots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sits at the intersection of many fields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384048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05840"/>
            <a:ext cx="73152" cy="82296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05156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Philosophy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141732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machines think?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005840"/>
            <a:ext cx="384048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54880" y="1005840"/>
            <a:ext cx="73152" cy="8229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1" name="Text 9"/>
          <p:cNvSpPr/>
          <p:nvPr/>
        </p:nvSpPr>
        <p:spPr>
          <a:xfrm>
            <a:off x="4937760" y="105156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Mathematics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937760" y="141732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Logic, probability, computation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48640" y="1965960"/>
            <a:ext cx="384048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1965960"/>
            <a:ext cx="73152" cy="82296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20116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31520" y="237744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Utility, decision theory, game theory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754880" y="1965960"/>
            <a:ext cx="384048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54880" y="1965960"/>
            <a:ext cx="73152" cy="822960"/>
          </a:xfrm>
          <a:prstGeom prst="rect">
            <a:avLst/>
          </a:prstGeom>
          <a:solidFill>
            <a:srgbClr val="2D8B6B"/>
          </a:solidFill>
          <a:ln/>
        </p:spPr>
      </p:sp>
      <p:sp>
        <p:nvSpPr>
          <p:cNvPr id="19" name="Text 17"/>
          <p:cNvSpPr/>
          <p:nvPr/>
        </p:nvSpPr>
        <p:spPr>
          <a:xfrm>
            <a:off x="4937760" y="20116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Neuroscience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937760" y="237744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brain works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48640" y="2926080"/>
            <a:ext cx="384048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8640" y="2926080"/>
            <a:ext cx="73152" cy="82296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23" name="Text 21"/>
          <p:cNvSpPr/>
          <p:nvPr/>
        </p:nvSpPr>
        <p:spPr>
          <a:xfrm>
            <a:off x="731520" y="297180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Psychology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731520" y="333756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humans think &amp; learn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754880" y="2926080"/>
            <a:ext cx="384048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754880" y="2926080"/>
            <a:ext cx="73152" cy="82296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7" name="Text 25"/>
          <p:cNvSpPr/>
          <p:nvPr/>
        </p:nvSpPr>
        <p:spPr>
          <a:xfrm>
            <a:off x="4937760" y="297180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Linguistics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937760" y="333756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 language understanding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48640" y="3886200"/>
            <a:ext cx="384048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48640" y="3886200"/>
            <a:ext cx="73152" cy="82296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1" name="Text 29"/>
          <p:cNvSpPr/>
          <p:nvPr/>
        </p:nvSpPr>
        <p:spPr>
          <a:xfrm>
            <a:off x="731520" y="393192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 Engg.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731520" y="429768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to run AI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754880" y="3886200"/>
            <a:ext cx="384048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754880" y="3886200"/>
            <a:ext cx="73152" cy="822960"/>
          </a:xfrm>
          <a:prstGeom prst="rect">
            <a:avLst/>
          </a:prstGeom>
          <a:solidFill>
            <a:srgbClr val="6366F1"/>
          </a:solidFill>
          <a:ln/>
        </p:spPr>
      </p:sp>
      <p:sp>
        <p:nvSpPr>
          <p:cNvPr id="35" name="Text 33"/>
          <p:cNvSpPr/>
          <p:nvPr/>
        </p:nvSpPr>
        <p:spPr>
          <a:xfrm>
            <a:off x="4937760" y="393192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Theory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4937760" y="429768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&amp; optimisation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48640" y="43891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= where philosophy meets engineering — "What should an ideal agent do?" meets "How do we build it?"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2C3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1.2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Agents and Environments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building block of the entire course.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an Agent?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— memorise this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914400"/>
            <a:ext cx="8046720" cy="822960"/>
          </a:xfrm>
          <a:prstGeom prst="rect">
            <a:avLst/>
          </a:prstGeom>
          <a:solidFill>
            <a:srgbClr val="D4EDDA"/>
          </a:solidFill>
          <a:ln w="6350">
            <a:solidFill>
              <a:srgbClr val="A3D9A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96012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agent is anything that perceives its environment through sensors and acts upon it through actuators.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097280" y="1965960"/>
            <a:ext cx="6949440" cy="2514600"/>
          </a:xfrm>
          <a:prstGeom prst="rect">
            <a:avLst/>
          </a:prstGeom>
          <a:solidFill>
            <a:srgbClr val="E8F4F8"/>
          </a:solidFill>
          <a:ln w="6350">
            <a:solidFill>
              <a:srgbClr val="B0C4D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234440" y="202996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846320" y="2331720"/>
            <a:ext cx="2926080" cy="178308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46320" y="237744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983480" y="2743200"/>
            <a:ext cx="265176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Sensors — take in percepts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Fn — decide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Actuators — carry out actions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194560" y="2788920"/>
            <a:ext cx="2651760" cy="0"/>
          </a:xfrm>
          <a:prstGeom prst="line">
            <a:avLst/>
          </a:prstGeom>
          <a:noFill/>
          <a:ln w="28575">
            <a:solidFill>
              <a:srgbClr val="059669"/>
            </a:solidFill>
            <a:prstDash val="solid"/>
            <a:tailEnd type="triangle"/>
          </a:ln>
        </p:spPr>
      </p:sp>
      <p:sp>
        <p:nvSpPr>
          <p:cNvPr id="13" name="Text 11"/>
          <p:cNvSpPr/>
          <p:nvPr/>
        </p:nvSpPr>
        <p:spPr>
          <a:xfrm>
            <a:off x="2103120" y="2487168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Percepts (environment → sensors)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194560" y="3703320"/>
            <a:ext cx="2651760" cy="0"/>
          </a:xfrm>
          <a:prstGeom prst="line">
            <a:avLst/>
          </a:prstGeom>
          <a:noFill/>
          <a:ln w="28575">
            <a:solidFill>
              <a:srgbClr val="F59E0B"/>
            </a:solidFill>
            <a:prstDash val="solid"/>
            <a:headEnd type="triangle"/>
          </a:ln>
        </p:spPr>
      </p:sp>
      <p:sp>
        <p:nvSpPr>
          <p:cNvPr id="15" name="Text 13"/>
          <p:cNvSpPr/>
          <p:nvPr/>
        </p:nvSpPr>
        <p:spPr>
          <a:xfrm>
            <a:off x="2103120" y="3767328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 (actuators → environment)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48640" y="4526280"/>
            <a:ext cx="8046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 </a:t>
            </a:r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(eyes→hands) | Robot vacuum (IR/bump→wheels) | Self-driving car (camera→steering) | Thermostat (sensor→heater)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 — Introduction to AI &amp; Intelligent Agents (Augmented)</dc:title>
  <dc:subject>PptxGenJS Presentation</dc:subject>
  <dc:creator>Kiran V K</dc:creator>
  <cp:lastModifiedBy>Kiran V K</cp:lastModifiedBy>
  <cp:revision>1</cp:revision>
  <dcterms:created xsi:type="dcterms:W3CDTF">2026-09-07T13:34:44Z</dcterms:created>
  <dcterms:modified xsi:type="dcterms:W3CDTF">2026-09-07T13:34:44Z</dcterms:modified>
</cp:coreProperties>
</file>