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notesMasterIdLst>
    <p:notesMasterId r:id="rId5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645920"/>
            <a:ext cx="76809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2: Searching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731520" y="310896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systematically explore possibilities to find solutions — from blind search to game-playing.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1520" y="438912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BFS — Worked Example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65760" y="822960"/>
            <a:ext cx="4754880" cy="15087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841248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 (edges = costs):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10972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0972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286000" y="10972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86000" y="10972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749040" y="10972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49040" y="10972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22960" y="187452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187452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286000" y="187452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286000" y="187452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749040" y="187452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59669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49040" y="187452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325880" y="124358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645920" y="1042416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074420" y="1389888"/>
            <a:ext cx="0" cy="48463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157276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537460" y="1389888"/>
            <a:ext cx="0" cy="48463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651760" y="157276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88920" y="124358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108960" y="1042416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325880" y="202082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45920" y="207568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788920" y="202082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108960" y="207568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297680" y="1874520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= Goal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365760" y="24688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BFS Trace (FIFO queue — no costs used for exploration):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57200" y="2697480"/>
            <a:ext cx="6263640" cy="256032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7200" y="269748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868680" y="2697480"/>
            <a:ext cx="1325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Queue (FIFO)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2194560" y="2697480"/>
            <a:ext cx="960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3154680" y="2697480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Added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5074920" y="2697480"/>
            <a:ext cx="164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457200" y="2980944"/>
            <a:ext cx="6263640" cy="2011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57200" y="2980944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868680" y="2980944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[A]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2194560" y="2980944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3154680" y="2980944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5074920" y="2980944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457200" y="3200400"/>
            <a:ext cx="6263640" cy="201168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57200" y="3200400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868680" y="3200400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[B, C]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2194560" y="3200400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3154680" y="3200400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B, C</a:t>
            </a:r>
            <a:endParaRPr lang="en-US" sz="800" dirty="0"/>
          </a:p>
        </p:txBody>
      </p:sp>
      <p:sp>
        <p:nvSpPr>
          <p:cNvPr id="50" name="Text 48"/>
          <p:cNvSpPr/>
          <p:nvPr/>
        </p:nvSpPr>
        <p:spPr>
          <a:xfrm>
            <a:off x="5074920" y="3200400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A→B, A→C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457200" y="3419856"/>
            <a:ext cx="6263640" cy="2011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57200" y="3419856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68680" y="3419856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[C, D, E]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2194560" y="3419856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3154680" y="3419856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D, E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5074920" y="3419856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B→D, B→E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457200" y="3639312"/>
            <a:ext cx="6263640" cy="201168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57200" y="3639312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59" name="Text 57"/>
          <p:cNvSpPr/>
          <p:nvPr/>
        </p:nvSpPr>
        <p:spPr>
          <a:xfrm>
            <a:off x="868680" y="3639312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[D, E]</a:t>
            </a:r>
            <a:endParaRPr lang="en-US" sz="800" dirty="0"/>
          </a:p>
        </p:txBody>
      </p:sp>
      <p:sp>
        <p:nvSpPr>
          <p:cNvPr id="60" name="Text 58"/>
          <p:cNvSpPr/>
          <p:nvPr/>
        </p:nvSpPr>
        <p:spPr>
          <a:xfrm>
            <a:off x="2194560" y="3639312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800" dirty="0"/>
          </a:p>
        </p:txBody>
      </p:sp>
      <p:sp>
        <p:nvSpPr>
          <p:cNvPr id="61" name="Text 59"/>
          <p:cNvSpPr/>
          <p:nvPr/>
        </p:nvSpPr>
        <p:spPr>
          <a:xfrm>
            <a:off x="3154680" y="3639312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 already seen)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5074920" y="3639312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457200" y="3858768"/>
            <a:ext cx="6263640" cy="2011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57200" y="3858768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868680" y="3858768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[E, G]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2194560" y="3858768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800" dirty="0"/>
          </a:p>
        </p:txBody>
      </p:sp>
      <p:sp>
        <p:nvSpPr>
          <p:cNvPr id="67" name="Text 65"/>
          <p:cNvSpPr/>
          <p:nvPr/>
        </p:nvSpPr>
        <p:spPr>
          <a:xfrm>
            <a:off x="3154680" y="3858768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800" dirty="0"/>
          </a:p>
        </p:txBody>
      </p:sp>
      <p:sp>
        <p:nvSpPr>
          <p:cNvPr id="68" name="Text 66"/>
          <p:cNvSpPr/>
          <p:nvPr/>
        </p:nvSpPr>
        <p:spPr>
          <a:xfrm>
            <a:off x="5074920" y="3858768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D→G</a:t>
            </a:r>
            <a:endParaRPr lang="en-US" sz="800" dirty="0"/>
          </a:p>
        </p:txBody>
      </p:sp>
      <p:sp>
        <p:nvSpPr>
          <p:cNvPr id="69" name="Shape 67"/>
          <p:cNvSpPr/>
          <p:nvPr/>
        </p:nvSpPr>
        <p:spPr>
          <a:xfrm>
            <a:off x="457200" y="4078224"/>
            <a:ext cx="6263640" cy="201168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457200" y="4078224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71" name="Text 69"/>
          <p:cNvSpPr/>
          <p:nvPr/>
        </p:nvSpPr>
        <p:spPr>
          <a:xfrm>
            <a:off x="868680" y="4078224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]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2194560" y="4078224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 = GOAL ✓</a:t>
            </a:r>
            <a:endParaRPr lang="en-US" sz="800" dirty="0"/>
          </a:p>
        </p:txBody>
      </p:sp>
      <p:sp>
        <p:nvSpPr>
          <p:cNvPr id="73" name="Text 71"/>
          <p:cNvSpPr/>
          <p:nvPr/>
        </p:nvSpPr>
        <p:spPr>
          <a:xfrm>
            <a:off x="3154680" y="4078224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74" name="Text 72"/>
          <p:cNvSpPr/>
          <p:nvPr/>
        </p:nvSpPr>
        <p:spPr>
          <a:xfrm>
            <a:off x="5074920" y="4078224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457200" y="4224528"/>
            <a:ext cx="5806440" cy="237744"/>
          </a:xfrm>
          <a:prstGeom prst="rect">
            <a:avLst/>
          </a:prstGeom>
          <a:solidFill>
            <a:srgbClr val="FFFFFF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548640" y="4224528"/>
            <a:ext cx="5623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(trace parents backward): G ← D ← B ← A  →  A → B → D → G  |  Cost (computed AFTER): 3+1+2 = 6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457200" y="4498848"/>
            <a:ext cx="5806440" cy="22860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548640" y="4498848"/>
            <a:ext cx="5623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BFS does NOT use costs to decide what to explore. It expands level-by-level (FIFO). Cost is calculated AFTER the path is found.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BFS — Properties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80467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97280"/>
            <a:ext cx="73152" cy="54864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11556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Complete?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560320" y="1115568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always finds a solution if one exists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1737360"/>
            <a:ext cx="80467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1737360"/>
            <a:ext cx="73152" cy="54864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75564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Optimal?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560320" y="1755648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ONLY if all edge costs are equal (finds shallowest goal = fewest hops, NOT lowest cost)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2377440"/>
            <a:ext cx="80467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377440"/>
            <a:ext cx="73152" cy="54864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39572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560320" y="2395728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O(bᵈ) — b = branching factor, d = depth of shallowest goal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3017520"/>
            <a:ext cx="80467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017520"/>
            <a:ext cx="73152" cy="54864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303580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560320" y="3035808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O(bᵈ) — must store entire frontier 😱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3840480"/>
            <a:ext cx="8046720" cy="731520"/>
          </a:xfrm>
          <a:prstGeom prst="rect">
            <a:avLst/>
          </a:prstGeom>
          <a:solidFill>
            <a:srgbClr val="FEE2E2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2960" y="38862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The Memory Problem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22960" y="4160520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b=10, d=12: frontier = 10¹² nodes = terabytes of RAM. BFS is impractical for deep problems!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Depth-First Search (DFS)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73152" cy="73152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05156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as DEEP as possible down one branch before backtracking. Uses a LIFO stack.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1371600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 exploring a maze: follow one corridor to its end, then backtrack to the last junction.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92024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Algorithm: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31520" y="228600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Put start node on the stack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31520" y="2633472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Take the TOP of the stack, check if it's the goal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31520" y="2980944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If not, expand it → push all children onto the TOP of the stack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3328416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Repeat until goal found or stack empty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840480"/>
            <a:ext cx="8046720" cy="640080"/>
          </a:xfrm>
          <a:prstGeom prst="rect">
            <a:avLst/>
          </a:prstGeom>
          <a:solidFill>
            <a:srgbClr val="D1FAE5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388620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Why use DFS? MEMORY. Only keeps one path in memory: O(b·m) space vs BFS's O(bᵈ).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DFS — Worked Example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65760" y="822960"/>
            <a:ext cx="4754880" cy="15087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841248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graph (children pushed in alphabetical order):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10972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0972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286000" y="10972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86000" y="10972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749040" y="10972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49040" y="10972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22960" y="187452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187452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286000" y="187452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286000" y="187452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749040" y="187452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59669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49040" y="187452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325880" y="124358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645920" y="1042416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074420" y="1389888"/>
            <a:ext cx="0" cy="48463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157276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537460" y="1389888"/>
            <a:ext cx="0" cy="48463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651760" y="157276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88920" y="124358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108960" y="1042416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325880" y="202082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45920" y="207568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788920" y="202082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108960" y="207568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297680" y="1874520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= Goal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365760" y="24688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DFS Trace (LIFO stack — no costs used for exploration):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57200" y="2697480"/>
            <a:ext cx="6263640" cy="256032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7200" y="2697480"/>
            <a:ext cx="411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868680" y="2697480"/>
            <a:ext cx="1325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 (LIFO)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2194560" y="2697480"/>
            <a:ext cx="960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3154680" y="2697480"/>
            <a:ext cx="1920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Pushed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5074920" y="2697480"/>
            <a:ext cx="164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457200" y="2980944"/>
            <a:ext cx="6263640" cy="2011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57200" y="2980944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868680" y="2980944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[A]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2194560" y="2980944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3154680" y="2980944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5074920" y="2980944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457200" y="3200400"/>
            <a:ext cx="6263640" cy="201168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57200" y="3200400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868680" y="3200400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[B, C]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2194560" y="3200400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3154680" y="3200400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B, C (C on top)</a:t>
            </a:r>
            <a:endParaRPr lang="en-US" sz="800" dirty="0"/>
          </a:p>
        </p:txBody>
      </p:sp>
      <p:sp>
        <p:nvSpPr>
          <p:cNvPr id="50" name="Text 48"/>
          <p:cNvSpPr/>
          <p:nvPr/>
        </p:nvSpPr>
        <p:spPr>
          <a:xfrm>
            <a:off x="5074920" y="3200400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A→B, A→C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457200" y="3419856"/>
            <a:ext cx="6263640" cy="2011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57200" y="3419856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68680" y="3419856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[B, D]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2194560" y="3419856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3154680" y="3419856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5074920" y="3419856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C→D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457200" y="3639312"/>
            <a:ext cx="6263640" cy="201168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57200" y="3639312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59" name="Text 57"/>
          <p:cNvSpPr/>
          <p:nvPr/>
        </p:nvSpPr>
        <p:spPr>
          <a:xfrm>
            <a:off x="868680" y="3639312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[B, G]</a:t>
            </a:r>
            <a:endParaRPr lang="en-US" sz="800" dirty="0"/>
          </a:p>
        </p:txBody>
      </p:sp>
      <p:sp>
        <p:nvSpPr>
          <p:cNvPr id="60" name="Text 58"/>
          <p:cNvSpPr/>
          <p:nvPr/>
        </p:nvSpPr>
        <p:spPr>
          <a:xfrm>
            <a:off x="2194560" y="3639312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800" dirty="0"/>
          </a:p>
        </p:txBody>
      </p:sp>
      <p:sp>
        <p:nvSpPr>
          <p:cNvPr id="61" name="Text 59"/>
          <p:cNvSpPr/>
          <p:nvPr/>
        </p:nvSpPr>
        <p:spPr>
          <a:xfrm>
            <a:off x="3154680" y="3639312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5074920" y="3639312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D→G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457200" y="3858768"/>
            <a:ext cx="6263640" cy="20116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57200" y="3858768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868680" y="3858768"/>
            <a:ext cx="1325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[B]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2194560" y="3858768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 = GOAL ✓</a:t>
            </a:r>
            <a:endParaRPr lang="en-US" sz="800" dirty="0"/>
          </a:p>
        </p:txBody>
      </p:sp>
      <p:sp>
        <p:nvSpPr>
          <p:cNvPr id="67" name="Text 65"/>
          <p:cNvSpPr/>
          <p:nvPr/>
        </p:nvSpPr>
        <p:spPr>
          <a:xfrm>
            <a:off x="3154680" y="3858768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68" name="Text 66"/>
          <p:cNvSpPr/>
          <p:nvPr/>
        </p:nvSpPr>
        <p:spPr>
          <a:xfrm>
            <a:off x="5074920" y="3858768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69" name="Shape 67"/>
          <p:cNvSpPr/>
          <p:nvPr/>
        </p:nvSpPr>
        <p:spPr>
          <a:xfrm>
            <a:off x="457200" y="4315968"/>
            <a:ext cx="5806440" cy="201168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48640" y="4315968"/>
            <a:ext cx="5623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(trace parents): G ← D ← C ← A  →  A → C → D → G  |  Cost (computed AFTER): 2+5+2 = 9 (NOT optimal!)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457200" y="4544568"/>
            <a:ext cx="5806440" cy="18288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548640" y="4544568"/>
            <a:ext cx="5623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DFS also doesn't use costs — it goes deep first (LIFO stack). Cost is only computed AFTER the path is found.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DFS — Properties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80467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97280"/>
            <a:ext cx="73152" cy="54864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11556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Complete?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560320" y="1115568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No! Can get stuck in infinite branches (yes if finite + explored set)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1737360"/>
            <a:ext cx="80467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1737360"/>
            <a:ext cx="73152" cy="54864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75564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Optimal?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560320" y="1755648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— finds A goal, not necessarily the best one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2377440"/>
            <a:ext cx="80467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377440"/>
            <a:ext cx="73152" cy="54864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39572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560320" y="2395728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O(bᵐ) — m = maximum depth (could be much &gt; d)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3017520"/>
            <a:ext cx="80467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017520"/>
            <a:ext cx="73152" cy="54864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303580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560320" y="3035808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O(b·m) — only stores ONE path + siblings ✓✓✓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02336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Trade-off: DFS uses minimal memory but may find suboptimal paths or get lost in deep branches.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Iterative Deepening Search (IDS)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73152" cy="64008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05156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DFS with limit 1, then limit 2, then limit 3… combining BFS's optimality with DFS's low memory.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82880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re-work isn't as bad as it seems: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219456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Most nodes are at the DEEPEST level (b=10 → 90% of nodes at last level)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256032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Overhead of repeating shallow levels: only ~11% extra work for b=10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" y="29260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You get: Complete ✓ | Optimal (uniform costs) ✓ | O(b·d) memory ✓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48640" y="365760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"If the exam asks which uninformed strategy is preferred, the answer is usually IDS."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IDS — Visual Walkthrough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Depth-Limited Restarts Work (Goal Test vs Expansion)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65760" y="868680"/>
            <a:ext cx="8412480" cy="50292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914400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🟦 Expanded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(depth &lt; limit: pop → goal test → generate children)   </a:t>
            </a:r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⬜ Goal-Tested Only </a:t>
            </a:r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(depth = limit: pop → goal test → STOP, no children)   </a:t>
            </a:r>
            <a:pPr indent="0" marL="0">
              <a:buNone/>
            </a:pPr>
            <a:r>
              <a:rPr lang="en-US" sz="9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🟩 Goal Found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02920" y="146304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0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960120" y="173736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F59E0B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960120" y="17373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02920" y="210312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≠ G → STOP</a:t>
            </a:r>
            <a:endParaRPr lang="en-US" sz="750" dirty="0"/>
          </a:p>
          <a:p>
            <a:pPr algn="ct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(at limit, no expand)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2194560" y="146304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1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788920" y="173736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065A82"/>
          </a:solidFill>
          <a:ln w="1016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88920" y="17373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017520" y="2011680"/>
            <a:ext cx="-45720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017520" y="2011680"/>
            <a:ext cx="45720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331720" y="228600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F59E0B"/>
            </a:solidFill>
            <a:prstDash val="dash"/>
          </a:ln>
        </p:spPr>
      </p:sp>
      <p:sp>
        <p:nvSpPr>
          <p:cNvPr id="18" name="Text 16"/>
          <p:cNvSpPr/>
          <p:nvPr/>
        </p:nvSpPr>
        <p:spPr>
          <a:xfrm>
            <a:off x="2331720" y="22860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246120" y="228600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F59E0B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3246120" y="22860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103120" y="265176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B: B≠G, at limit → no expand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C: C≠G, at limit → no expand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4297680" y="14630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2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212080" y="173736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065A82"/>
          </a:solidFill>
          <a:ln w="10160">
            <a:solidFill>
              <a:srgbClr val="065A8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212080" y="17373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40680" y="2011680"/>
            <a:ext cx="-64008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40680" y="2011680"/>
            <a:ext cx="64008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72000" y="228600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065A82"/>
          </a:solidFill>
          <a:ln w="10160">
            <a:solidFill>
              <a:srgbClr val="065A8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72000" y="22860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852160" y="228600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065A82"/>
          </a:solidFill>
          <a:ln w="10160">
            <a:solidFill>
              <a:srgbClr val="065A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852160" y="22860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800600" y="2560320"/>
            <a:ext cx="-36576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800600" y="2560320"/>
            <a:ext cx="27432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206240" y="283464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F59E0B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4206240" y="28346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846320" y="283464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F59E0B"/>
            </a:solidFill>
            <a:prstDash val="dash"/>
          </a:ln>
        </p:spPr>
      </p:sp>
      <p:sp>
        <p:nvSpPr>
          <p:cNvPr id="36" name="Text 34"/>
          <p:cNvSpPr/>
          <p:nvPr/>
        </p:nvSpPr>
        <p:spPr>
          <a:xfrm>
            <a:off x="4846320" y="28346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080760" y="2560320"/>
            <a:ext cx="-18288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669280" y="283464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F59E0B"/>
            </a:solidFill>
            <a:prstDash val="dash"/>
          </a:ln>
        </p:spPr>
      </p:sp>
      <p:sp>
        <p:nvSpPr>
          <p:cNvPr id="39" name="Text 37"/>
          <p:cNvSpPr/>
          <p:nvPr/>
        </p:nvSpPr>
        <p:spPr>
          <a:xfrm>
            <a:off x="5669280" y="28346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206240" y="32004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D,E,D: all at limit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goal-tested → none is G → fail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6858000" y="1463040"/>
            <a:ext cx="2011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3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7498080" y="173736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065A82"/>
          </a:solidFill>
          <a:ln w="10160">
            <a:solidFill>
              <a:srgbClr val="065A82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498080" y="17373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7726680" y="2011680"/>
            <a:ext cx="-54864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726680" y="2011680"/>
            <a:ext cx="36576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949440" y="228600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065A82"/>
          </a:solidFill>
          <a:ln w="10160">
            <a:solidFill>
              <a:srgbClr val="065A82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949440" y="22860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7863840" y="228600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065A82"/>
          </a:solidFill>
          <a:ln w="10160">
            <a:solidFill>
              <a:srgbClr val="065A82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863840" y="22860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7178040" y="2560320"/>
            <a:ext cx="-22860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720840" y="283464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065A82"/>
          </a:solidFill>
          <a:ln w="10160">
            <a:solidFill>
              <a:srgbClr val="065A82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720840" y="28346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6949440" y="3108960"/>
            <a:ext cx="0" cy="22860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720840" y="3337560"/>
            <a:ext cx="457200" cy="274320"/>
          </a:xfrm>
          <a:prstGeom prst="roundRect">
            <a:avLst>
              <a:gd name="adj" fmla="val 16667"/>
            </a:avLst>
          </a:prstGeom>
          <a:solidFill>
            <a:srgbClr val="059669"/>
          </a:solidFill>
          <a:ln w="10160">
            <a:solidFill>
              <a:srgbClr val="059669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720840" y="33375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675120" y="3630168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G: G=G ✓ FOUND!</a:t>
            </a:r>
            <a:endParaRPr lang="en-US" sz="750" dirty="0"/>
          </a:p>
        </p:txBody>
      </p:sp>
      <p:sp>
        <p:nvSpPr>
          <p:cNvPr id="57" name="Shape 55"/>
          <p:cNvSpPr/>
          <p:nvPr/>
        </p:nvSpPr>
        <p:spPr>
          <a:xfrm>
            <a:off x="365760" y="3977640"/>
            <a:ext cx="8412480" cy="73152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548640" y="40233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9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Key Insight: Goal Test ≠ Expansion
</a:t>
            </a:r>
            <a:pPr indent="0" marL="0">
              <a:lnSpc>
                <a:spcPct val="105000"/>
              </a:lnSpc>
              <a:buNone/>
            </a:pPr>
            <a:r>
              <a:rPr lang="en-US" sz="8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node popped from the stack is </a:t>
            </a:r>
            <a:pPr indent="0" marL="0">
              <a:lnSpc>
                <a:spcPct val="105000"/>
              </a:lnSpc>
              <a:buNone/>
            </a:pPr>
            <a:r>
              <a:rPr lang="en-US" sz="8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goal-tested</a:t>
            </a:r>
            <a:pPr indent="0" marL="0">
              <a:lnSpc>
                <a:spcPct val="105000"/>
              </a:lnSpc>
              <a:buNone/>
            </a:pPr>
            <a:r>
              <a:rPr lang="en-US" sz="8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(cheap comparison: is this node = G?). But only nodes with </a:t>
            </a:r>
            <a:pPr indent="0" marL="0">
              <a:lnSpc>
                <a:spcPct val="105000"/>
              </a:lnSpc>
              <a:buNone/>
            </a:pPr>
            <a:r>
              <a:rPr lang="en-US" sz="8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depth &lt; limit</a:t>
            </a:r>
            <a:pPr indent="0" marL="0">
              <a:lnSpc>
                <a:spcPct val="105000"/>
              </a:lnSpc>
              <a:buNone/>
            </a:pPr>
            <a:r>
              <a:rPr lang="en-US" sz="8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get </a:t>
            </a:r>
            <a:pPr indent="0" marL="0">
              <a:lnSpc>
                <a:spcPct val="105000"/>
              </a:lnSpc>
              <a:buNone/>
            </a:pPr>
            <a:r>
              <a:rPr lang="en-US" sz="8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expanded</a:t>
            </a:r>
            <a:pPr indent="0" marL="0">
              <a:lnSpc>
                <a:spcPct val="105000"/>
              </a:lnSpc>
              <a:buNone/>
            </a:pPr>
            <a:r>
              <a:rPr lang="en-US" sz="8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(children generated and pushed to stack).</a:t>
            </a:r>
            <a:endParaRPr lang="en-US" sz="9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8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Nodes AT the limit are checked and discarded — that's how IDS knows the goal isn't at depth d.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IDS Worked Example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Iterative Deepening Search — Same Graph as BFS/DFS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6675120" y="1051560"/>
            <a:ext cx="2286000" cy="146304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766560" y="109728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Graph (edge costs)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766560" y="1371600"/>
            <a:ext cx="2103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D374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A—B:3  A—C:2  B—D:1
</a:t>
            </a:r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2D374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B—E:4  C—D:5  D—G:2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766560" y="205740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G   Start: A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65760" y="1051560"/>
            <a:ext cx="6492240" cy="4206240"/>
          </a:xfrm>
          <a:prstGeom prst="rect">
            <a:avLst/>
          </a:prstGeom>
          <a:solidFill>
            <a:srgbClr val="F7FAFB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097280"/>
            <a:ext cx="6126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Iteration Trace</a:t>
            </a:r>
            <a:endParaRPr lang="en-US" sz="13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08760"/>
          <a:ext cx="6126480" cy="914400"/>
        </p:xfrm>
        <a:graphic>
          <a:graphicData uri="http://schemas.openxmlformats.org/drawingml/2006/table">
            <a:tbl>
              <a:tblPr/>
              <a:tblGrid>
                <a:gridCol w="914400"/>
                <a:gridCol w="2560320"/>
                <a:gridCol w="1371600"/>
                <a:gridCol w="914400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Depth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Limit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Nodes Expanded (order)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Nodes 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Frontier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Found?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65A8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 = 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A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B, C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DC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65A8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 = 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A → B, C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D, E, D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DC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 = 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A → B → D, E → C → D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G, … 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 G!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Shape 10"/>
          <p:cNvSpPr/>
          <p:nvPr/>
        </p:nvSpPr>
        <p:spPr>
          <a:xfrm>
            <a:off x="365760" y="3749040"/>
            <a:ext cx="649224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8640" y="3794760"/>
            <a:ext cx="6126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596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Result at d = 3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48640" y="4069080"/>
            <a:ext cx="61264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found: </a:t>
            </a:r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065A8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 → B → D → G</a:t>
            </a:r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Cost = 3 + 1 + 2 = </a:t>
            </a:r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pPr indent="0" marL="0">
              <a:lnSpc>
                <a:spcPct val="110000"/>
              </a:lnSpc>
              <a:buNone/>
            </a:pPr>
            <a:endParaRPr lang="en-US" sz="1200" dirty="0"/>
          </a:p>
          <a:p>
            <a:pPr indent="0" marL="0">
              <a:lnSpc>
                <a:spcPct val="110000"/>
              </a:lnSpc>
              <a:buNone/>
            </a:pPr>
            <a:endParaRPr lang="en-US" sz="12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IDS finds the shallowest goal (like BFS) but uses only O(b·d) memory.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675120" y="2788920"/>
            <a:ext cx="2286000" cy="2103120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766560" y="288036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C729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Insight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6766560" y="3200400"/>
            <a:ext cx="21031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9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Repeated work?
</a:t>
            </a:r>
            <a:pPr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most nodes re-expanded.
</a:t>
            </a:r>
            <a:pPr indent="0" marL="0">
              <a:lnSpc>
                <a:spcPct val="100000"/>
              </a:lnSpc>
              <a:buNone/>
            </a:pPr>
            <a:r>
              <a:rPr lang="en-US" sz="95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overhead is small!
</a:t>
            </a:r>
            <a:pPr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iteration dominates:
</a:t>
            </a:r>
            <a:pPr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065A8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Total ≈ bᵈ × b/(b−1)
</a:t>
            </a:r>
            <a:pPr indent="0" marL="0">
              <a:lnSpc>
                <a:spcPct val="100000"/>
              </a:lnSpc>
              <a:buNone/>
            </a:pPr>
            <a:r>
              <a:rPr lang="en-US" sz="95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Memory: O(b·d)</a:t>
            </a:r>
            <a:endParaRPr lang="en-US" sz="95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95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same as DFS!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BFS vs DFS vs IDS — Comparison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36576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0058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377440" y="10058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206240" y="100584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217920" y="100584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1417320"/>
            <a:ext cx="80467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4173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Complete?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377440" y="141732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Yes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206240" y="141732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No (infinite paths)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217920" y="141732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Yes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1965960"/>
            <a:ext cx="8046720" cy="50292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196596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Optimal?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377440" y="196596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(uniform cost)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206240" y="196596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No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217920" y="196596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(uniform cost)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2514600"/>
            <a:ext cx="80467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251460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377440" y="251460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O(bᵈ)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206240" y="251460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O(bᵐ)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217920" y="251460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O(bᵈ)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3063240"/>
            <a:ext cx="8046720" cy="50292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06324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377440" y="306324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O(bᵈ) 😱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206240" y="306324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O(b·m) ✓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306324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O(b·d) ✓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48640" y="3611880"/>
            <a:ext cx="80467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48640" y="361188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to use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2377440" y="361188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Shallow goals,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OK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206240" y="361188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solutions,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tight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217920" y="361188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choice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blind search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Uniform Cost Search (UCS)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Expand the Cheapest Node So Far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65760" y="1097280"/>
            <a:ext cx="5669280" cy="237744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8872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1508760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the node with the lowest </a:t>
            </a:r>
            <a:pPr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g(n)</a:t>
            </a:r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(path cost so far).
</a:t>
            </a:r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a priority queue ordered by g(n).
</a:t>
            </a:r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function:  </a:t>
            </a:r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065A8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f(n) = g(n)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(no heuristic!)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274320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💡 Analogy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01752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"Always take the cheapest next step,</a:t>
            </a: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regardless of direction."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217920" y="1097280"/>
            <a:ext cx="2651760" cy="2377440"/>
          </a:xfrm>
          <a:prstGeom prst="rect">
            <a:avLst/>
          </a:prstGeom>
          <a:solidFill>
            <a:srgbClr val="F7FAFB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09360" y="11887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729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Properties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309360" y="1508760"/>
            <a:ext cx="24688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Complete: </a:t>
            </a:r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(step costs &gt; 0)
</a:t>
            </a:r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Optimal: </a:t>
            </a:r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(cheapest path)
</a:t>
            </a:r>
            <a:pPr indent="0" marL="0">
              <a:lnSpc>
                <a:spcPct val="110000"/>
              </a:lnSpc>
              <a:buNone/>
            </a:pPr>
            <a:endParaRPr lang="en-US" sz="11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Time: </a:t>
            </a:r>
            <a:endParaRPr lang="en-US" sz="11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65A8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O(b^(1+⌊C*/ε⌋))
</a:t>
            </a:r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Space: </a:t>
            </a:r>
            <a:pPr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65A8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same as time
</a:t>
            </a:r>
            <a:pPr indent="0" marL="0">
              <a:lnSpc>
                <a:spcPct val="110000"/>
              </a:lnSpc>
              <a:buNone/>
            </a:pPr>
            <a:endParaRPr lang="en-US" sz="11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8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C*=opt cost, ε=min step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3749040"/>
            <a:ext cx="438912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794760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Insight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411480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BFS with uniform costs = UCS
</a:t>
            </a:r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UCS = A* with h(n) = 0
</a:t>
            </a:r>
            <a:pPr indent="0" marL="0">
              <a:lnSpc>
                <a:spcPct val="110000"/>
              </a:lnSpc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Bridge between blind search and A*.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29200" y="3749040"/>
            <a:ext cx="384048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12080" y="379476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⚠  Warning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212080" y="4114800"/>
            <a:ext cx="3474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UCS is optimal but </a:t>
            </a:r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
</a:t>
            </a:r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Explores all directions without guidance.</a:t>
            </a:r>
            <a:endParaRPr lang="en-US" sz="11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 </a:t>
            </a:r>
            <a:endParaRPr lang="en-US" sz="11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heuristics → A*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2 — Roadmap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48640" y="77724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contact hours (largest module!) | Maps to CO2 | Difficulty: ⭐⭐⭐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234440"/>
            <a:ext cx="914400" cy="50292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3444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645920" y="123444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Search?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663440" y="123444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Motivation, search tree, key terminology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1892808"/>
            <a:ext cx="914400" cy="50292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92808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645920" y="1892808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Uninformed Search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63440" y="1892808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BFS, DFS, IDS — blind exploration strategies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2551176"/>
            <a:ext cx="914400" cy="50292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2551176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645920" y="2551176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Informed Search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663440" y="2551176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Heuristics, Greedy, A* — smart exploration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3209544"/>
            <a:ext cx="914400" cy="50292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209544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645920" y="3209544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CSP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663440" y="3209544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Constraint Satisfaction Problems — assignment, not paths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" y="3867912"/>
            <a:ext cx="914400" cy="50292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3867912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645920" y="3867912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Adversarial Search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663440" y="3867912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Minimax, Alpha-Beta — games with opponents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UCS Worked Example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65760" y="822960"/>
            <a:ext cx="4754880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841248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graph as BFS / DFS (edges = costs):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105156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05156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286000" y="105156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86000" y="105156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749040" y="105156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49040" y="105156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22960" y="17830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17830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286000" y="17830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286000" y="17830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749040" y="17830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059669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49040" y="17830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325880" y="119786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645920" y="996696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074420" y="1344168"/>
            <a:ext cx="0" cy="43891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1508760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537460" y="1344168"/>
            <a:ext cx="0" cy="43891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651760" y="1508760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88920" y="119786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108960" y="996696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325880" y="192938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45920" y="198424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788920" y="1929384"/>
            <a:ext cx="96012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108960" y="198424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297680" y="1783080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= Goal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65760" y="2331720"/>
            <a:ext cx="8412480" cy="2606040"/>
          </a:xfrm>
          <a:prstGeom prst="rect">
            <a:avLst/>
          </a:prstGeom>
          <a:solidFill>
            <a:srgbClr val="F7FAFB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8640" y="2359152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Priority Queue Trace (ordered by g(n))</a:t>
            </a:r>
            <a:endParaRPr lang="en-US" sz="11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606040"/>
          <a:ext cx="822960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2560320"/>
                <a:gridCol w="731520"/>
                <a:gridCol w="457200"/>
                <a:gridCol w="2743200"/>
              </a:tblGrid>
              <a:tr h="2377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Step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Priority Queue  [ node : g(n) ]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Expand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Children / Updates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[ A : 0 ]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065A8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A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B:3,  C:2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[ C:2 ],  [ B:3 ]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065A8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D:7  (2+5)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[ B:3 ],  [ D:7 ]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065A8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B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F59E0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D:4✓(3+1) E:7(3+4)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[ D:4 ],  [ E:7 ]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065A82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059669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G:6  (4+2)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[ G:6 ],  [ E:7 ]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59669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G 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59669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GOAL REACHED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" name="Shape 32"/>
          <p:cNvSpPr/>
          <p:nvPr/>
        </p:nvSpPr>
        <p:spPr>
          <a:xfrm>
            <a:off x="365760" y="4434840"/>
            <a:ext cx="8412480" cy="32004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548640" y="4453128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Key: D updated 7→4  </a:t>
            </a:r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found D at cost 7 (2+5), but B found a cheaper path: 3+1 = 4. UCS always keeps the lowest g(n).</a:t>
            </a:r>
            <a:endParaRPr lang="en-US" sz="900" dirty="0"/>
          </a:p>
        </p:txBody>
      </p:sp>
      <p:sp>
        <p:nvSpPr>
          <p:cNvPr id="37" name="Shape 34"/>
          <p:cNvSpPr/>
          <p:nvPr/>
        </p:nvSpPr>
        <p:spPr>
          <a:xfrm>
            <a:off x="365760" y="4800600"/>
            <a:ext cx="41148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548640" y="481888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596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 Optimal:  </a:t>
            </a:r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 → B → D → G</a:t>
            </a:r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Cost = 3+1+2 = </a:t>
            </a:r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39" name="Shape 36"/>
          <p:cNvSpPr/>
          <p:nvPr/>
        </p:nvSpPr>
        <p:spPr>
          <a:xfrm>
            <a:off x="4663440" y="4800600"/>
            <a:ext cx="4114800" cy="365760"/>
          </a:xfrm>
          <a:prstGeom prst="rect">
            <a:avLst/>
          </a:prstGeom>
          <a:solidFill>
            <a:srgbClr val="E8F4F8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846320" y="481888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BFS found same path (cost 6) — got lucky!  </a:t>
            </a:r>
            <a:pPr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UCS </a:t>
            </a:r>
            <a:pPr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GUARANTEES</a:t>
            </a:r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optimality.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UCS — Why Does g(n) Get Updated?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distinction that makes UCS optimal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65760" y="1051560"/>
            <a:ext cx="402336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0972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96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  Node POPPED from Queue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1444752"/>
            <a:ext cx="3657600" cy="18288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508760"/>
            <a:ext cx="36576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 g(n) is FINAL and OPTIMAL.
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Why? The priority queue always pops the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lowest-cost node. So by the time a node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popped, 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cheaper path can exist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unexplored path costs at least as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 (they're still in the queue behind it).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54880" y="1051560"/>
            <a:ext cx="402336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0972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⟳  Node STILL IN Queue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937760" y="1444752"/>
            <a:ext cx="3657600" cy="1828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3" name="Text 11"/>
          <p:cNvSpPr/>
          <p:nvPr/>
        </p:nvSpPr>
        <p:spPr>
          <a:xfrm>
            <a:off x="4937760" y="1508760"/>
            <a:ext cx="36576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 g(n) is TENTATIVE — can be lowered.
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expanding a neighbour, if we find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cheaper path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a node already in the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queue, we 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(relax)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its g(n).</a:t>
            </a:r>
            <a:endParaRPr lang="en-US" sz="12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old, costlier entry is replaced.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520440"/>
            <a:ext cx="8412480" cy="105156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5661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from the Worked Trace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is popped (g=2), discovers D → adds  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 : g(n) = 7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to queue.          D is </a:t>
            </a:r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queue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tentative.
</a:t>
            </a:r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3: 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is popped (g=3), discovers D via cost 3+1=4.  Since </a:t>
            </a:r>
            <a:pPr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5966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 &lt; 7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D's g(n) is </a:t>
            </a:r>
            <a:pPr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5966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updated 7 → 4 ✓</a:t>
            </a:r>
            <a:pPr indent="0" marL="0">
              <a:lnSpc>
                <a:spcPct val="10500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4: 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is popped (g=4). Now its cost is </a:t>
            </a:r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no cheaper path possible.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65760" y="4617720"/>
            <a:ext cx="8412480" cy="274320"/>
          </a:xfrm>
          <a:prstGeom prst="rect">
            <a:avLst/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4626864"/>
            <a:ext cx="8046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Takeaway:  </a:t>
            </a:r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"Discovered" ≠ "Optimal."   Popping settles the cost.   The queue is where relaxation happens.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2.3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Informed (Heuristic) Search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Giving search a 'sense of direction' with heuristic functions.</a:t>
            </a:r>
            <a:endParaRPr lang="en-US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Definitions — Heuristics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8046720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97280"/>
            <a:ext cx="73152" cy="96012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14300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Heuristic h(n)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1463040"/>
            <a:ext cx="758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 of cost from node n to nearest goal. h(goal)=0, h(n)≥0.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straight-line distance from n to goal.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194560"/>
            <a:ext cx="8046720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194560"/>
            <a:ext cx="73152" cy="96012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224028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Admissible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2560320"/>
            <a:ext cx="758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h(n) NEVER OVERESTIMATES the true cost. h(n) ≤ actual cost.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Why: A* with admissible h is guaranteed optimal.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3291840"/>
            <a:ext cx="8046720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3291840"/>
            <a:ext cx="73152" cy="9601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333756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22960" y="3657600"/>
            <a:ext cx="758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h(n) ≤ cost(n→n') + h(n') for every successor n'.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⟹ admissible. Most natural heuristics are consistent.</a:t>
            </a:r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Generate and Test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Simplest Search Strategy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65760" y="1188720"/>
            <a:ext cx="5303520" cy="219456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8016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1645920"/>
            <a:ext cx="49377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a candidate solution
</a:t>
            </a:r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if it is the goal
</a:t>
            </a:r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 until goal found or all candidates exhausted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943600" y="1188720"/>
            <a:ext cx="3017520" cy="2194560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80760" y="12801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729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Versions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80760" y="1600200"/>
            <a:ext cx="27432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(Exhaustive)
</a:t>
            </a:r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every possibility
</a:t>
            </a:r>
            <a:pPr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E.g., Dictionary attack
</a:t>
            </a:r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Heuristic (Guided)
</a:t>
            </a:r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domain knowledge
</a:t>
            </a:r>
            <a:pPr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E.g., Common passwords first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3657600"/>
            <a:ext cx="5303520" cy="2011680"/>
          </a:xfrm>
          <a:prstGeom prst="rect">
            <a:avLst/>
          </a:prstGeom>
          <a:solidFill>
            <a:srgbClr val="F7FAFB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74904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Examples of Generate &amp; Test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4069080"/>
            <a:ext cx="49377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🔑 4-Digit PIN: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0000→9999 (10,000 combos)
</a:t>
            </a:r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 Password Cracking: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all char combinations (26^n)
</a:t>
            </a:r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💊 Drug Discovery: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millions of compounds
</a:t>
            </a:r>
            <a:pPr indent="0" marL="0">
              <a:lnSpc>
                <a:spcPct val="115000"/>
              </a:lnSpc>
              <a:buNone/>
            </a:pPr>
            <a:r>
              <a:rPr lang="en-US" sz="105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brute-force — no structure exploited
</a:t>
            </a:r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Motivates organized search (BFS, DFS, A*)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943600" y="3657600"/>
            <a:ext cx="301752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8076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⚠ Limitation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080760" y="4114800"/>
            <a:ext cx="27432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use problem structure
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notion of "promising direction"
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space explodes combinatorially
</a:t>
            </a:r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We need organized search strategies:
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BFS, DFS, UCS, A* (coming up…)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Admissible vs Consistent Heuristics — Visual Proof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74320" y="914400"/>
            <a:ext cx="4114800" cy="292608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00584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Consistency: Triangle Inequality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548640" cy="548640"/>
          </a:xfrm>
          <a:prstGeom prst="ellipse">
            <a:avLst/>
          </a:prstGeom>
          <a:solidFill>
            <a:srgbClr val="065A82"/>
          </a:solidFill>
          <a:ln w="25400">
            <a:solidFill>
              <a:srgbClr val="1E276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1645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31520" y="224028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h(A)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011680" y="2377440"/>
            <a:ext cx="548640" cy="548640"/>
          </a:xfrm>
          <a:prstGeom prst="ellipse">
            <a:avLst/>
          </a:prstGeom>
          <a:solidFill>
            <a:srgbClr val="1C7293"/>
          </a:solidFill>
          <a:ln w="25400">
            <a:solidFill>
              <a:srgbClr val="1E276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011680" y="23774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011680" y="2971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h(B)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91840" y="1645920"/>
            <a:ext cx="548640" cy="548640"/>
          </a:xfrm>
          <a:prstGeom prst="ellipse">
            <a:avLst/>
          </a:prstGeom>
          <a:solidFill>
            <a:srgbClr val="059669"/>
          </a:solidFill>
          <a:ln w="25400">
            <a:solidFill>
              <a:srgbClr val="1E276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91840" y="1645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Goal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291840" y="224028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h=0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097280" y="210312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cost(A,B) →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468880" y="210312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cost(B,G)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3291840"/>
            <a:ext cx="3749040" cy="411480"/>
          </a:xfrm>
          <a:prstGeom prst="roundRect">
            <a:avLst>
              <a:gd name="adj" fmla="val 22222"/>
            </a:avLst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457200" y="329184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h(A) ≤ cost(A,B) + h(B)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663440" y="914400"/>
            <a:ext cx="4114800" cy="292608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46320" y="100584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Consistency Matters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846320" y="1508760"/>
            <a:ext cx="374904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37760" y="1508760"/>
            <a:ext cx="320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303520" y="150876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⟹ Admissible (proof by induction on path length)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846320" y="2011680"/>
            <a:ext cx="374904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37760" y="2011680"/>
            <a:ext cx="320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303520" y="201168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f-values along any path never decrease → A* never re-expands nodes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46320" y="2514600"/>
            <a:ext cx="374904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37760" y="2514600"/>
            <a:ext cx="320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303520" y="251460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natural heuristics (SLD, Manhattan) are consistent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846320" y="3017520"/>
            <a:ext cx="374904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937760" y="3017520"/>
            <a:ext cx="320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303520" y="301752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 → optimal efficiency with graph search (closed list)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4846320" y="3520440"/>
            <a:ext cx="3749040" cy="27432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937760" y="352044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See next 2 slides for Manhattan Distance worked example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274320" y="4114800"/>
            <a:ext cx="8503920" cy="457200"/>
          </a:xfrm>
          <a:prstGeom prst="rect">
            <a:avLst/>
          </a:prstGeom>
          <a:solidFill>
            <a:srgbClr val="02C39A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57200" y="4114800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Insight: </a:t>
            </a:r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⟹ Admissible (but not vice versa). Most natural heuristics (SLD, Manhattan) are consistent.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274320" y="4663440"/>
            <a:ext cx="8503920" cy="36576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57200" y="4663440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📝 Admissible = never overestimates. Consistent = obeys triangle inequality at EVERY step.</a:t>
            </a:r>
            <a:endParaRPr lang="en-US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Manhattan Distance — 8-Puzzle Example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274320" y="914400"/>
            <a:ext cx="850392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914400"/>
            <a:ext cx="73152" cy="59436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91440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Manhattan Distance: </a:t>
            </a:r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tile, compute |row_current − row_goal| + |col_current − col_goal|. Sum over all tiles (excluding blank). Each tile's distance is the number of horizontal + vertical moves needed — ignoring other tiles.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1737360"/>
            <a:ext cx="3931920" cy="292608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82880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Current State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51560" y="205740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col→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234440" y="2057400"/>
            <a:ext cx="1463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0    1    2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594360" y="292608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row ↓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1097280" y="228600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97280" y="22860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1645920" y="228600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45920" y="22860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194560" y="228600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194560" y="22860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1097280" y="283464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97280" y="2834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1645920" y="283464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645920" y="2834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2194560" y="283464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194560" y="2834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1097280" y="338328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97280" y="3383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1645920" y="338328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45920" y="3383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2194560" y="3383280"/>
            <a:ext cx="548640" cy="548640"/>
          </a:xfrm>
          <a:prstGeom prst="rect">
            <a:avLst/>
          </a:prstGeom>
          <a:solidFill>
            <a:srgbClr val="E2E8F0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846320" y="1737360"/>
            <a:ext cx="3931920" cy="292608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0" y="182880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Goal State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5623560" y="205740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col→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806440" y="2057400"/>
            <a:ext cx="1463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0    1    2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5166360" y="292608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row ↓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5669280" y="228600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669280" y="22860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37" name="Shape 35"/>
          <p:cNvSpPr/>
          <p:nvPr/>
        </p:nvSpPr>
        <p:spPr>
          <a:xfrm>
            <a:off x="6217920" y="228600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217920" y="22860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39" name="Shape 37"/>
          <p:cNvSpPr/>
          <p:nvPr/>
        </p:nvSpPr>
        <p:spPr>
          <a:xfrm>
            <a:off x="6766560" y="228600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766560" y="22860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41" name="Shape 39"/>
          <p:cNvSpPr/>
          <p:nvPr/>
        </p:nvSpPr>
        <p:spPr>
          <a:xfrm>
            <a:off x="5669280" y="283464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69280" y="2834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43" name="Shape 41"/>
          <p:cNvSpPr/>
          <p:nvPr/>
        </p:nvSpPr>
        <p:spPr>
          <a:xfrm>
            <a:off x="6217920" y="283464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217920" y="2834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800" dirty="0"/>
          </a:p>
        </p:txBody>
      </p:sp>
      <p:sp>
        <p:nvSpPr>
          <p:cNvPr id="45" name="Shape 43"/>
          <p:cNvSpPr/>
          <p:nvPr/>
        </p:nvSpPr>
        <p:spPr>
          <a:xfrm>
            <a:off x="6766560" y="283464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766560" y="2834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800" dirty="0"/>
          </a:p>
        </p:txBody>
      </p:sp>
      <p:sp>
        <p:nvSpPr>
          <p:cNvPr id="47" name="Shape 45"/>
          <p:cNvSpPr/>
          <p:nvPr/>
        </p:nvSpPr>
        <p:spPr>
          <a:xfrm>
            <a:off x="5669280" y="338328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669280" y="3383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800" dirty="0"/>
          </a:p>
        </p:txBody>
      </p:sp>
      <p:sp>
        <p:nvSpPr>
          <p:cNvPr id="49" name="Shape 47"/>
          <p:cNvSpPr/>
          <p:nvPr/>
        </p:nvSpPr>
        <p:spPr>
          <a:xfrm>
            <a:off x="6217920" y="3383280"/>
            <a:ext cx="54864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217920" y="3383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800" dirty="0"/>
          </a:p>
        </p:txBody>
      </p:sp>
      <p:sp>
        <p:nvSpPr>
          <p:cNvPr id="51" name="Shape 49"/>
          <p:cNvSpPr/>
          <p:nvPr/>
        </p:nvSpPr>
        <p:spPr>
          <a:xfrm>
            <a:off x="6766560" y="3383280"/>
            <a:ext cx="548640" cy="548640"/>
          </a:xfrm>
          <a:prstGeom prst="rect">
            <a:avLst/>
          </a:prstGeom>
          <a:solidFill>
            <a:srgbClr val="E2E8F0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74320" y="4663440"/>
            <a:ext cx="8503920" cy="365760"/>
          </a:xfrm>
          <a:prstGeom prst="rect">
            <a:avLst/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57200" y="4663440"/>
            <a:ext cx="8321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h₂(n) = Σ  |row_i(current) − row_i(goal)| + |col_i(current) − col_i(goal)|    for each tile i ∈ {1..8}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Manhattan Distance — Tile-by-Tile Calculation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graphicFrame>
        <p:nvGraphicFramePr>
          <p:cNvPr id="2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005840"/>
          <a:ext cx="8412480" cy="914400"/>
        </p:xfrm>
        <a:graphic>
          <a:graphicData uri="http://schemas.openxmlformats.org/drawingml/2006/table">
            <a:tbl>
              <a:tblPr/>
              <a:tblGrid>
                <a:gridCol w="640080"/>
                <a:gridCol w="1463040"/>
                <a:gridCol w="1463040"/>
                <a:gridCol w="2560320"/>
                <a:gridCol w="1097280"/>
              </a:tblGrid>
              <a:tr h="3200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Current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(row, col)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(row, col)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|Δrow| + |Δcol|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Distance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(0, 0)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(0, 0)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|0−0| + |0−0|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(0, 1)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(0, 1)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|0−0| + |1−1|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(1, 0)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(0, 2)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|1−0| + |0−2|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59E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(1, 1)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(1, 0)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|1−1| + |1−0|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59E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(0, 2)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(1, 1)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|0−1| + |2−1|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59E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(1, 2)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(1, 2)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|1−1| + |2−2|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(2, 0)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(2, 0)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|2−2| + |0−0|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(2, 1)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(2, 1)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|2−2| + |1−1|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64748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50800" marR="50800" marT="25400" marB="25400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50800" marR="50800" marT="25400" marB="25400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50800" marR="50800" marT="25400" marB="25400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h₂(n) =</a:t>
                      </a:r>
                      <a:endParaRPr lang="en-US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600" b="1" dirty="0">
                          <a:solidFill>
                            <a:srgbClr val="02C39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6</a:t>
                      </a:r>
                      <a:endParaRPr lang="en-US" sz="16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365760" y="3840480"/>
            <a:ext cx="5029200" cy="41148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3840480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Tiles that need moves: </a:t>
            </a:r>
            <a:pPr indent="0" marL="0">
              <a:buNone/>
            </a:pPr>
            <a:r>
              <a:rPr lang="en-US" sz="1000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Tile 3 (3) + Tile 4 (1) + Tile 5 (2) = 6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5669280" y="3840480"/>
            <a:ext cx="3108960" cy="411480"/>
          </a:xfrm>
          <a:prstGeom prst="rect">
            <a:avLst/>
          </a:prstGeom>
          <a:solidFill>
            <a:srgbClr val="02C39A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806440" y="384048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admissible? </a:t>
            </a:r>
            <a:pPr indent="0" marL="0">
              <a:buNone/>
            </a:pPr>
            <a:r>
              <a:rPr lang="en-US" sz="9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tile needs ≥ Manhattan moves (ignoring others only underestimates).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365760" y="4297680"/>
            <a:ext cx="841248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65760" y="4297680"/>
            <a:ext cx="73152" cy="749808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2" name="Text 9"/>
          <p:cNvSpPr/>
          <p:nvPr/>
        </p:nvSpPr>
        <p:spPr>
          <a:xfrm>
            <a:off x="640080" y="4297680"/>
            <a:ext cx="795528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Consistency check:  </a:t>
            </a:r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Each move costs exactly 1 (slide one tile into the blank).</a:t>
            </a:r>
            <a:endParaRPr lang="en-US" sz="950" dirty="0"/>
          </a:p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That move changes only one tile's position — by exactly 1 step.</a:t>
            </a:r>
            <a:endParaRPr lang="en-US" sz="950" dirty="0"/>
          </a:p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So Manhattan total changes by at most 1 (that tile's distance ±1).</a:t>
            </a:r>
            <a:endParaRPr lang="en-US" sz="950" dirty="0"/>
          </a:p>
          <a:p>
            <a:pPr indent="0" marL="0">
              <a:buNone/>
            </a:pPr>
            <a:r>
              <a:rPr lang="en-US" sz="8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Therefore: h(n)−h(n') ≤ 1 = cost(n→n'). ✓</a:t>
            </a:r>
            <a:endParaRPr lang="en-US" sz="9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Greedy Best-First Search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73152" cy="6400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05156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expand the node that APPEARS closest to goal (lowest h(n)). Ignores path cost so far.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function: f(n) = h(n)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2860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Properties: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31520" y="2670048"/>
            <a:ext cx="137160" cy="13716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1" name="Text 9"/>
          <p:cNvSpPr/>
          <p:nvPr/>
        </p:nvSpPr>
        <p:spPr>
          <a:xfrm>
            <a:off x="1005840" y="260604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optimal — might find a suboptimal path that "looks close"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731520" y="3035808"/>
            <a:ext cx="137160" cy="13716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3" name="Text 11"/>
          <p:cNvSpPr/>
          <p:nvPr/>
        </p:nvSpPr>
        <p:spPr>
          <a:xfrm>
            <a:off x="1005840" y="297180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complete — can get stuck in loops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731520" y="3401568"/>
            <a:ext cx="137160" cy="13716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5" name="Text 13"/>
          <p:cNvSpPr/>
          <p:nvPr/>
        </p:nvSpPr>
        <p:spPr>
          <a:xfrm>
            <a:off x="1005840" y="333756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FAST — reaches goal quickly in practice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31520" y="3767328"/>
            <a:ext cx="137160" cy="13716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7" name="Text 15"/>
          <p:cNvSpPr/>
          <p:nvPr/>
        </p:nvSpPr>
        <p:spPr>
          <a:xfrm>
            <a:off x="1005840" y="370332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 DFS + heuristic — dives toward goal but can be misled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48640" y="4114800"/>
            <a:ext cx="8046720" cy="45720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2960" y="4114800"/>
            <a:ext cx="7589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Greedy = fast but unreliable. It's the motivation for combining with g(n) → A*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Greedy Best-First Search — Worked Example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65760" y="777240"/>
            <a:ext cx="53035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95528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 (edge costs + heuristic h(n)):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502920" cy="320040"/>
          </a:xfrm>
          <a:prstGeom prst="roundRect">
            <a:avLst>
              <a:gd name="adj" fmla="val 17143"/>
            </a:avLst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371600"/>
            <a:ext cx="502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94360" y="1691640"/>
            <a:ext cx="594360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h=6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743200" y="868680"/>
            <a:ext cx="502920" cy="320040"/>
          </a:xfrm>
          <a:prstGeom prst="roundRect">
            <a:avLst>
              <a:gd name="adj" fmla="val 17143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0" y="868680"/>
            <a:ext cx="502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697480" y="1188720"/>
            <a:ext cx="594360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h=2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2743200" y="1965960"/>
            <a:ext cx="502920" cy="320040"/>
          </a:xfrm>
          <a:prstGeom prst="roundRect">
            <a:avLst>
              <a:gd name="adj" fmla="val 17143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0" y="1965960"/>
            <a:ext cx="502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697480" y="2286000"/>
            <a:ext cx="594360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h=4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846320" y="1371600"/>
            <a:ext cx="502920" cy="320040"/>
          </a:xfrm>
          <a:prstGeom prst="roundRect">
            <a:avLst>
              <a:gd name="adj" fmla="val 17143"/>
            </a:avLst>
          </a:prstGeom>
          <a:solidFill>
            <a:srgbClr val="059669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46320" y="1371600"/>
            <a:ext cx="502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800600" y="1691640"/>
            <a:ext cx="594360" cy="164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h=0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1143000" y="1463040"/>
            <a:ext cx="1600200" cy="-43891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37360" y="10789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143000" y="1691640"/>
            <a:ext cx="1600200" cy="429768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737360" y="196596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246120" y="1024128"/>
            <a:ext cx="1600200" cy="43891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840480" y="1078992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246120" y="2121408"/>
            <a:ext cx="1600200" cy="-429768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840480" y="196596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349240" y="13716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GOAL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5852160" y="777240"/>
            <a:ext cx="292608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943600" y="79552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Greedy Expansion: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5943600" y="1024128"/>
            <a:ext cx="10972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S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5943600" y="1188720"/>
            <a:ext cx="27432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(h=2), B (h=4)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5943600" y="1325880"/>
            <a:ext cx="27432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A ← lowest h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5943600" y="1527048"/>
            <a:ext cx="10972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A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5943600" y="1691640"/>
            <a:ext cx="27432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 (h=0)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5943600" y="1828800"/>
            <a:ext cx="27432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G ← GOAL!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5943600" y="2029968"/>
            <a:ext cx="2651760" cy="201168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989320" y="202996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Greedy never expands B!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65760" y="2606040"/>
            <a:ext cx="3931920" cy="777240"/>
          </a:xfrm>
          <a:prstGeom prst="rect">
            <a:avLst/>
          </a:prstGeom>
          <a:solidFill>
            <a:srgbClr val="FEF2F2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65760" y="2606040"/>
            <a:ext cx="54864" cy="77724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40" name="Text 38"/>
          <p:cNvSpPr/>
          <p:nvPr/>
        </p:nvSpPr>
        <p:spPr>
          <a:xfrm>
            <a:off x="548640" y="2624328"/>
            <a:ext cx="3566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Greedy Path: S → A → G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548640" y="286207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= 1 + 10 = 11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48640" y="3063240"/>
            <a:ext cx="3566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Chose A because h(A)=2 &lt; h(B)=4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4572000" y="2606040"/>
            <a:ext cx="4206240" cy="777240"/>
          </a:xfrm>
          <a:prstGeom prst="rect">
            <a:avLst/>
          </a:prstGeom>
          <a:solidFill>
            <a:srgbClr val="ECFDF5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572000" y="2606040"/>
            <a:ext cx="54864" cy="77724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45" name="Text 43"/>
          <p:cNvSpPr/>
          <p:nvPr/>
        </p:nvSpPr>
        <p:spPr>
          <a:xfrm>
            <a:off x="4754880" y="2624328"/>
            <a:ext cx="3840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Optimal Path: S → B → G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4754880" y="2862072"/>
            <a:ext cx="3840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= 5 + 2 = 7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4754880" y="3063240"/>
            <a:ext cx="38404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Greedy MISSED this — saved 4 units!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365760" y="3520440"/>
            <a:ext cx="8412480" cy="59436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365760" y="3520440"/>
            <a:ext cx="54864" cy="59436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50" name="Text 48"/>
          <p:cNvSpPr/>
          <p:nvPr/>
        </p:nvSpPr>
        <p:spPr>
          <a:xfrm>
            <a:off x="548640" y="3538728"/>
            <a:ext cx="8046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Why did Greedy fail?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548640" y="3739896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7835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Greedy ONLY sees h(n). It chose A because h(A)=2 looks closer than h(B)=4. But the actual edge A→G costs 10, while B→G costs only 2. Greedy ignores g(n) (cost so far), so it gets misled by an optimistic heuristic.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65760" y="4133088"/>
            <a:ext cx="8412480" cy="384048"/>
          </a:xfrm>
          <a:prstGeom prst="rect">
            <a:avLst/>
          </a:prstGeom>
          <a:solidFill>
            <a:srgbClr val="E0F2FE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365760" y="4133088"/>
            <a:ext cx="54864" cy="384048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54" name="Text 52"/>
          <p:cNvSpPr/>
          <p:nvPr/>
        </p:nvSpPr>
        <p:spPr>
          <a:xfrm>
            <a:off x="548640" y="4142232"/>
            <a:ext cx="2743200" cy="155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Compare — A* on this graph:</a:t>
            </a:r>
            <a:endParaRPr lang="en-US" sz="850" dirty="0"/>
          </a:p>
        </p:txBody>
      </p:sp>
      <p:sp>
        <p:nvSpPr>
          <p:cNvPr id="55" name="Text 53"/>
          <p:cNvSpPr/>
          <p:nvPr/>
        </p:nvSpPr>
        <p:spPr>
          <a:xfrm>
            <a:off x="548640" y="4297680"/>
            <a:ext cx="80467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f(A)=1+2=3, f(B)=5+4=9. A* expands A first but keeps B open. When f(G via A)=11 &gt; f(B)=9, A* expands B → finds S→B→G=7. Greedy commits; A* reconsiders.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365760" y="4535424"/>
            <a:ext cx="8412480" cy="320040"/>
          </a:xfrm>
          <a:prstGeom prst="rect">
            <a:avLst/>
          </a:prstGeom>
          <a:solidFill>
            <a:srgbClr val="FFFFFF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65760" y="4535424"/>
            <a:ext cx="54864" cy="32004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58" name="Text 56"/>
          <p:cNvSpPr/>
          <p:nvPr/>
        </p:nvSpPr>
        <p:spPr>
          <a:xfrm>
            <a:off x="548640" y="4544568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🔁 Non-Completeness:</a:t>
            </a:r>
            <a:endParaRPr lang="en-US" sz="850" dirty="0"/>
          </a:p>
        </p:txBody>
      </p:sp>
      <p:sp>
        <p:nvSpPr>
          <p:cNvPr id="59" name="Text 57"/>
          <p:cNvSpPr/>
          <p:nvPr/>
        </p:nvSpPr>
        <p:spPr>
          <a:xfrm>
            <a:off x="2331720" y="4544568"/>
            <a:ext cx="6309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cycle detection, if h leads into a loop (e.g. A→C→A where h(C)&lt;h(A)) Greedy loops forever.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2.1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Search?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problem formulation (Module 1) to actually finding the solution.</a:t>
            </a:r>
            <a:endParaRPr lang="en-US" sz="1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A* Algorithm ⭐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914400"/>
            <a:ext cx="8046720" cy="1005840"/>
          </a:xfrm>
          <a:prstGeom prst="rect">
            <a:avLst/>
          </a:prstGeom>
          <a:solidFill>
            <a:srgbClr val="D1FAE5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960120"/>
            <a:ext cx="7589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important algorithm in Module 2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1234440"/>
            <a:ext cx="758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f(n) = g(n) + h(n)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22960" y="1600200"/>
            <a:ext cx="7589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g(n) = actual cost from START to n     |     h(n) = estimated cost from n to GOAL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201168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Algorithm: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31520" y="228600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Start with initial node in priority queue (ordered by f(n))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" y="2578608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Remove node with LOWEST f(n)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31520" y="2871216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If it's the goal → done!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" y="3163824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Expand: for each child, g(child) = g(n) + step_cost, f(child) = g(child) + h(child)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31520" y="345643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Add children to queue (update if cheaper path found). Repeat.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48640" y="384048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🗺️ g(n)=cost so far | h(n)=est. remaining | f(n)=total est. trip cost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4206240"/>
            <a:ext cx="8046720" cy="411480"/>
          </a:xfrm>
          <a:prstGeom prst="rect">
            <a:avLst/>
          </a:prstGeom>
          <a:solidFill>
            <a:srgbClr val="D1FAE5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4206240"/>
            <a:ext cx="7589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A* with admissible h → guaranteed optimal. The MOST important algorithm in this module.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A* — Complete Worked Example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65760" y="822960"/>
            <a:ext cx="475488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841248"/>
            <a:ext cx="4114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 (edges = cost, h-values in nodes):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640080" y="109728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07899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126187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h=7</a:t>
            </a:r>
            <a:endParaRPr lang="en-US" sz="700" dirty="0"/>
          </a:p>
        </p:txBody>
      </p:sp>
      <p:sp>
        <p:nvSpPr>
          <p:cNvPr id="10" name="Shape 8"/>
          <p:cNvSpPr/>
          <p:nvPr/>
        </p:nvSpPr>
        <p:spPr>
          <a:xfrm>
            <a:off x="2103120" y="109728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03120" y="107899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103120" y="126187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h=4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3566160" y="109728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66160" y="107899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566160" y="126187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h=5</a:t>
            </a:r>
            <a:endParaRPr lang="en-US" sz="700" dirty="0"/>
          </a:p>
        </p:txBody>
      </p:sp>
      <p:sp>
        <p:nvSpPr>
          <p:cNvPr id="16" name="Shape 14"/>
          <p:cNvSpPr/>
          <p:nvPr/>
        </p:nvSpPr>
        <p:spPr>
          <a:xfrm>
            <a:off x="640080" y="196596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194767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0080" y="213055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h=6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2103120" y="196596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103120" y="194767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103120" y="213055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h=2</a:t>
            </a:r>
            <a:endParaRPr lang="en-US" sz="700" dirty="0"/>
          </a:p>
        </p:txBody>
      </p:sp>
      <p:sp>
        <p:nvSpPr>
          <p:cNvPr id="22" name="Shape 20"/>
          <p:cNvSpPr/>
          <p:nvPr/>
        </p:nvSpPr>
        <p:spPr>
          <a:xfrm>
            <a:off x="3566160" y="1965960"/>
            <a:ext cx="640080" cy="347472"/>
          </a:xfrm>
          <a:prstGeom prst="roundRect">
            <a:avLst>
              <a:gd name="adj" fmla="val 15789"/>
            </a:avLst>
          </a:prstGeom>
          <a:solidFill>
            <a:srgbClr val="059669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566160" y="194767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566160" y="213055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h=0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1280160" y="1271016"/>
            <a:ext cx="82296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554480" y="1051560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960120" y="1444752"/>
            <a:ext cx="0" cy="521208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1480" y="166420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423160" y="1444752"/>
            <a:ext cx="0" cy="521208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542032" y="166420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2743200" y="1271016"/>
            <a:ext cx="82296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017520" y="1051560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1280160" y="2139696"/>
            <a:ext cx="82296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554480" y="2176272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743200" y="2139696"/>
            <a:ext cx="822960" cy="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017520" y="2176272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251960" y="1965960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= Goal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4663440" y="8229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A* Trace: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663440" y="1143000"/>
            <a:ext cx="4114800" cy="32004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663440" y="11430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5120640" y="114300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5852160" y="11430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f=g+h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6949440" y="114300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Frontier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4663440" y="1508760"/>
            <a:ext cx="4114800" cy="29260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663440" y="150876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5120640" y="1508760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5852160" y="1508760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949440" y="1508760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A:7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663440" y="1828800"/>
            <a:ext cx="4114800" cy="292608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663440" y="182880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5120640" y="1828800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A(f=7)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5852160" y="1828800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g(A)=0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6949440" y="1828800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B:7, C:8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4663440" y="2148840"/>
            <a:ext cx="4114800" cy="29260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663440" y="214884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5120640" y="2148840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B(f=7)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5852160" y="2148840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g(B)=3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6949440" y="2148840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D:6, C:8, E:12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4663440" y="2468880"/>
            <a:ext cx="4114800" cy="292608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663440" y="2468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61" name="Text 59"/>
          <p:cNvSpPr/>
          <p:nvPr/>
        </p:nvSpPr>
        <p:spPr>
          <a:xfrm>
            <a:off x="5120640" y="2468880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D(f=6)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5852160" y="2468880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g(D)=4</a:t>
            </a:r>
            <a:endParaRPr lang="en-US" sz="800" dirty="0"/>
          </a:p>
        </p:txBody>
      </p:sp>
      <p:sp>
        <p:nvSpPr>
          <p:cNvPr id="63" name="Text 61"/>
          <p:cNvSpPr/>
          <p:nvPr/>
        </p:nvSpPr>
        <p:spPr>
          <a:xfrm>
            <a:off x="6949440" y="2468880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G:6, C:8, E:12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4663440" y="2788920"/>
            <a:ext cx="4114800" cy="292608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663440" y="27889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5120640" y="2788920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G(f=6)</a:t>
            </a:r>
            <a:endParaRPr lang="en-US" sz="800" dirty="0"/>
          </a:p>
        </p:txBody>
      </p:sp>
      <p:sp>
        <p:nvSpPr>
          <p:cNvPr id="67" name="Text 65"/>
          <p:cNvSpPr/>
          <p:nvPr/>
        </p:nvSpPr>
        <p:spPr>
          <a:xfrm>
            <a:off x="5852160" y="2788920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GOAL!</a:t>
            </a:r>
            <a:endParaRPr lang="en-US" sz="800" dirty="0"/>
          </a:p>
        </p:txBody>
      </p:sp>
      <p:sp>
        <p:nvSpPr>
          <p:cNvPr id="68" name="Text 66"/>
          <p:cNvSpPr/>
          <p:nvPr/>
        </p:nvSpPr>
        <p:spPr>
          <a:xfrm>
            <a:off x="6949440" y="2788920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69" name="Text 67"/>
          <p:cNvSpPr/>
          <p:nvPr/>
        </p:nvSpPr>
        <p:spPr>
          <a:xfrm>
            <a:off x="548640" y="4114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path: A → B → D → G  |  Cost = 3 + 1 + 2 = 6 ✓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A* — Properties &amp; Heuristic Accuracy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39319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54864" cy="41148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005840"/>
            <a:ext cx="1188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Complete?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920240" y="10058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(if step costs &gt; 0, finite branching)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48640" y="1463040"/>
            <a:ext cx="39319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1463040"/>
            <a:ext cx="54864" cy="41148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1463040"/>
            <a:ext cx="1188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Optimal?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920240" y="14630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Yes, IF h is admissible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48640" y="1920240"/>
            <a:ext cx="39319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1920240"/>
            <a:ext cx="54864" cy="4114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1920240"/>
            <a:ext cx="1188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920240" y="19202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Exponential worst case, but much less with good h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48640" y="2377440"/>
            <a:ext cx="39319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2377440"/>
            <a:ext cx="54864" cy="41148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2377440"/>
            <a:ext cx="1188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920240" y="23774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O(bᵈ) — keeps all nodes in memory (same as BFS)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754880" y="100584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 of heuristic accuracy: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846320" y="137160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h(n) = 0 → A* becomes Uniform Cost Search (no guidance)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846320" y="173736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h(n) = perfect → A* goes straight to goal, O(d) time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846320" y="210312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Better h → fewer nodes expanded → faster search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48640" y="3017520"/>
            <a:ext cx="804672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306324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8-Puzzle Heuristics: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31520" y="338328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h₁ = Misplaced tiles — count tiles NOT in goal position (admissible: each needs ≥1 move)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31520" y="370332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h₂ = Manhattan distance — sum of horizontal+vertical distances (admissible: can't beat Manhattan)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31520" y="402336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h₂ dominates h₁ (h₂ ≥ h₁ everywhere) → h₂ expands fewer nodes → h₂ is better</a:t>
            </a:r>
            <a:endParaRPr lang="en-US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2.4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Constraint Satisfaction Problems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assignments that satisfy all constraints — not paths, but configurations.</a:t>
            </a:r>
            <a:endParaRPr lang="en-US" sz="1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CSP — Three Components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548640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05156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problems aren't about finding a PATH — they're about finding an ASSIGNMENT of values satisfying all constraints.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828800"/>
            <a:ext cx="256032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1828800"/>
            <a:ext cx="2560320" cy="41148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82880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Variables (X)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22860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Things to assign values to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78892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{WA, NT, Q, NSW, V, SA, T}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(Australian states)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383280" y="1828800"/>
            <a:ext cx="256032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83280" y="1828800"/>
            <a:ext cx="2560320" cy="4114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4" name="Text 12"/>
          <p:cNvSpPr/>
          <p:nvPr/>
        </p:nvSpPr>
        <p:spPr>
          <a:xfrm>
            <a:off x="3383280" y="182880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Domains (D)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474720" y="22860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Possible values for each variable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474720" y="278892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{Red, Green, Blue}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state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217920" y="1828800"/>
            <a:ext cx="256032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17920" y="1828800"/>
            <a:ext cx="2560320" cy="4114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19" name="Text 17"/>
          <p:cNvSpPr/>
          <p:nvPr/>
        </p:nvSpPr>
        <p:spPr>
          <a:xfrm>
            <a:off x="6217920" y="1828800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Constraints (C)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309360" y="228600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restricting combinations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309360" y="278892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Adjacent states must have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colours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48640" y="4114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solution = assignment of every variable such that ALL constraints are satisfied.</a:t>
            </a:r>
            <a:endParaRPr lang="en-US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Map Colouring — Solving a CSP Step by Step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65760" y="777240"/>
            <a:ext cx="8412480" cy="502920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804672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defined Variables, Domains &amp; Constraints — now how do we find a valid assignment?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Backtracking: assign one variable at a time; if a constraint is violated, undo (backtrack) and try the next value.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371600"/>
            <a:ext cx="3840480" cy="25603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38988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Australian states (adjacency graph):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48640" y="1920240"/>
            <a:ext cx="640080" cy="292608"/>
          </a:xfrm>
          <a:prstGeom prst="roundRect">
            <a:avLst>
              <a:gd name="adj" fmla="val 18750"/>
            </a:avLst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920240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1828800" y="1645920"/>
            <a:ext cx="64008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28800" y="1645920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0" y="1645920"/>
            <a:ext cx="64008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0" y="1645920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828800" y="2560320"/>
            <a:ext cx="640080" cy="292608"/>
          </a:xfrm>
          <a:prstGeom prst="roundRect">
            <a:avLst>
              <a:gd name="adj" fmla="val 18750"/>
            </a:avLst>
          </a:prstGeom>
          <a:solidFill>
            <a:srgbClr val="1C7293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828800" y="2560320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200400" y="2560320"/>
            <a:ext cx="64008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0" y="2560320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200400" y="3291840"/>
            <a:ext cx="640080" cy="292608"/>
          </a:xfrm>
          <a:prstGeom prst="roundRect">
            <a:avLst>
              <a:gd name="adj" fmla="val 18750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0" y="3291840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828800" y="3474720"/>
            <a:ext cx="640080" cy="292608"/>
          </a:xfrm>
          <a:prstGeom prst="roundRect">
            <a:avLst>
              <a:gd name="adj" fmla="val 18750"/>
            </a:avLst>
          </a:prstGeom>
          <a:solidFill>
            <a:srgbClr val="64748B"/>
          </a:solidFill>
          <a:ln w="6350">
            <a:solidFill>
              <a:srgbClr val="64748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828800" y="3474720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1188720" y="2011680"/>
            <a:ext cx="640080" cy="-219456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05840" y="2212848"/>
            <a:ext cx="960120" cy="34747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468880" y="1792224"/>
            <a:ext cx="731520" cy="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148840" y="1938528"/>
            <a:ext cx="0" cy="62179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468880" y="2560320"/>
            <a:ext cx="731520" cy="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520440" y="1938528"/>
            <a:ext cx="0" cy="62179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286000" y="2706624"/>
            <a:ext cx="914400" cy="-768096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520440" y="2852928"/>
            <a:ext cx="0" cy="43891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286000" y="2706624"/>
            <a:ext cx="914400" cy="585216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02920" y="329184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(island:</a:t>
            </a:r>
            <a:endParaRPr lang="en-US" sz="700" dirty="0"/>
          </a:p>
          <a:p>
            <a:pPr algn="ctr" indent="0" marL="0">
              <a:buNone/>
            </a:pPr>
            <a:r>
              <a:rPr lang="en-US" sz="7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mainland</a:t>
            </a:r>
            <a:endParaRPr lang="en-US" sz="700" dirty="0"/>
          </a:p>
          <a:p>
            <a:pPr algn="ctr" indent="0" marL="0">
              <a:buNone/>
            </a:pPr>
            <a:r>
              <a:rPr lang="en-US" sz="7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borders)</a:t>
            </a:r>
            <a:endParaRPr lang="en-US" sz="700" dirty="0"/>
          </a:p>
        </p:txBody>
      </p:sp>
      <p:sp>
        <p:nvSpPr>
          <p:cNvPr id="33" name="Text 31"/>
          <p:cNvSpPr/>
          <p:nvPr/>
        </p:nvSpPr>
        <p:spPr>
          <a:xfrm>
            <a:off x="4389120" y="1371600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Backtracking trace: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4480560" y="17373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WA = Red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492240" y="17373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No constraints yet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480560" y="2048256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NT = Green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492240" y="2048256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Must ≠ WA(Red)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4480560" y="23591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SA = Blue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492240" y="235915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Must ≠ WA(Red), ≠ NT(Green)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480560" y="26700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Q = Red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6492240" y="267004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Must ≠ NT(Green), ≠ SA(Blue)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480560" y="298094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NSW = Green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6492240" y="2980944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Must ≠ Q(Red), ≠ SA(Blue)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4480560" y="32918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V = Red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6492240" y="32918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Must ≠ NSW(Green), ≠ SA(Blue)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480560" y="3602736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T = Red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6492240" y="3602736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No mainland constraints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548640" y="4114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SOLUTION: WA=Red, NT=Green, SA=Blue, Q=Red, NSW=Green, V=Red, T=Red</a:t>
            </a:r>
            <a:endParaRPr lang="en-US" sz="11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CSP Backtracking — Full Worked Trace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4-Queens Problem (N = 4)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28600" y="868680"/>
            <a:ext cx="5577840" cy="3520440"/>
          </a:xfrm>
          <a:prstGeom prst="rect">
            <a:avLst/>
          </a:prstGeom>
          <a:solidFill>
            <a:srgbClr val="F7FAFB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91440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Step-by-Step Trace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1480" y="1261872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059669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731520" y="1261872"/>
            <a:ext cx="20116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Q₁ = 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2788920" y="1261872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Assign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411480" y="1581912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059669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31520" y="1581912"/>
            <a:ext cx="20116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Q₂ = 3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788920" y="1581912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Assign  (col 1 ✗, diag safe)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411480" y="1901952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DC2626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731520" y="1901952"/>
            <a:ext cx="20116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Q₃ = ?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788920" y="1901952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✗col  2 ✗diag  3 ✗col  4 ✗diag  → DEAD END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11480" y="2221992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731520" y="2221992"/>
            <a:ext cx="20116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Q₂ → 4  (backtrack)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2788920" y="2221992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↩ Retry Q₂ with next domain value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11480" y="2542032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059669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731520" y="2542032"/>
            <a:ext cx="20116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Q₃ = 2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2788920" y="2542032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Assign  (cols {1,4}, diag safe)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411480" y="2862072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DC2626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731520" y="2862072"/>
            <a:ext cx="20116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Q₄ = ?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2788920" y="2862072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✗diag  2 ✗col  3 ✗diag  4 ✗diag  → DEAD END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411480" y="3182112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059669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731520" y="3182112"/>
            <a:ext cx="20116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Q₁→2, Q₂→4, Q₃→1, Q₄→3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2788920" y="3182112"/>
            <a:ext cx="2926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SOLUTION FOUND!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5989320" y="868680"/>
            <a:ext cx="2926080" cy="352044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26480" y="914400"/>
            <a:ext cx="2651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Solution Board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537960" y="1298448"/>
            <a:ext cx="4754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013448" y="1298448"/>
            <a:ext cx="475488" cy="475488"/>
          </a:xfrm>
          <a:prstGeom prst="rect">
            <a:avLst/>
          </a:prstGeom>
          <a:solidFill>
            <a:srgbClr val="02C39A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013448" y="1298448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♛</a:t>
            </a:r>
            <a:endParaRPr lang="en-US" sz="1800" dirty="0"/>
          </a:p>
        </p:txBody>
      </p:sp>
      <p:sp>
        <p:nvSpPr>
          <p:cNvPr id="34" name="Shape 32"/>
          <p:cNvSpPr/>
          <p:nvPr/>
        </p:nvSpPr>
        <p:spPr>
          <a:xfrm>
            <a:off x="7488936" y="1298448"/>
            <a:ext cx="4754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964424" y="1298448"/>
            <a:ext cx="475488" cy="475488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537960" y="1773936"/>
            <a:ext cx="475488" cy="475488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013448" y="1773936"/>
            <a:ext cx="4754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488936" y="1773936"/>
            <a:ext cx="475488" cy="475488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964424" y="1773936"/>
            <a:ext cx="475488" cy="475488"/>
          </a:xfrm>
          <a:prstGeom prst="rect">
            <a:avLst/>
          </a:prstGeom>
          <a:solidFill>
            <a:srgbClr val="02C39A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964424" y="1773936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♛</a:t>
            </a:r>
            <a:endParaRPr lang="en-US" sz="1800" dirty="0"/>
          </a:p>
        </p:txBody>
      </p:sp>
      <p:sp>
        <p:nvSpPr>
          <p:cNvPr id="41" name="Shape 39"/>
          <p:cNvSpPr/>
          <p:nvPr/>
        </p:nvSpPr>
        <p:spPr>
          <a:xfrm>
            <a:off x="6537960" y="2249424"/>
            <a:ext cx="475488" cy="475488"/>
          </a:xfrm>
          <a:prstGeom prst="rect">
            <a:avLst/>
          </a:prstGeom>
          <a:solidFill>
            <a:srgbClr val="02C39A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537960" y="2249424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♛</a:t>
            </a:r>
            <a:endParaRPr lang="en-US" sz="1800" dirty="0"/>
          </a:p>
        </p:txBody>
      </p:sp>
      <p:sp>
        <p:nvSpPr>
          <p:cNvPr id="43" name="Shape 41"/>
          <p:cNvSpPr/>
          <p:nvPr/>
        </p:nvSpPr>
        <p:spPr>
          <a:xfrm>
            <a:off x="7013448" y="2249424"/>
            <a:ext cx="475488" cy="475488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488936" y="2249424"/>
            <a:ext cx="4754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964424" y="2249424"/>
            <a:ext cx="475488" cy="475488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537960" y="2724912"/>
            <a:ext cx="475488" cy="475488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013448" y="2724912"/>
            <a:ext cx="4754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7488936" y="2724912"/>
            <a:ext cx="475488" cy="475488"/>
          </a:xfrm>
          <a:prstGeom prst="rect">
            <a:avLst/>
          </a:prstGeom>
          <a:solidFill>
            <a:srgbClr val="02C39A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488936" y="272491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♛</a:t>
            </a:r>
            <a:endParaRPr lang="en-US" sz="1800" dirty="0"/>
          </a:p>
        </p:txBody>
      </p:sp>
      <p:sp>
        <p:nvSpPr>
          <p:cNvPr id="50" name="Shape 48"/>
          <p:cNvSpPr/>
          <p:nvPr/>
        </p:nvSpPr>
        <p:spPr>
          <a:xfrm>
            <a:off x="7964424" y="2724912"/>
            <a:ext cx="475488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217920" y="1298448"/>
            <a:ext cx="2926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R1</a:t>
            </a:r>
            <a:endParaRPr lang="en-US" sz="700" dirty="0"/>
          </a:p>
        </p:txBody>
      </p:sp>
      <p:sp>
        <p:nvSpPr>
          <p:cNvPr id="52" name="Text 50"/>
          <p:cNvSpPr/>
          <p:nvPr/>
        </p:nvSpPr>
        <p:spPr>
          <a:xfrm>
            <a:off x="6537960" y="3218688"/>
            <a:ext cx="47548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C1</a:t>
            </a:r>
            <a:endParaRPr lang="en-US" sz="700" dirty="0"/>
          </a:p>
        </p:txBody>
      </p:sp>
      <p:sp>
        <p:nvSpPr>
          <p:cNvPr id="53" name="Text 51"/>
          <p:cNvSpPr/>
          <p:nvPr/>
        </p:nvSpPr>
        <p:spPr>
          <a:xfrm>
            <a:off x="6217920" y="1773936"/>
            <a:ext cx="2926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R2</a:t>
            </a:r>
            <a:endParaRPr lang="en-US" sz="700" dirty="0"/>
          </a:p>
        </p:txBody>
      </p:sp>
      <p:sp>
        <p:nvSpPr>
          <p:cNvPr id="54" name="Text 52"/>
          <p:cNvSpPr/>
          <p:nvPr/>
        </p:nvSpPr>
        <p:spPr>
          <a:xfrm>
            <a:off x="7013448" y="3218688"/>
            <a:ext cx="47548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C2</a:t>
            </a:r>
            <a:endParaRPr lang="en-US" sz="700" dirty="0"/>
          </a:p>
        </p:txBody>
      </p:sp>
      <p:sp>
        <p:nvSpPr>
          <p:cNvPr id="55" name="Text 53"/>
          <p:cNvSpPr/>
          <p:nvPr/>
        </p:nvSpPr>
        <p:spPr>
          <a:xfrm>
            <a:off x="6217920" y="2249424"/>
            <a:ext cx="2926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R3</a:t>
            </a:r>
            <a:endParaRPr lang="en-US" sz="700" dirty="0"/>
          </a:p>
        </p:txBody>
      </p:sp>
      <p:sp>
        <p:nvSpPr>
          <p:cNvPr id="56" name="Text 54"/>
          <p:cNvSpPr/>
          <p:nvPr/>
        </p:nvSpPr>
        <p:spPr>
          <a:xfrm>
            <a:off x="7488936" y="3218688"/>
            <a:ext cx="47548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C3</a:t>
            </a:r>
            <a:endParaRPr lang="en-US" sz="700" dirty="0"/>
          </a:p>
        </p:txBody>
      </p:sp>
      <p:sp>
        <p:nvSpPr>
          <p:cNvPr id="57" name="Text 55"/>
          <p:cNvSpPr/>
          <p:nvPr/>
        </p:nvSpPr>
        <p:spPr>
          <a:xfrm>
            <a:off x="6217920" y="2724912"/>
            <a:ext cx="2926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R4</a:t>
            </a:r>
            <a:endParaRPr lang="en-US" sz="700" dirty="0"/>
          </a:p>
        </p:txBody>
      </p:sp>
      <p:sp>
        <p:nvSpPr>
          <p:cNvPr id="58" name="Text 56"/>
          <p:cNvSpPr/>
          <p:nvPr/>
        </p:nvSpPr>
        <p:spPr>
          <a:xfrm>
            <a:off x="7964424" y="3218688"/>
            <a:ext cx="47548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C4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228600" y="4498848"/>
            <a:ext cx="8686800" cy="475488"/>
          </a:xfrm>
          <a:prstGeom prst="rect">
            <a:avLst/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11480" y="4526280"/>
            <a:ext cx="8321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Key Insight  </a:t>
            </a:r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Backtracking = DFS + constraint checking at each assignment. Prunes entire subtrees when a dead end is detected.</a:t>
            </a:r>
            <a:endParaRPr lang="en-US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CSP Techniques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3931920" cy="14630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3931920" cy="36576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0058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Backtracking Search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85800" y="146304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variables one at a time. If constraint violated → undo last assignment, try next value. Like Sudoku — if stuck, erase and retry.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3931920" cy="14630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05840"/>
            <a:ext cx="3931920" cy="36576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1" name="Text 9"/>
          <p:cNvSpPr/>
          <p:nvPr/>
        </p:nvSpPr>
        <p:spPr>
          <a:xfrm>
            <a:off x="4846320" y="10058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Checking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92040" y="146304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assigning a variable, remove inconsistent values from UNASSIGNED neighbours' domains. Detects failure EARLY.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8640" y="2651760"/>
            <a:ext cx="3931920" cy="14630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651760"/>
            <a:ext cx="3931920" cy="36576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265176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MRV Heuristic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85800" y="310896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Remaining Values — assign the variable with fewest legal values remaining next. "Fail-first" principle.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54880" y="2651760"/>
            <a:ext cx="3931920" cy="146304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54880" y="2651760"/>
            <a:ext cx="3931920" cy="36576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9" name="Text 17"/>
          <p:cNvSpPr/>
          <p:nvPr/>
        </p:nvSpPr>
        <p:spPr>
          <a:xfrm>
            <a:off x="4846320" y="265176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Consistency (AC-3)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892040" y="310896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every connected pair, ensure every value in one has a compatible value in the other. Shrinks domains before search.</a:t>
            </a:r>
            <a:endParaRPr lang="en-US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Forward Checking — Worked Example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48640" y="77724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 Map Colouring | Variables: WA, NT, SA, Q, NSW, V, T | Domains: {R, G, B}</a:t>
            </a:r>
            <a:endParaRPr lang="en-US" sz="1100" dirty="0"/>
          </a:p>
        </p:txBody>
      </p:sp>
      <p:graphicFrame>
        <p:nvGraphicFramePr>
          <p:cNvPr id="3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841248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1188720"/>
                <a:gridCol w="1645920"/>
                <a:gridCol w="4754880"/>
              </a:tblGrid>
              <a:tr h="3200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Step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Assign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Neighbours Updated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Domains After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DC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 = Red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NT, SA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NT:{G,B}  SA:{G,B}  Q:{R,G,B}  NSW:{R,G,B}  V:{R,G,B}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NT = Green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SA, Q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SA:{B} ← forced!  Q:{R,B}  NSW:{R,G,B}  V:{R,G,B}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065A8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 = Blue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Q, NSW, V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Q:{R}  NSW:{R,G}  V:{R,G}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F59E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 = Red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NSW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74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NSW:{G}  V:{R,G}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NSW = Green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059669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V:{R}  → V = Red  ✓ SOLUTION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474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365760" y="4023360"/>
            <a:ext cx="8412480" cy="59436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406908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Forward Checking detects failure IMMEDIATELY when a domain becomes empty — no wasted exploration of doomed subtrees.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65760" y="4709160"/>
            <a:ext cx="8412480" cy="45720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48640" y="475488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FC: plain backtracking assigns ALL variables before discovering a conflict → exponentially more work.</a:t>
            </a:r>
            <a:endParaRPr lang="en-US" sz="10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Heuristic Improvements to Backtracking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axes: variable ordering, value ordering, inference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74320" y="502920"/>
            <a:ext cx="8595360" cy="402336"/>
          </a:xfrm>
          <a:prstGeom prst="rect">
            <a:avLst/>
          </a:prstGeom>
          <a:solidFill>
            <a:srgbClr val="FFF7E6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502920"/>
            <a:ext cx="8321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💡 Fail-First Principle: </a:t>
            </a:r>
            <a:pPr indent="0" marL="0">
              <a:buNone/>
            </a:pPr>
            <a:r>
              <a:rPr lang="en-US" sz="85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"To succeed, try first where you are most likely to fail."</a:t>
            </a:r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detect dead ends early, prune more.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987552"/>
            <a:ext cx="4160520" cy="3273552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024128"/>
            <a:ext cx="3977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Taxonomy of CSP Heuristics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777240" y="1280160"/>
            <a:ext cx="3154680" cy="237744"/>
          </a:xfrm>
          <a:prstGeom prst="roundRect">
            <a:avLst>
              <a:gd name="adj" fmla="val 30769"/>
            </a:avLst>
          </a:prstGeom>
          <a:solidFill>
            <a:srgbClr val="1E2761"/>
          </a:solidFill>
          <a:ln w="15240">
            <a:solidFill>
              <a:srgbClr val="1E276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1280160"/>
            <a:ext cx="3154680" cy="1307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Improvements to Backtracking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868680" y="1572768"/>
            <a:ext cx="3017520" cy="256032"/>
          </a:xfrm>
          <a:prstGeom prst="roundRect">
            <a:avLst>
              <a:gd name="adj" fmla="val 28571"/>
            </a:avLst>
          </a:prstGeom>
          <a:solidFill>
            <a:srgbClr val="DBEAFE"/>
          </a:solidFill>
          <a:ln w="15240">
            <a:solidFill>
              <a:srgbClr val="3B82F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1554480"/>
            <a:ext cx="3017520" cy="1408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Variable Ordering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905256" y="1695663"/>
            <a:ext cx="2944368" cy="1331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variable next?</a:t>
            </a:r>
            <a:endParaRPr lang="en-US" sz="600" dirty="0"/>
          </a:p>
        </p:txBody>
      </p:sp>
      <p:sp>
        <p:nvSpPr>
          <p:cNvPr id="15" name="Shape 13"/>
          <p:cNvSpPr/>
          <p:nvPr/>
        </p:nvSpPr>
        <p:spPr>
          <a:xfrm>
            <a:off x="777240" y="1700784"/>
            <a:ext cx="91440" cy="0"/>
          </a:xfrm>
          <a:prstGeom prst="line">
            <a:avLst/>
          </a:prstGeom>
          <a:noFill/>
          <a:ln w="10160">
            <a:solidFill>
              <a:srgbClr val="1C729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051560" y="1856232"/>
            <a:ext cx="1463040" cy="256032"/>
          </a:xfrm>
          <a:prstGeom prst="roundRect">
            <a:avLst>
              <a:gd name="adj" fmla="val 28571"/>
            </a:avLst>
          </a:prstGeom>
          <a:solidFill>
            <a:srgbClr val="EFF6FF"/>
          </a:solidFill>
          <a:ln w="15240">
            <a:solidFill>
              <a:srgbClr val="3B82F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51560" y="1837944"/>
            <a:ext cx="1463040" cy="1408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MRV ★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088136" y="1979127"/>
            <a:ext cx="1389888" cy="1331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5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fewest legal values</a:t>
            </a:r>
            <a:endParaRPr lang="en-US" sz="550" dirty="0"/>
          </a:p>
          <a:p>
            <a:pPr algn="ctr" indent="0" marL="0">
              <a:buNone/>
            </a:pPr>
            <a:r>
              <a:rPr lang="en-US" sz="5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most constrained</a:t>
            </a:r>
            <a:endParaRPr lang="en-US" sz="550" dirty="0"/>
          </a:p>
        </p:txBody>
      </p:sp>
      <p:sp>
        <p:nvSpPr>
          <p:cNvPr id="19" name="Shape 17"/>
          <p:cNvSpPr/>
          <p:nvPr/>
        </p:nvSpPr>
        <p:spPr>
          <a:xfrm>
            <a:off x="822960" y="1828800"/>
            <a:ext cx="0" cy="155448"/>
          </a:xfrm>
          <a:prstGeom prst="line">
            <a:avLst/>
          </a:prstGeom>
          <a:noFill/>
          <a:ln w="10160">
            <a:solidFill>
              <a:srgbClr val="3B82F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22960" y="1984248"/>
            <a:ext cx="228600" cy="0"/>
          </a:xfrm>
          <a:prstGeom prst="line">
            <a:avLst/>
          </a:prstGeom>
          <a:noFill/>
          <a:ln w="10160">
            <a:solidFill>
              <a:srgbClr val="3B82F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2139696"/>
            <a:ext cx="1463040" cy="256032"/>
          </a:xfrm>
          <a:prstGeom prst="roundRect">
            <a:avLst>
              <a:gd name="adj" fmla="val 28571"/>
            </a:avLst>
          </a:prstGeom>
          <a:solidFill>
            <a:srgbClr val="EFF6FF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2121408"/>
            <a:ext cx="1463040" cy="1408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Degree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088136" y="2262591"/>
            <a:ext cx="1389888" cy="1331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55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tie-breaker</a:t>
            </a:r>
            <a:endParaRPr lang="en-US" sz="550" dirty="0"/>
          </a:p>
        </p:txBody>
      </p:sp>
      <p:sp>
        <p:nvSpPr>
          <p:cNvPr id="24" name="Shape 22"/>
          <p:cNvSpPr/>
          <p:nvPr/>
        </p:nvSpPr>
        <p:spPr>
          <a:xfrm>
            <a:off x="822960" y="1984248"/>
            <a:ext cx="0" cy="283464"/>
          </a:xfrm>
          <a:prstGeom prst="line">
            <a:avLst/>
          </a:prstGeom>
          <a:noFill/>
          <a:ln w="10160">
            <a:solidFill>
              <a:srgbClr val="3B82F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2960" y="2267712"/>
            <a:ext cx="228600" cy="0"/>
          </a:xfrm>
          <a:prstGeom prst="line">
            <a:avLst/>
          </a:prstGeom>
          <a:noFill/>
          <a:ln w="10160">
            <a:solidFill>
              <a:srgbClr val="3B82F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68680" y="2441448"/>
            <a:ext cx="3017520" cy="256032"/>
          </a:xfrm>
          <a:prstGeom prst="roundRect">
            <a:avLst>
              <a:gd name="adj" fmla="val 28571"/>
            </a:avLst>
          </a:prstGeom>
          <a:solidFill>
            <a:srgbClr val="FEF3C7"/>
          </a:solidFill>
          <a:ln w="15240">
            <a:solidFill>
              <a:srgbClr val="D9770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68680" y="2423160"/>
            <a:ext cx="3017520" cy="1408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Value Ordering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905256" y="2564343"/>
            <a:ext cx="2944368" cy="1331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value to try?</a:t>
            </a:r>
            <a:endParaRPr lang="en-US" sz="600" dirty="0"/>
          </a:p>
        </p:txBody>
      </p:sp>
      <p:sp>
        <p:nvSpPr>
          <p:cNvPr id="29" name="Shape 27"/>
          <p:cNvSpPr/>
          <p:nvPr/>
        </p:nvSpPr>
        <p:spPr>
          <a:xfrm>
            <a:off x="777240" y="2569464"/>
            <a:ext cx="91440" cy="0"/>
          </a:xfrm>
          <a:prstGeom prst="line">
            <a:avLst/>
          </a:prstGeom>
          <a:noFill/>
          <a:ln w="10160">
            <a:solidFill>
              <a:srgbClr val="1C7293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51560" y="2724912"/>
            <a:ext cx="2194560" cy="256032"/>
          </a:xfrm>
          <a:prstGeom prst="roundRect">
            <a:avLst>
              <a:gd name="adj" fmla="val 28571"/>
            </a:avLst>
          </a:prstGeom>
          <a:solidFill>
            <a:srgbClr val="FFFBEB"/>
          </a:solidFill>
          <a:ln w="15240">
            <a:solidFill>
              <a:srgbClr val="D9770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51560" y="2706624"/>
            <a:ext cx="2194560" cy="1408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LCV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1088136" y="2847807"/>
            <a:ext cx="2121408" cy="1331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5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out fewest neighbour choices</a:t>
            </a:r>
            <a:endParaRPr lang="en-US" sz="550" dirty="0"/>
          </a:p>
        </p:txBody>
      </p:sp>
      <p:sp>
        <p:nvSpPr>
          <p:cNvPr id="33" name="Shape 31"/>
          <p:cNvSpPr/>
          <p:nvPr/>
        </p:nvSpPr>
        <p:spPr>
          <a:xfrm>
            <a:off x="822960" y="2697480"/>
            <a:ext cx="0" cy="155448"/>
          </a:xfrm>
          <a:prstGeom prst="line">
            <a:avLst/>
          </a:prstGeom>
          <a:noFill/>
          <a:ln w="10160">
            <a:solidFill>
              <a:srgbClr val="D9770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2960" y="2852928"/>
            <a:ext cx="228600" cy="0"/>
          </a:xfrm>
          <a:prstGeom prst="line">
            <a:avLst/>
          </a:prstGeom>
          <a:noFill/>
          <a:ln w="10160">
            <a:solidFill>
              <a:srgbClr val="D97706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68680" y="3026664"/>
            <a:ext cx="3017520" cy="256032"/>
          </a:xfrm>
          <a:prstGeom prst="roundRect">
            <a:avLst>
              <a:gd name="adj" fmla="val 28571"/>
            </a:avLst>
          </a:prstGeom>
          <a:solidFill>
            <a:srgbClr val="D1FAE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68680" y="3008376"/>
            <a:ext cx="3017520" cy="1408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Inference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905256" y="3149559"/>
            <a:ext cx="2944368" cy="1331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Propagate constraints</a:t>
            </a:r>
            <a:endParaRPr lang="en-US" sz="600" dirty="0"/>
          </a:p>
        </p:txBody>
      </p:sp>
      <p:sp>
        <p:nvSpPr>
          <p:cNvPr id="38" name="Shape 36"/>
          <p:cNvSpPr/>
          <p:nvPr/>
        </p:nvSpPr>
        <p:spPr>
          <a:xfrm>
            <a:off x="777240" y="3154680"/>
            <a:ext cx="91440" cy="0"/>
          </a:xfrm>
          <a:prstGeom prst="line">
            <a:avLst/>
          </a:prstGeom>
          <a:noFill/>
          <a:ln w="10160">
            <a:solidFill>
              <a:srgbClr val="1C729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051560" y="3310128"/>
            <a:ext cx="1920240" cy="256032"/>
          </a:xfrm>
          <a:prstGeom prst="roundRect">
            <a:avLst>
              <a:gd name="adj" fmla="val 28571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51560" y="3291840"/>
            <a:ext cx="1920240" cy="1408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Forward Checking (FC)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1088136" y="3433023"/>
            <a:ext cx="1847088" cy="1331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5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unassigned neighbours</a:t>
            </a:r>
            <a:endParaRPr lang="en-US" sz="550" dirty="0"/>
          </a:p>
        </p:txBody>
      </p:sp>
      <p:sp>
        <p:nvSpPr>
          <p:cNvPr id="42" name="Shape 40"/>
          <p:cNvSpPr/>
          <p:nvPr/>
        </p:nvSpPr>
        <p:spPr>
          <a:xfrm>
            <a:off x="822960" y="3282696"/>
            <a:ext cx="0" cy="155448"/>
          </a:xfrm>
          <a:prstGeom prst="line">
            <a:avLst/>
          </a:prstGeom>
          <a:noFill/>
          <a:ln w="10160">
            <a:solidFill>
              <a:srgbClr val="05966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822960" y="3438144"/>
            <a:ext cx="228600" cy="0"/>
          </a:xfrm>
          <a:prstGeom prst="line">
            <a:avLst/>
          </a:prstGeom>
          <a:noFill/>
          <a:ln w="10160">
            <a:solidFill>
              <a:srgbClr val="059669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51560" y="3593592"/>
            <a:ext cx="1920240" cy="256032"/>
          </a:xfrm>
          <a:prstGeom prst="roundRect">
            <a:avLst>
              <a:gd name="adj" fmla="val 28571"/>
            </a:avLst>
          </a:prstGeom>
          <a:solidFill>
            <a:srgbClr val="ECFDF5"/>
          </a:solidFill>
          <a:ln w="15240">
            <a:solidFill>
              <a:srgbClr val="34D399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051560" y="3575304"/>
            <a:ext cx="1920240" cy="1408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 Consistency (AC-3)</a:t>
            </a:r>
            <a:endParaRPr lang="en-US" sz="700" dirty="0"/>
          </a:p>
        </p:txBody>
      </p:sp>
      <p:sp>
        <p:nvSpPr>
          <p:cNvPr id="46" name="Text 44"/>
          <p:cNvSpPr/>
          <p:nvPr/>
        </p:nvSpPr>
        <p:spPr>
          <a:xfrm>
            <a:off x="1088136" y="3716487"/>
            <a:ext cx="1847088" cy="1331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5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propagate until stable</a:t>
            </a:r>
            <a:endParaRPr lang="en-US" sz="550" dirty="0"/>
          </a:p>
        </p:txBody>
      </p:sp>
      <p:sp>
        <p:nvSpPr>
          <p:cNvPr id="47" name="Shape 45"/>
          <p:cNvSpPr/>
          <p:nvPr/>
        </p:nvSpPr>
        <p:spPr>
          <a:xfrm>
            <a:off x="822960" y="3438144"/>
            <a:ext cx="0" cy="283464"/>
          </a:xfrm>
          <a:prstGeom prst="line">
            <a:avLst/>
          </a:prstGeom>
          <a:noFill/>
          <a:ln w="10160">
            <a:solidFill>
              <a:srgbClr val="05966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22960" y="3721608"/>
            <a:ext cx="228600" cy="0"/>
          </a:xfrm>
          <a:prstGeom prst="line">
            <a:avLst/>
          </a:prstGeom>
          <a:noFill/>
          <a:ln w="10160">
            <a:solidFill>
              <a:srgbClr val="059669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777240" y="1572768"/>
            <a:ext cx="0" cy="1581912"/>
          </a:xfrm>
          <a:prstGeom prst="line">
            <a:avLst/>
          </a:prstGeom>
          <a:noFill/>
          <a:ln w="10160">
            <a:solidFill>
              <a:srgbClr val="1C729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617720" y="987552"/>
            <a:ext cx="4251960" cy="3273552"/>
          </a:xfrm>
          <a:prstGeom prst="rect">
            <a:avLst/>
          </a:prstGeom>
          <a:solidFill>
            <a:srgbClr val="F7FAFB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709160" y="1024128"/>
            <a:ext cx="4069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Search Tree Comparison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0" y="1298448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Naive Backtracking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5623560" y="1591056"/>
            <a:ext cx="182880" cy="18288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715000" y="1773936"/>
            <a:ext cx="-502920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5120640" y="2048256"/>
            <a:ext cx="182880" cy="18288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5715000" y="1773936"/>
            <a:ext cx="0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5623560" y="2048256"/>
            <a:ext cx="182880" cy="18288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5715000" y="1773936"/>
            <a:ext cx="502920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6126480" y="2048256"/>
            <a:ext cx="182880" cy="182880"/>
          </a:xfrm>
          <a:prstGeom prst="ellipse">
            <a:avLst/>
          </a:prstGeom>
          <a:solidFill>
            <a:srgbClr val="065A82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5212080" y="2231136"/>
            <a:ext cx="-146304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5212080" y="2231136"/>
            <a:ext cx="0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5212080" y="2231136"/>
            <a:ext cx="146304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5715000" y="2231136"/>
            <a:ext cx="-146304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715000" y="2231136"/>
            <a:ext cx="0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5715000" y="2231136"/>
            <a:ext cx="146304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217920" y="2231136"/>
            <a:ext cx="-146304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6217920" y="2231136"/>
            <a:ext cx="0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6217920" y="2231136"/>
            <a:ext cx="146304" cy="274320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4988052" y="2519172"/>
            <a:ext cx="155448" cy="15544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5024628" y="2555748"/>
            <a:ext cx="82296" cy="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5024628" y="2638044"/>
            <a:ext cx="82296" cy="-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5134356" y="2519172"/>
            <a:ext cx="155448" cy="15544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5170932" y="2555748"/>
            <a:ext cx="82296" cy="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5170932" y="2638044"/>
            <a:ext cx="82296" cy="-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5280660" y="2519172"/>
            <a:ext cx="155448" cy="155448"/>
          </a:xfrm>
          <a:prstGeom prst="ellipse">
            <a:avLst/>
          </a:prstGeom>
          <a:solidFill>
            <a:srgbClr val="DBEAFE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5490972" y="2519172"/>
            <a:ext cx="155448" cy="15544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5527548" y="2555748"/>
            <a:ext cx="82296" cy="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5527548" y="2638044"/>
            <a:ext cx="82296" cy="-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5637276" y="2519172"/>
            <a:ext cx="155448" cy="15544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5673852" y="2555748"/>
            <a:ext cx="82296" cy="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673852" y="2638044"/>
            <a:ext cx="82296" cy="-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5783580" y="2519172"/>
            <a:ext cx="155448" cy="155448"/>
          </a:xfrm>
          <a:prstGeom prst="ellipse">
            <a:avLst/>
          </a:prstGeom>
          <a:solidFill>
            <a:srgbClr val="DBEAFE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5993892" y="2519172"/>
            <a:ext cx="155448" cy="15544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6030468" y="2555748"/>
            <a:ext cx="82296" cy="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030468" y="2638044"/>
            <a:ext cx="82296" cy="-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6140196" y="2519172"/>
            <a:ext cx="155448" cy="155448"/>
          </a:xfrm>
          <a:prstGeom prst="ellipse">
            <a:avLst/>
          </a:prstGeom>
          <a:solidFill>
            <a:srgbClr val="DBEAFE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6286500" y="2519172"/>
            <a:ext cx="155448" cy="155448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6323076" y="2555748"/>
            <a:ext cx="82296" cy="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6323076" y="2638044"/>
            <a:ext cx="82296" cy="-82296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5358384" y="2674620"/>
            <a:ext cx="-73152" cy="178308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5225796" y="2857500"/>
            <a:ext cx="118872" cy="11887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5253228" y="2884932"/>
            <a:ext cx="64008" cy="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5253228" y="2948940"/>
            <a:ext cx="64008" cy="-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5358384" y="2674620"/>
            <a:ext cx="73152" cy="178308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5372100" y="2857500"/>
            <a:ext cx="118872" cy="11887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5399532" y="2884932"/>
            <a:ext cx="64008" cy="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5399532" y="2948940"/>
            <a:ext cx="64008" cy="-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5861304" y="2674620"/>
            <a:ext cx="-73152" cy="178308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5728716" y="2857500"/>
            <a:ext cx="118872" cy="11887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5756148" y="2884932"/>
            <a:ext cx="64008" cy="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5756148" y="2948940"/>
            <a:ext cx="64008" cy="-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5861304" y="2674620"/>
            <a:ext cx="73152" cy="178308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5875020" y="2857500"/>
            <a:ext cx="118872" cy="11887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5902452" y="2884932"/>
            <a:ext cx="64008" cy="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5902452" y="2948940"/>
            <a:ext cx="64008" cy="-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6217920" y="2674620"/>
            <a:ext cx="-73152" cy="178308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6085332" y="2857500"/>
            <a:ext cx="118872" cy="11887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6112764" y="2884932"/>
            <a:ext cx="64008" cy="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6112764" y="2948940"/>
            <a:ext cx="64008" cy="-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6217920" y="2674620"/>
            <a:ext cx="73152" cy="178308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6231636" y="2857500"/>
            <a:ext cx="118872" cy="118872"/>
          </a:xfrm>
          <a:prstGeom prst="ellipse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6259068" y="2884932"/>
            <a:ext cx="64008" cy="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6259068" y="2948940"/>
            <a:ext cx="64008" cy="-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4754880" y="3044952"/>
            <a:ext cx="1920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~3,859K nodes</a:t>
            </a:r>
            <a:endParaRPr lang="en-US" sz="750" dirty="0"/>
          </a:p>
        </p:txBody>
      </p:sp>
      <p:sp>
        <p:nvSpPr>
          <p:cNvPr id="115" name="Text 113"/>
          <p:cNvSpPr/>
          <p:nvPr/>
        </p:nvSpPr>
        <p:spPr>
          <a:xfrm>
            <a:off x="4754880" y="3209544"/>
            <a:ext cx="19202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(AIMA Zebra puzzle)</a:t>
            </a:r>
            <a:endParaRPr lang="en-US" sz="550" dirty="0"/>
          </a:p>
        </p:txBody>
      </p:sp>
      <p:sp>
        <p:nvSpPr>
          <p:cNvPr id="116" name="Text 114"/>
          <p:cNvSpPr/>
          <p:nvPr/>
        </p:nvSpPr>
        <p:spPr>
          <a:xfrm>
            <a:off x="6606540" y="202996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17" name="Text 115"/>
          <p:cNvSpPr/>
          <p:nvPr/>
        </p:nvSpPr>
        <p:spPr>
          <a:xfrm>
            <a:off x="6812280" y="1298448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With MRV + FC</a:t>
            </a:r>
            <a:endParaRPr lang="en-US" sz="800" dirty="0"/>
          </a:p>
        </p:txBody>
      </p:sp>
      <p:sp>
        <p:nvSpPr>
          <p:cNvPr id="118" name="Shape 116"/>
          <p:cNvSpPr/>
          <p:nvPr/>
        </p:nvSpPr>
        <p:spPr>
          <a:xfrm>
            <a:off x="7680960" y="1591056"/>
            <a:ext cx="182880" cy="18288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47857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7772400" y="1773936"/>
            <a:ext cx="-228600" cy="274320"/>
          </a:xfrm>
          <a:prstGeom prst="line">
            <a:avLst/>
          </a:prstGeom>
          <a:noFill/>
          <a:ln w="8890">
            <a:solidFill>
              <a:srgbClr val="059669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7452360" y="2048256"/>
            <a:ext cx="182880" cy="18288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47857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7772400" y="1773936"/>
            <a:ext cx="228600" cy="274320"/>
          </a:xfrm>
          <a:prstGeom prst="line">
            <a:avLst/>
          </a:prstGeom>
          <a:noFill/>
          <a:ln w="8890">
            <a:solidFill>
              <a:srgbClr val="059669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7909560" y="2048256"/>
            <a:ext cx="182880" cy="18288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47857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8243316" y="2034540"/>
            <a:ext cx="64008" cy="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8243316" y="2098548"/>
            <a:ext cx="64008" cy="-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25" name="Text 123"/>
          <p:cNvSpPr/>
          <p:nvPr/>
        </p:nvSpPr>
        <p:spPr>
          <a:xfrm>
            <a:off x="8119872" y="1938528"/>
            <a:ext cx="45720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00" i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pruned</a:t>
            </a:r>
            <a:endParaRPr lang="en-US" sz="500" dirty="0"/>
          </a:p>
        </p:txBody>
      </p:sp>
      <p:sp>
        <p:nvSpPr>
          <p:cNvPr id="126" name="Shape 124"/>
          <p:cNvSpPr/>
          <p:nvPr/>
        </p:nvSpPr>
        <p:spPr>
          <a:xfrm>
            <a:off x="7543800" y="2231136"/>
            <a:ext cx="-109728" cy="274320"/>
          </a:xfrm>
          <a:prstGeom prst="line">
            <a:avLst/>
          </a:prstGeom>
          <a:noFill/>
          <a:ln w="8890">
            <a:solidFill>
              <a:srgbClr val="059669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7356348" y="2519172"/>
            <a:ext cx="155448" cy="155448"/>
          </a:xfrm>
          <a:prstGeom prst="ellipse">
            <a:avLst/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7543800" y="2231136"/>
            <a:ext cx="109728" cy="274320"/>
          </a:xfrm>
          <a:prstGeom prst="line">
            <a:avLst/>
          </a:prstGeom>
          <a:noFill/>
          <a:ln w="8890">
            <a:solidFill>
              <a:srgbClr val="059669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7575804" y="2519172"/>
            <a:ext cx="155448" cy="155448"/>
          </a:xfrm>
          <a:prstGeom prst="ellipse">
            <a:avLst/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8001000" y="2231136"/>
            <a:ext cx="0" cy="274320"/>
          </a:xfrm>
          <a:prstGeom prst="line">
            <a:avLst/>
          </a:prstGeom>
          <a:noFill/>
          <a:ln w="8890">
            <a:solidFill>
              <a:srgbClr val="059669"/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7923276" y="2519172"/>
            <a:ext cx="155448" cy="155448"/>
          </a:xfrm>
          <a:prstGeom prst="ellipse">
            <a:avLst/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7434072" y="2674620"/>
            <a:ext cx="0" cy="178308"/>
          </a:xfrm>
          <a:prstGeom prst="line">
            <a:avLst/>
          </a:prstGeom>
          <a:noFill/>
          <a:ln w="8890">
            <a:solidFill>
              <a:srgbClr val="059669"/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7365492" y="2848356"/>
            <a:ext cx="137160" cy="13716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47857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7379208" y="2862072"/>
            <a:ext cx="109728" cy="109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7" dirty="0"/>
          </a:p>
        </p:txBody>
      </p:sp>
      <p:sp>
        <p:nvSpPr>
          <p:cNvPr id="135" name="Shape 133"/>
          <p:cNvSpPr/>
          <p:nvPr/>
        </p:nvSpPr>
        <p:spPr>
          <a:xfrm>
            <a:off x="7731252" y="2884932"/>
            <a:ext cx="64008" cy="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7731252" y="2948940"/>
            <a:ext cx="64008" cy="-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8078724" y="2884932"/>
            <a:ext cx="64008" cy="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8078724" y="2948940"/>
            <a:ext cx="64008" cy="-64008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139" name="Text 137"/>
          <p:cNvSpPr/>
          <p:nvPr/>
        </p:nvSpPr>
        <p:spPr>
          <a:xfrm>
            <a:off x="6812280" y="3044952"/>
            <a:ext cx="19202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~1K nodes</a:t>
            </a:r>
            <a:endParaRPr lang="en-US" sz="750" dirty="0"/>
          </a:p>
        </p:txBody>
      </p:sp>
      <p:sp>
        <p:nvSpPr>
          <p:cNvPr id="140" name="Text 138"/>
          <p:cNvSpPr/>
          <p:nvPr/>
        </p:nvSpPr>
        <p:spPr>
          <a:xfrm>
            <a:off x="6812280" y="3209544"/>
            <a:ext cx="19202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(same problem!)</a:t>
            </a:r>
            <a:endParaRPr lang="en-US" sz="550" dirty="0"/>
          </a:p>
        </p:txBody>
      </p:sp>
      <p:sp>
        <p:nvSpPr>
          <p:cNvPr id="141" name="Shape 139"/>
          <p:cNvSpPr/>
          <p:nvPr/>
        </p:nvSpPr>
        <p:spPr>
          <a:xfrm>
            <a:off x="274320" y="4224528"/>
            <a:ext cx="8595360" cy="621792"/>
          </a:xfrm>
          <a:prstGeom prst="rect">
            <a:avLst/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457200" y="4297680"/>
            <a:ext cx="2651760" cy="274320"/>
          </a:xfrm>
          <a:prstGeom prst="roundRect">
            <a:avLst>
              <a:gd name="adj" fmla="val 26667"/>
            </a:avLst>
          </a:prstGeom>
          <a:solidFill>
            <a:srgbClr val="DBEAFE"/>
          </a:solidFill>
          <a:ln w="15240">
            <a:solidFill>
              <a:srgbClr val="3B82F6"/>
            </a:solidFill>
            <a:prstDash val="solid"/>
          </a:ln>
        </p:spPr>
      </p:sp>
      <p:sp>
        <p:nvSpPr>
          <p:cNvPr id="143" name="Text 141"/>
          <p:cNvSpPr/>
          <p:nvPr/>
        </p:nvSpPr>
        <p:spPr>
          <a:xfrm>
            <a:off x="457200" y="4279392"/>
            <a:ext cx="2651760" cy="1508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MRV</a:t>
            </a:r>
            <a:endParaRPr lang="en-US" sz="800" dirty="0"/>
          </a:p>
        </p:txBody>
      </p:sp>
      <p:sp>
        <p:nvSpPr>
          <p:cNvPr id="144" name="Text 142"/>
          <p:cNvSpPr/>
          <p:nvPr/>
        </p:nvSpPr>
        <p:spPr>
          <a:xfrm>
            <a:off x="493776" y="4429354"/>
            <a:ext cx="2578608" cy="1426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58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picks the</a:t>
            </a:r>
            <a:endParaRPr lang="en-US" sz="580" dirty="0"/>
          </a:p>
          <a:p>
            <a:pPr algn="ctr" indent="0" marL="0">
              <a:buNone/>
            </a:pPr>
            <a:r>
              <a:rPr lang="en-US" sz="58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HARDEST variable first</a:t>
            </a:r>
            <a:endParaRPr lang="en-US" sz="580" dirty="0"/>
          </a:p>
        </p:txBody>
      </p:sp>
      <p:sp>
        <p:nvSpPr>
          <p:cNvPr id="145" name="Text 143"/>
          <p:cNvSpPr/>
          <p:nvPr/>
        </p:nvSpPr>
        <p:spPr>
          <a:xfrm>
            <a:off x="3108960" y="4297680"/>
            <a:ext cx="137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146" name="Shape 144"/>
          <p:cNvSpPr/>
          <p:nvPr/>
        </p:nvSpPr>
        <p:spPr>
          <a:xfrm>
            <a:off x="3246120" y="4297680"/>
            <a:ext cx="2651760" cy="274320"/>
          </a:xfrm>
          <a:prstGeom prst="roundRect">
            <a:avLst>
              <a:gd name="adj" fmla="val 26667"/>
            </a:avLst>
          </a:prstGeom>
          <a:solidFill>
            <a:srgbClr val="FEF3C7"/>
          </a:solidFill>
          <a:ln w="15240">
            <a:solidFill>
              <a:srgbClr val="D97706"/>
            </a:solidFill>
            <a:prstDash val="solid"/>
          </a:ln>
        </p:spPr>
      </p:sp>
      <p:sp>
        <p:nvSpPr>
          <p:cNvPr id="147" name="Text 145"/>
          <p:cNvSpPr/>
          <p:nvPr/>
        </p:nvSpPr>
        <p:spPr>
          <a:xfrm>
            <a:off x="3246120" y="4279392"/>
            <a:ext cx="2651760" cy="1508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240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LCV</a:t>
            </a:r>
            <a:endParaRPr lang="en-US" sz="800" dirty="0"/>
          </a:p>
        </p:txBody>
      </p:sp>
      <p:sp>
        <p:nvSpPr>
          <p:cNvPr id="148" name="Text 146"/>
          <p:cNvSpPr/>
          <p:nvPr/>
        </p:nvSpPr>
        <p:spPr>
          <a:xfrm>
            <a:off x="3282696" y="4429354"/>
            <a:ext cx="2578608" cy="1426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58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picks the</a:t>
            </a:r>
            <a:endParaRPr lang="en-US" sz="580" dirty="0"/>
          </a:p>
          <a:p>
            <a:pPr algn="ctr" indent="0" marL="0">
              <a:buNone/>
            </a:pPr>
            <a:r>
              <a:rPr lang="en-US" sz="58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EASIEST value first</a:t>
            </a:r>
            <a:endParaRPr lang="en-US" sz="580" dirty="0"/>
          </a:p>
        </p:txBody>
      </p:sp>
      <p:sp>
        <p:nvSpPr>
          <p:cNvPr id="149" name="Text 147"/>
          <p:cNvSpPr/>
          <p:nvPr/>
        </p:nvSpPr>
        <p:spPr>
          <a:xfrm>
            <a:off x="5897880" y="4297680"/>
            <a:ext cx="137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150" name="Shape 148"/>
          <p:cNvSpPr/>
          <p:nvPr/>
        </p:nvSpPr>
        <p:spPr>
          <a:xfrm>
            <a:off x="6035040" y="4297680"/>
            <a:ext cx="2651760" cy="274320"/>
          </a:xfrm>
          <a:prstGeom prst="roundRect">
            <a:avLst>
              <a:gd name="adj" fmla="val 26667"/>
            </a:avLst>
          </a:prstGeom>
          <a:solidFill>
            <a:srgbClr val="D1FAE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151" name="Text 149"/>
          <p:cNvSpPr/>
          <p:nvPr/>
        </p:nvSpPr>
        <p:spPr>
          <a:xfrm>
            <a:off x="6035040" y="4279392"/>
            <a:ext cx="2651760" cy="1508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5F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Together</a:t>
            </a:r>
            <a:endParaRPr lang="en-US" sz="800" dirty="0"/>
          </a:p>
        </p:txBody>
      </p:sp>
      <p:sp>
        <p:nvSpPr>
          <p:cNvPr id="152" name="Text 150"/>
          <p:cNvSpPr/>
          <p:nvPr/>
        </p:nvSpPr>
        <p:spPr>
          <a:xfrm>
            <a:off x="6071616" y="4429354"/>
            <a:ext cx="2578608" cy="1426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58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confront difficulty but</a:t>
            </a:r>
            <a:endParaRPr lang="en-US" sz="580" dirty="0"/>
          </a:p>
          <a:p>
            <a:pPr algn="ctr" indent="0" marL="0">
              <a:buNone/>
            </a:pPr>
            <a:r>
              <a:rPr lang="en-US" sz="58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options open</a:t>
            </a:r>
            <a:endParaRPr lang="en-US" sz="580" dirty="0"/>
          </a:p>
        </p:txBody>
      </p:sp>
      <p:sp>
        <p:nvSpPr>
          <p:cNvPr id="153" name="Text 151"/>
          <p:cNvSpPr/>
          <p:nvPr/>
        </p:nvSpPr>
        <p:spPr>
          <a:xfrm>
            <a:off x="457200" y="4590288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exam combination: </a:t>
            </a:r>
            <a:pPr algn="ctr" indent="0" marL="0">
              <a:buNone/>
            </a:pPr>
            <a:r>
              <a:rPr lang="en-US" sz="85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MRV + FC</a:t>
            </a:r>
            <a:pPr algn="ctr" indent="0" marL="0">
              <a:buNone/>
            </a:pPr>
            <a:r>
              <a:rPr lang="en-US" sz="7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(shown in next slide →)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Do We Need Search?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73152" cy="10972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051560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defined problems (states, actions, goals). But defining ≠ solving.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1417320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need a systematic way to explore the state space and find a path from start to goal.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377440"/>
            <a:ext cx="8046720" cy="914400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24231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🗺️ Analogy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2743200"/>
            <a:ext cx="7589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in Palakkad, want to reach Kochi. Roads exist (actions), you know what Kochi looks like (goal test). But you still need to NAVIGATE — try routes, backtrack from dead ends, pick the shortest path. That navigation IS search.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= systematic exploration of the state space to find a path from initial state to goal state.</a:t>
            </a:r>
            <a:endParaRPr lang="en-US" sz="1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MRV + FC — Visual Trace (Steps 1–3)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914400" y="923544"/>
            <a:ext cx="731520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1472184"/>
            <a:ext cx="731520" cy="914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645920" y="923544"/>
            <a:ext cx="749808" cy="914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645920" y="923544"/>
            <a:ext cx="914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645920" y="923544"/>
            <a:ext cx="749808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645920" y="1472184"/>
            <a:ext cx="914400" cy="914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 flipV="1">
            <a:off x="1645920" y="1472184"/>
            <a:ext cx="530352" cy="64008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V="1">
            <a:off x="2395728" y="923544"/>
            <a:ext cx="164592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176272" y="1472184"/>
            <a:ext cx="384048" cy="64008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5800" y="132588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1325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594360" y="162763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1417320" y="77724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417320" y="77724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1325880" y="107899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1417320" y="132588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254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417320" y="1325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325880" y="162763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1289304" y="1783080"/>
            <a:ext cx="713232" cy="1280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MRV</a:t>
            </a:r>
            <a:endParaRPr lang="en-US" sz="700" dirty="0"/>
          </a:p>
        </p:txBody>
      </p:sp>
      <p:sp>
        <p:nvSpPr>
          <p:cNvPr id="24" name="Shape 22"/>
          <p:cNvSpPr/>
          <p:nvPr/>
        </p:nvSpPr>
        <p:spPr>
          <a:xfrm>
            <a:off x="2167128" y="77724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167128" y="77724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2075688" y="107899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2331720" y="132588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331720" y="1325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2240280" y="162763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30" name="Shape 28"/>
          <p:cNvSpPr/>
          <p:nvPr/>
        </p:nvSpPr>
        <p:spPr>
          <a:xfrm>
            <a:off x="1947672" y="196596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947672" y="196596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1856232" y="226771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1417320" y="205740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417320" y="205740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1325880" y="235915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36" name="Text 34"/>
          <p:cNvSpPr/>
          <p:nvPr/>
        </p:nvSpPr>
        <p:spPr>
          <a:xfrm>
            <a:off x="411480" y="2551176"/>
            <a:ext cx="25603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|D|=3 → Degree: SA (5 nbrs)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3794760" y="923544"/>
            <a:ext cx="731520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794760" y="1472184"/>
            <a:ext cx="731520" cy="914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526280" y="923544"/>
            <a:ext cx="749808" cy="914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526280" y="923544"/>
            <a:ext cx="914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526280" y="923544"/>
            <a:ext cx="749808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526280" y="1472184"/>
            <a:ext cx="914400" cy="914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 flipV="1">
            <a:off x="4526280" y="1472184"/>
            <a:ext cx="530352" cy="64008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 flipV="1">
            <a:off x="5276088" y="923544"/>
            <a:ext cx="164592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056632" y="1472184"/>
            <a:ext cx="384048" cy="64008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566160" y="132588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25400">
            <a:solidFill>
              <a:srgbClr val="F59E0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566160" y="1325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3474720" y="162763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3438144" y="1783080"/>
            <a:ext cx="713232" cy="1280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MRV</a:t>
            </a:r>
            <a:endParaRPr lang="en-US" sz="700" dirty="0"/>
          </a:p>
        </p:txBody>
      </p:sp>
      <p:sp>
        <p:nvSpPr>
          <p:cNvPr id="50" name="Shape 48"/>
          <p:cNvSpPr/>
          <p:nvPr/>
        </p:nvSpPr>
        <p:spPr>
          <a:xfrm>
            <a:off x="4297680" y="77724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297680" y="77724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4206240" y="107899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4297680" y="132588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DC2626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297680" y="1325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SA=R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5047488" y="77724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047488" y="77724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4956048" y="107899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58" name="Shape 56"/>
          <p:cNvSpPr/>
          <p:nvPr/>
        </p:nvSpPr>
        <p:spPr>
          <a:xfrm>
            <a:off x="5212080" y="132588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5212080" y="1325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</a:t>
            </a:r>
            <a:endParaRPr lang="en-US" sz="800" dirty="0"/>
          </a:p>
        </p:txBody>
      </p:sp>
      <p:sp>
        <p:nvSpPr>
          <p:cNvPr id="60" name="Text 58"/>
          <p:cNvSpPr/>
          <p:nvPr/>
        </p:nvSpPr>
        <p:spPr>
          <a:xfrm>
            <a:off x="5120640" y="162763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4828032" y="196596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828032" y="196596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800" dirty="0"/>
          </a:p>
        </p:txBody>
      </p:sp>
      <p:sp>
        <p:nvSpPr>
          <p:cNvPr id="63" name="Text 61"/>
          <p:cNvSpPr/>
          <p:nvPr/>
        </p:nvSpPr>
        <p:spPr>
          <a:xfrm>
            <a:off x="4736592" y="226771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64" name="Shape 62"/>
          <p:cNvSpPr/>
          <p:nvPr/>
        </p:nvSpPr>
        <p:spPr>
          <a:xfrm>
            <a:off x="4297680" y="205740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297680" y="205740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4206240" y="235915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67" name="Text 65"/>
          <p:cNvSpPr/>
          <p:nvPr/>
        </p:nvSpPr>
        <p:spPr>
          <a:xfrm>
            <a:off x="3291840" y="2551176"/>
            <a:ext cx="25603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SA=Red → 5 nbrs lose R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6675120" y="923544"/>
            <a:ext cx="731520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6675120" y="1472184"/>
            <a:ext cx="731520" cy="914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7406640" y="923544"/>
            <a:ext cx="749808" cy="914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7406640" y="923544"/>
            <a:ext cx="914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7406640" y="923544"/>
            <a:ext cx="749808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7406640" y="1472184"/>
            <a:ext cx="914400" cy="914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 flipV="1">
            <a:off x="7406640" y="1472184"/>
            <a:ext cx="530352" cy="64008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 flipV="1">
            <a:off x="8156448" y="923544"/>
            <a:ext cx="164592" cy="54864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7936992" y="1472184"/>
            <a:ext cx="384048" cy="64008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6446520" y="132588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059669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446520" y="1325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WA=G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7178040" y="77724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25400">
            <a:solidFill>
              <a:srgbClr val="F59E0B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7178040" y="77724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</a:t>
            </a:r>
            <a:endParaRPr lang="en-US" sz="800" dirty="0"/>
          </a:p>
        </p:txBody>
      </p:sp>
      <p:sp>
        <p:nvSpPr>
          <p:cNvPr id="81" name="Text 79"/>
          <p:cNvSpPr/>
          <p:nvPr/>
        </p:nvSpPr>
        <p:spPr>
          <a:xfrm>
            <a:off x="7086600" y="107899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DC262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{B}</a:t>
            </a:r>
            <a:endParaRPr lang="en-US" sz="700" dirty="0"/>
          </a:p>
        </p:txBody>
      </p:sp>
      <p:sp>
        <p:nvSpPr>
          <p:cNvPr id="82" name="Text 80"/>
          <p:cNvSpPr/>
          <p:nvPr/>
        </p:nvSpPr>
        <p:spPr>
          <a:xfrm>
            <a:off x="7050024" y="1234440"/>
            <a:ext cx="713232" cy="1280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MRV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7178040" y="132588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DC2626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178040" y="1325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SA=R</a:t>
            </a:r>
            <a:endParaRPr lang="en-US" sz="800" dirty="0"/>
          </a:p>
        </p:txBody>
      </p:sp>
      <p:sp>
        <p:nvSpPr>
          <p:cNvPr id="85" name="Shape 83"/>
          <p:cNvSpPr/>
          <p:nvPr/>
        </p:nvSpPr>
        <p:spPr>
          <a:xfrm>
            <a:off x="7927848" y="77724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7927848" y="77724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800" dirty="0"/>
          </a:p>
        </p:txBody>
      </p:sp>
      <p:sp>
        <p:nvSpPr>
          <p:cNvPr id="87" name="Text 85"/>
          <p:cNvSpPr/>
          <p:nvPr/>
        </p:nvSpPr>
        <p:spPr>
          <a:xfrm>
            <a:off x="7836408" y="107899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88" name="Shape 86"/>
          <p:cNvSpPr/>
          <p:nvPr/>
        </p:nvSpPr>
        <p:spPr>
          <a:xfrm>
            <a:off x="8092440" y="132588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8092440" y="1325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</a:t>
            </a:r>
            <a:endParaRPr lang="en-US" sz="800" dirty="0"/>
          </a:p>
        </p:txBody>
      </p:sp>
      <p:sp>
        <p:nvSpPr>
          <p:cNvPr id="90" name="Text 88"/>
          <p:cNvSpPr/>
          <p:nvPr/>
        </p:nvSpPr>
        <p:spPr>
          <a:xfrm>
            <a:off x="8001000" y="162763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7708392" y="196596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7708392" y="196596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7616952" y="226771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94" name="Shape 92"/>
          <p:cNvSpPr/>
          <p:nvPr/>
        </p:nvSpPr>
        <p:spPr>
          <a:xfrm>
            <a:off x="7178040" y="2057400"/>
            <a:ext cx="457200" cy="292608"/>
          </a:xfrm>
          <a:prstGeom prst="roundRect">
            <a:avLst>
              <a:gd name="adj" fmla="val 1875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7178040" y="205740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800" dirty="0"/>
          </a:p>
        </p:txBody>
      </p:sp>
      <p:sp>
        <p:nvSpPr>
          <p:cNvPr id="96" name="Text 94"/>
          <p:cNvSpPr/>
          <p:nvPr/>
        </p:nvSpPr>
        <p:spPr>
          <a:xfrm>
            <a:off x="7086600" y="2359152"/>
            <a:ext cx="640080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97" name="Text 95"/>
          <p:cNvSpPr/>
          <p:nvPr/>
        </p:nvSpPr>
        <p:spPr>
          <a:xfrm>
            <a:off x="6172200" y="2551176"/>
            <a:ext cx="25603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WA=Green → NT:{B} forced!</a:t>
            </a:r>
            <a:endParaRPr lang="en-US" sz="800" dirty="0"/>
          </a:p>
        </p:txBody>
      </p:sp>
      <p:sp>
        <p:nvSpPr>
          <p:cNvPr id="98" name="Shape 96"/>
          <p:cNvSpPr/>
          <p:nvPr/>
        </p:nvSpPr>
        <p:spPr>
          <a:xfrm>
            <a:off x="320040" y="2880360"/>
            <a:ext cx="8503920" cy="1508760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502920" y="2953512"/>
            <a:ext cx="813816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■ </a:t>
            </a:r>
            <a:pPr algn="l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Colour-filled = assigned   </a:t>
            </a:r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□ </a:t>
            </a:r>
            <a:pPr algn="l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Grey = unassigned (domain below)   </a:t>
            </a:r>
            <a:pPr algn="l"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</a:t>
            </a:r>
            <a:pPr algn="l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border = MRV pick   </a:t>
            </a:r>
            <a:pPr algn="l" indent="0" marL="0">
              <a:buNone/>
            </a:pPr>
            <a:r>
              <a:rPr lang="en-US" sz="9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</a:t>
            </a:r>
            <a:pPr algn="l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text = forced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502920" y="3200400"/>
            <a:ext cx="8138160" cy="914"/>
          </a:xfrm>
          <a:prstGeom prst="line">
            <a:avLst/>
          </a:prstGeom>
          <a:noFill/>
          <a:ln w="6350">
            <a:solidFill>
              <a:srgbClr val="1C7293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502920" y="3264408"/>
            <a:ext cx="813816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</a:t>
            </a:r>
            <a:pPr algn="l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|D|=3 → MRV tie. Degree heuristic: SA has 5 neighbours (most connected) → assign SA=R</a:t>
            </a:r>
            <a:endParaRPr lang="en-US" sz="800" dirty="0"/>
          </a:p>
        </p:txBody>
      </p:sp>
      <p:sp>
        <p:nvSpPr>
          <p:cNvPr id="102" name="Text 100"/>
          <p:cNvSpPr/>
          <p:nvPr/>
        </p:nvSpPr>
        <p:spPr>
          <a:xfrm>
            <a:off x="502920" y="3593592"/>
            <a:ext cx="813816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</a:t>
            </a:r>
            <a:pPr algn="l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SA=R → Forward Checking removes R from WA,NT,Q,NSW,V → |D| drops to 2. MRV 5-way tie → degree picks WA</a:t>
            </a:r>
            <a:endParaRPr lang="en-US" sz="800" dirty="0"/>
          </a:p>
        </p:txBody>
      </p:sp>
      <p:sp>
        <p:nvSpPr>
          <p:cNvPr id="103" name="Text 101"/>
          <p:cNvSpPr/>
          <p:nvPr/>
        </p:nvSpPr>
        <p:spPr>
          <a:xfrm>
            <a:off x="502920" y="3922776"/>
            <a:ext cx="813816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3: </a:t>
            </a:r>
            <a:pPr algn="l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WA=G → FC removes G from NT (already lost R via SA) → NT:{B} forced! MRV picks NT (|D|=1)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MRV + FC — Visual Trace (Steps 4–Solution)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182880" y="566928"/>
            <a:ext cx="2697480" cy="201168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108960" y="566928"/>
            <a:ext cx="2697480" cy="201168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035040" y="566928"/>
            <a:ext cx="2697480" cy="201168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28600" y="576072"/>
            <a:ext cx="2606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Step 3: NT = Blue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154680" y="576072"/>
            <a:ext cx="2606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Step 4: Q = Green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080760" y="576072"/>
            <a:ext cx="2606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Step 5: NSW = Blue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182880" y="731520"/>
            <a:ext cx="2697480" cy="15361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108960" y="731520"/>
            <a:ext cx="2697480" cy="15361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035040" y="731520"/>
            <a:ext cx="2697480" cy="15361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4525" y="1225296"/>
            <a:ext cx="833933" cy="-332842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4525" y="1225296"/>
            <a:ext cx="912114" cy="7132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378458" y="892454"/>
            <a:ext cx="912114" cy="0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378458" y="892454"/>
            <a:ext cx="78181" cy="404165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456639" y="1296619"/>
            <a:ext cx="833933" cy="-404165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456639" y="1296619"/>
            <a:ext cx="990295" cy="-7132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456639" y="1296619"/>
            <a:ext cx="703631" cy="28529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290572" y="892454"/>
            <a:ext cx="156362" cy="332842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446934" y="1225296"/>
            <a:ext cx="-286664" cy="356616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06781" y="1106424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06781" y="1106424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WA=G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1140714" y="773582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065A82"/>
          </a:solidFill>
          <a:ln w="9525">
            <a:solidFill>
              <a:srgbClr val="065A8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40714" y="773582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NT=B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1218895" y="1177747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DC2626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218895" y="1177747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SA=R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2052828" y="773582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F1F5F9"/>
          </a:solidFill>
          <a:ln w="25400">
            <a:solidFill>
              <a:srgbClr val="F59E0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052828" y="773582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700" dirty="0"/>
          </a:p>
        </p:txBody>
      </p:sp>
      <p:sp>
        <p:nvSpPr>
          <p:cNvPr id="31" name="Text 29"/>
          <p:cNvSpPr/>
          <p:nvPr/>
        </p:nvSpPr>
        <p:spPr>
          <a:xfrm>
            <a:off x="1979676" y="1020470"/>
            <a:ext cx="621792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DC262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{G}</a:t>
            </a:r>
            <a:endParaRPr lang="en-US" sz="700" dirty="0"/>
          </a:p>
        </p:txBody>
      </p:sp>
      <p:sp>
        <p:nvSpPr>
          <p:cNvPr id="32" name="Text 30"/>
          <p:cNvSpPr/>
          <p:nvPr/>
        </p:nvSpPr>
        <p:spPr>
          <a:xfrm>
            <a:off x="1979676" y="1148486"/>
            <a:ext cx="621792" cy="118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MRV</a:t>
            </a:r>
            <a:endParaRPr lang="en-US" sz="650" dirty="0"/>
          </a:p>
        </p:txBody>
      </p:sp>
      <p:sp>
        <p:nvSpPr>
          <p:cNvPr id="33" name="Shape 31"/>
          <p:cNvSpPr/>
          <p:nvPr/>
        </p:nvSpPr>
        <p:spPr>
          <a:xfrm>
            <a:off x="2209190" y="1106424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209190" y="1106424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</a:t>
            </a:r>
            <a:endParaRPr lang="en-US" sz="700" dirty="0"/>
          </a:p>
        </p:txBody>
      </p:sp>
      <p:sp>
        <p:nvSpPr>
          <p:cNvPr id="35" name="Text 33"/>
          <p:cNvSpPr/>
          <p:nvPr/>
        </p:nvSpPr>
        <p:spPr>
          <a:xfrm>
            <a:off x="2136038" y="1353312"/>
            <a:ext cx="621792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36" name="Shape 34"/>
          <p:cNvSpPr/>
          <p:nvPr/>
        </p:nvSpPr>
        <p:spPr>
          <a:xfrm>
            <a:off x="1922526" y="1463040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922526" y="1463040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1849374" y="1709928"/>
            <a:ext cx="621792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1166774" y="1558138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166774" y="1558138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1093622" y="1805026"/>
            <a:ext cx="621792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228600" y="1947672"/>
            <a:ext cx="260604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NT=Blue → Q:{G} forced!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3470605" y="1225296"/>
            <a:ext cx="833933" cy="-332842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3470605" y="1225296"/>
            <a:ext cx="912114" cy="7132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304538" y="892454"/>
            <a:ext cx="912114" cy="0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304538" y="892454"/>
            <a:ext cx="78181" cy="404165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382719" y="1296619"/>
            <a:ext cx="833933" cy="-404165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382719" y="1296619"/>
            <a:ext cx="990295" cy="-7132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4382719" y="1296619"/>
            <a:ext cx="703631" cy="28529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216652" y="892454"/>
            <a:ext cx="156362" cy="332842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373014" y="1225296"/>
            <a:ext cx="-286664" cy="356616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232861" y="1106424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232861" y="1106424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WA=G</a:t>
            </a:r>
            <a:endParaRPr lang="en-US" sz="700" dirty="0"/>
          </a:p>
        </p:txBody>
      </p:sp>
      <p:sp>
        <p:nvSpPr>
          <p:cNvPr id="54" name="Shape 52"/>
          <p:cNvSpPr/>
          <p:nvPr/>
        </p:nvSpPr>
        <p:spPr>
          <a:xfrm>
            <a:off x="4066794" y="773582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065A82"/>
          </a:solidFill>
          <a:ln w="9525">
            <a:solidFill>
              <a:srgbClr val="065A82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066794" y="773582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NT=B</a:t>
            </a:r>
            <a:endParaRPr lang="en-US" sz="700" dirty="0"/>
          </a:p>
        </p:txBody>
      </p:sp>
      <p:sp>
        <p:nvSpPr>
          <p:cNvPr id="56" name="Shape 54"/>
          <p:cNvSpPr/>
          <p:nvPr/>
        </p:nvSpPr>
        <p:spPr>
          <a:xfrm>
            <a:off x="4144975" y="1177747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DC2626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144975" y="1177747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SA=R</a:t>
            </a:r>
            <a:endParaRPr lang="en-US" sz="700" dirty="0"/>
          </a:p>
        </p:txBody>
      </p:sp>
      <p:sp>
        <p:nvSpPr>
          <p:cNvPr id="58" name="Shape 56"/>
          <p:cNvSpPr/>
          <p:nvPr/>
        </p:nvSpPr>
        <p:spPr>
          <a:xfrm>
            <a:off x="4978908" y="773582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978908" y="773582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Q=G</a:t>
            </a:r>
            <a:endParaRPr lang="en-US" sz="700" dirty="0"/>
          </a:p>
        </p:txBody>
      </p:sp>
      <p:sp>
        <p:nvSpPr>
          <p:cNvPr id="60" name="Shape 58"/>
          <p:cNvSpPr/>
          <p:nvPr/>
        </p:nvSpPr>
        <p:spPr>
          <a:xfrm>
            <a:off x="5135270" y="1106424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F1F5F9"/>
          </a:solidFill>
          <a:ln w="25400">
            <a:solidFill>
              <a:srgbClr val="F59E0B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135270" y="1106424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</a:t>
            </a:r>
            <a:endParaRPr lang="en-US" sz="700" dirty="0"/>
          </a:p>
        </p:txBody>
      </p:sp>
      <p:sp>
        <p:nvSpPr>
          <p:cNvPr id="62" name="Text 60"/>
          <p:cNvSpPr/>
          <p:nvPr/>
        </p:nvSpPr>
        <p:spPr>
          <a:xfrm>
            <a:off x="5062118" y="1353312"/>
            <a:ext cx="621792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DC262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{B}</a:t>
            </a:r>
            <a:endParaRPr lang="en-US" sz="700" dirty="0"/>
          </a:p>
        </p:txBody>
      </p:sp>
      <p:sp>
        <p:nvSpPr>
          <p:cNvPr id="63" name="Text 61"/>
          <p:cNvSpPr/>
          <p:nvPr/>
        </p:nvSpPr>
        <p:spPr>
          <a:xfrm>
            <a:off x="5062118" y="1481328"/>
            <a:ext cx="621792" cy="118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MRV</a:t>
            </a:r>
            <a:endParaRPr lang="en-US" sz="650" dirty="0"/>
          </a:p>
        </p:txBody>
      </p:sp>
      <p:sp>
        <p:nvSpPr>
          <p:cNvPr id="64" name="Shape 62"/>
          <p:cNvSpPr/>
          <p:nvPr/>
        </p:nvSpPr>
        <p:spPr>
          <a:xfrm>
            <a:off x="4848606" y="1463040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848606" y="1463040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700" dirty="0"/>
          </a:p>
        </p:txBody>
      </p:sp>
      <p:sp>
        <p:nvSpPr>
          <p:cNvPr id="66" name="Text 64"/>
          <p:cNvSpPr/>
          <p:nvPr/>
        </p:nvSpPr>
        <p:spPr>
          <a:xfrm>
            <a:off x="4775454" y="1709928"/>
            <a:ext cx="621792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{G,B}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4092854" y="1558138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4092854" y="1558138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700" dirty="0"/>
          </a:p>
        </p:txBody>
      </p:sp>
      <p:sp>
        <p:nvSpPr>
          <p:cNvPr id="69" name="Text 67"/>
          <p:cNvSpPr/>
          <p:nvPr/>
        </p:nvSpPr>
        <p:spPr>
          <a:xfrm>
            <a:off x="4019702" y="1805026"/>
            <a:ext cx="621792" cy="146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{R,G,B}</a:t>
            </a:r>
            <a:endParaRPr lang="en-US" sz="700" dirty="0"/>
          </a:p>
        </p:txBody>
      </p:sp>
      <p:sp>
        <p:nvSpPr>
          <p:cNvPr id="70" name="Text 68"/>
          <p:cNvSpPr/>
          <p:nvPr/>
        </p:nvSpPr>
        <p:spPr>
          <a:xfrm>
            <a:off x="3154680" y="1947672"/>
            <a:ext cx="260604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Q=Green → NSW:{B} forced!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6396685" y="1225296"/>
            <a:ext cx="833933" cy="-332842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6396685" y="1225296"/>
            <a:ext cx="912114" cy="7132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7230618" y="892454"/>
            <a:ext cx="912114" cy="0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7230618" y="892454"/>
            <a:ext cx="78181" cy="404165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7308799" y="1296619"/>
            <a:ext cx="833933" cy="-404165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7308799" y="1296619"/>
            <a:ext cx="990295" cy="-7132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7308799" y="1296619"/>
            <a:ext cx="703631" cy="28529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8142732" y="892454"/>
            <a:ext cx="156362" cy="332842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8299094" y="1225296"/>
            <a:ext cx="-286664" cy="356616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158941" y="1106424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158941" y="1106424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WA=G</a:t>
            </a:r>
            <a:endParaRPr lang="en-US" sz="700" dirty="0"/>
          </a:p>
        </p:txBody>
      </p:sp>
      <p:sp>
        <p:nvSpPr>
          <p:cNvPr id="82" name="Shape 80"/>
          <p:cNvSpPr/>
          <p:nvPr/>
        </p:nvSpPr>
        <p:spPr>
          <a:xfrm>
            <a:off x="6992874" y="773582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065A82"/>
          </a:solidFill>
          <a:ln w="9525">
            <a:solidFill>
              <a:srgbClr val="065A82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6992874" y="773582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NT=B</a:t>
            </a:r>
            <a:endParaRPr lang="en-US" sz="700" dirty="0"/>
          </a:p>
        </p:txBody>
      </p:sp>
      <p:sp>
        <p:nvSpPr>
          <p:cNvPr id="84" name="Shape 82"/>
          <p:cNvSpPr/>
          <p:nvPr/>
        </p:nvSpPr>
        <p:spPr>
          <a:xfrm>
            <a:off x="7071055" y="1177747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DC2626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7071055" y="1177747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SA=R</a:t>
            </a:r>
            <a:endParaRPr lang="en-US" sz="700" dirty="0"/>
          </a:p>
        </p:txBody>
      </p:sp>
      <p:sp>
        <p:nvSpPr>
          <p:cNvPr id="86" name="Shape 84"/>
          <p:cNvSpPr/>
          <p:nvPr/>
        </p:nvSpPr>
        <p:spPr>
          <a:xfrm>
            <a:off x="7904988" y="773582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7904988" y="773582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Q=G</a:t>
            </a:r>
            <a:endParaRPr lang="en-US" sz="700" dirty="0"/>
          </a:p>
        </p:txBody>
      </p:sp>
      <p:sp>
        <p:nvSpPr>
          <p:cNvPr id="88" name="Shape 86"/>
          <p:cNvSpPr/>
          <p:nvPr/>
        </p:nvSpPr>
        <p:spPr>
          <a:xfrm>
            <a:off x="8061350" y="1106424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065A82"/>
          </a:solidFill>
          <a:ln w="9525">
            <a:solidFill>
              <a:srgbClr val="065A82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8061350" y="1106424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NSW=B</a:t>
            </a:r>
            <a:endParaRPr lang="en-US" sz="700" dirty="0"/>
          </a:p>
        </p:txBody>
      </p:sp>
      <p:sp>
        <p:nvSpPr>
          <p:cNvPr id="90" name="Shape 88"/>
          <p:cNvSpPr/>
          <p:nvPr/>
        </p:nvSpPr>
        <p:spPr>
          <a:xfrm>
            <a:off x="7774686" y="1463040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7774686" y="1463040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V=G</a:t>
            </a:r>
            <a:endParaRPr lang="en-US" sz="700" dirty="0"/>
          </a:p>
        </p:txBody>
      </p:sp>
      <p:sp>
        <p:nvSpPr>
          <p:cNvPr id="92" name="Shape 90"/>
          <p:cNvSpPr/>
          <p:nvPr/>
        </p:nvSpPr>
        <p:spPr>
          <a:xfrm>
            <a:off x="7018934" y="1558138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DC2626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7018934" y="1558138"/>
            <a:ext cx="4754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T=R</a:t>
            </a:r>
            <a:endParaRPr lang="en-US" sz="700" dirty="0"/>
          </a:p>
        </p:txBody>
      </p:sp>
      <p:sp>
        <p:nvSpPr>
          <p:cNvPr id="94" name="Text 92"/>
          <p:cNvSpPr/>
          <p:nvPr/>
        </p:nvSpPr>
        <p:spPr>
          <a:xfrm>
            <a:off x="6080760" y="1947672"/>
            <a:ext cx="260604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NSW=Blue → V:{G} → DONE!</a:t>
            </a:r>
            <a:endParaRPr lang="en-US" sz="800" dirty="0"/>
          </a:p>
        </p:txBody>
      </p:sp>
      <p:sp>
        <p:nvSpPr>
          <p:cNvPr id="95" name="Shape 93"/>
          <p:cNvSpPr/>
          <p:nvPr/>
        </p:nvSpPr>
        <p:spPr>
          <a:xfrm>
            <a:off x="182880" y="2697480"/>
            <a:ext cx="3291840" cy="2057400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274320" y="2724912"/>
            <a:ext cx="3108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C729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★ SOLUTION</a:t>
            </a:r>
            <a:endParaRPr lang="en-US" sz="1100" dirty="0"/>
          </a:p>
        </p:txBody>
      </p:sp>
      <p:sp>
        <p:nvSpPr>
          <p:cNvPr id="97" name="Shape 95"/>
          <p:cNvSpPr/>
          <p:nvPr/>
        </p:nvSpPr>
        <p:spPr>
          <a:xfrm>
            <a:off x="641909" y="3575304"/>
            <a:ext cx="994867" cy="-435254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641909" y="3575304"/>
            <a:ext cx="1088136" cy="93269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636776" y="3140050"/>
            <a:ext cx="1088136" cy="0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636776" y="3140050"/>
            <a:ext cx="93269" cy="52852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730045" y="3668573"/>
            <a:ext cx="994867" cy="-528523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730045" y="3668573"/>
            <a:ext cx="1181405" cy="-93269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730045" y="3668573"/>
            <a:ext cx="839419" cy="373075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2724912" y="3140050"/>
            <a:ext cx="186538" cy="435254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2911450" y="3575304"/>
            <a:ext cx="-341986" cy="466344"/>
          </a:xfrm>
          <a:prstGeom prst="line">
            <a:avLst/>
          </a:prstGeom>
          <a:noFill/>
          <a:ln w="8890">
            <a:solidFill>
              <a:srgbClr val="B0BEC5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367589" y="3438144"/>
            <a:ext cx="548640" cy="274320"/>
          </a:xfrm>
          <a:prstGeom prst="roundRect">
            <a:avLst>
              <a:gd name="adj" fmla="val 20000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367589" y="3438144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WA=G</a:t>
            </a:r>
            <a:endParaRPr lang="en-US" sz="850" dirty="0"/>
          </a:p>
        </p:txBody>
      </p:sp>
      <p:sp>
        <p:nvSpPr>
          <p:cNvPr id="108" name="Shape 106"/>
          <p:cNvSpPr/>
          <p:nvPr/>
        </p:nvSpPr>
        <p:spPr>
          <a:xfrm>
            <a:off x="1362456" y="3002890"/>
            <a:ext cx="548640" cy="274320"/>
          </a:xfrm>
          <a:prstGeom prst="roundRect">
            <a:avLst>
              <a:gd name="adj" fmla="val 20000"/>
            </a:avLst>
          </a:prstGeom>
          <a:solidFill>
            <a:srgbClr val="065A82"/>
          </a:solidFill>
          <a:ln w="9525">
            <a:solidFill>
              <a:srgbClr val="065A82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1362456" y="300289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NT=B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1455725" y="3531413"/>
            <a:ext cx="548640" cy="274320"/>
          </a:xfrm>
          <a:prstGeom prst="roundRect">
            <a:avLst>
              <a:gd name="adj" fmla="val 20000"/>
            </a:avLst>
          </a:prstGeom>
          <a:solidFill>
            <a:srgbClr val="DC2626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1455725" y="3531413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SA=R</a:t>
            </a:r>
            <a:endParaRPr lang="en-US" sz="850" dirty="0"/>
          </a:p>
        </p:txBody>
      </p:sp>
      <p:sp>
        <p:nvSpPr>
          <p:cNvPr id="112" name="Shape 110"/>
          <p:cNvSpPr/>
          <p:nvPr/>
        </p:nvSpPr>
        <p:spPr>
          <a:xfrm>
            <a:off x="2450592" y="3002890"/>
            <a:ext cx="548640" cy="274320"/>
          </a:xfrm>
          <a:prstGeom prst="roundRect">
            <a:avLst>
              <a:gd name="adj" fmla="val 20000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2450592" y="300289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Q=G</a:t>
            </a:r>
            <a:endParaRPr lang="en-US" sz="850" dirty="0"/>
          </a:p>
        </p:txBody>
      </p:sp>
      <p:sp>
        <p:nvSpPr>
          <p:cNvPr id="114" name="Shape 112"/>
          <p:cNvSpPr/>
          <p:nvPr/>
        </p:nvSpPr>
        <p:spPr>
          <a:xfrm>
            <a:off x="2637130" y="3438144"/>
            <a:ext cx="548640" cy="274320"/>
          </a:xfrm>
          <a:prstGeom prst="roundRect">
            <a:avLst>
              <a:gd name="adj" fmla="val 20000"/>
            </a:avLst>
          </a:prstGeom>
          <a:solidFill>
            <a:srgbClr val="065A82"/>
          </a:solidFill>
          <a:ln w="9525">
            <a:solidFill>
              <a:srgbClr val="065A82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2637130" y="3438144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NSW=B</a:t>
            </a:r>
            <a:endParaRPr lang="en-US" sz="850" dirty="0"/>
          </a:p>
        </p:txBody>
      </p:sp>
      <p:sp>
        <p:nvSpPr>
          <p:cNvPr id="116" name="Shape 114"/>
          <p:cNvSpPr/>
          <p:nvPr/>
        </p:nvSpPr>
        <p:spPr>
          <a:xfrm>
            <a:off x="2295144" y="3904488"/>
            <a:ext cx="548640" cy="274320"/>
          </a:xfrm>
          <a:prstGeom prst="roundRect">
            <a:avLst>
              <a:gd name="adj" fmla="val 20000"/>
            </a:avLst>
          </a:prstGeom>
          <a:solidFill>
            <a:srgbClr val="059669"/>
          </a:solidFill>
          <a:ln w="9525">
            <a:solidFill>
              <a:srgbClr val="059669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2295144" y="39044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V=G</a:t>
            </a:r>
            <a:endParaRPr lang="en-US" sz="850" dirty="0"/>
          </a:p>
        </p:txBody>
      </p:sp>
      <p:sp>
        <p:nvSpPr>
          <p:cNvPr id="118" name="Shape 116"/>
          <p:cNvSpPr/>
          <p:nvPr/>
        </p:nvSpPr>
        <p:spPr>
          <a:xfrm>
            <a:off x="1393546" y="4028846"/>
            <a:ext cx="548640" cy="274320"/>
          </a:xfrm>
          <a:prstGeom prst="roundRect">
            <a:avLst>
              <a:gd name="adj" fmla="val 20000"/>
            </a:avLst>
          </a:prstGeom>
          <a:solidFill>
            <a:srgbClr val="DC2626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1393546" y="402884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T=R</a:t>
            </a:r>
            <a:endParaRPr lang="en-US" sz="850" dirty="0"/>
          </a:p>
        </p:txBody>
      </p:sp>
      <p:sp>
        <p:nvSpPr>
          <p:cNvPr id="120" name="Shape 118"/>
          <p:cNvSpPr/>
          <p:nvPr/>
        </p:nvSpPr>
        <p:spPr>
          <a:xfrm>
            <a:off x="3611880" y="2697480"/>
            <a:ext cx="5257800" cy="2057400"/>
          </a:xfrm>
          <a:prstGeom prst="rect">
            <a:avLst/>
          </a:prstGeom>
          <a:solidFill>
            <a:srgbClr val="FFFFFF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3749040" y="2743200"/>
            <a:ext cx="4983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596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 COMPLETE — 0 Backtracks!</a:t>
            </a:r>
            <a:endParaRPr lang="en-US" sz="1250" dirty="0"/>
          </a:p>
        </p:txBody>
      </p:sp>
      <p:sp>
        <p:nvSpPr>
          <p:cNvPr id="122" name="Text 120"/>
          <p:cNvSpPr/>
          <p:nvPr/>
        </p:nvSpPr>
        <p:spPr>
          <a:xfrm>
            <a:off x="3749040" y="3017520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MRV + FC cascade: </a:t>
            </a:r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forced assignment (|D|=1) triggers the next. </a:t>
            </a:r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search, no backtracking needed.</a:t>
            </a:r>
            <a:endParaRPr lang="en-US" sz="1000" dirty="0"/>
          </a:p>
        </p:txBody>
      </p:sp>
      <p:sp>
        <p:nvSpPr>
          <p:cNvPr id="123" name="Text 121"/>
          <p:cNvSpPr/>
          <p:nvPr/>
        </p:nvSpPr>
        <p:spPr>
          <a:xfrm>
            <a:off x="3749040" y="3355848"/>
            <a:ext cx="49834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Colouring:</a:t>
            </a:r>
            <a:endParaRPr lang="en-US" sz="1000" dirty="0"/>
          </a:p>
        </p:txBody>
      </p:sp>
      <p:sp>
        <p:nvSpPr>
          <p:cNvPr id="124" name="Text 122"/>
          <p:cNvSpPr/>
          <p:nvPr/>
        </p:nvSpPr>
        <p:spPr>
          <a:xfrm>
            <a:off x="3840480" y="3538728"/>
            <a:ext cx="4800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C262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SA=R</a:t>
            </a:r>
            <a:pPr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WA=G</a:t>
            </a:r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NT=B</a:t>
            </a:r>
            <a:pPr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Q=G</a:t>
            </a:r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NSW=B</a:t>
            </a:r>
            <a:pPr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V=G</a:t>
            </a:r>
            <a:pPr indent="0" marL="0">
              <a:buNone/>
            </a:pPr>
            <a:r>
              <a:rPr lang="en-US" sz="1000" b="1" dirty="0">
                <a:solidFill>
                  <a:srgbClr val="DC262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T=R</a:t>
            </a:r>
            <a:endParaRPr lang="en-US" sz="1000" dirty="0"/>
          </a:p>
        </p:txBody>
      </p:sp>
      <p:sp>
        <p:nvSpPr>
          <p:cNvPr id="125" name="Shape 123"/>
          <p:cNvSpPr/>
          <p:nvPr/>
        </p:nvSpPr>
        <p:spPr>
          <a:xfrm>
            <a:off x="3749040" y="3776472"/>
            <a:ext cx="498348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3749040" y="3813048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Naive BT: </a:t>
            </a:r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explore 20+ nodes (many failures)
</a:t>
            </a:r>
            <a:pPr indent="0" marL="0">
              <a:lnSpc>
                <a:spcPct val="115000"/>
              </a:lnSpc>
              <a:buNone/>
            </a:pPr>
            <a:r>
              <a:rPr lang="en-US" sz="95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MRV + FC: </a:t>
            </a:r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assignments, 0 failures — optimal path!</a:t>
            </a:r>
            <a:endParaRPr lang="en-US" sz="950" dirty="0"/>
          </a:p>
        </p:txBody>
      </p:sp>
      <p:sp>
        <p:nvSpPr>
          <p:cNvPr id="127" name="Shape 125"/>
          <p:cNvSpPr/>
          <p:nvPr/>
        </p:nvSpPr>
        <p:spPr>
          <a:xfrm>
            <a:off x="3685032" y="4178808"/>
            <a:ext cx="5111496" cy="45720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3776472" y="4197096"/>
            <a:ext cx="4928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📝 Exam Note: </a:t>
            </a:r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domain sizes + MRV selection reason at EACH step. Highlight forced assignments (|D|=1) in red for full marks.</a:t>
            </a:r>
            <a:endParaRPr lang="en-US" sz="9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 Consistency — AC-3 Algorithm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65760" y="914400"/>
            <a:ext cx="4389120" cy="274320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960120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AC-3 Steps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1280160"/>
            <a:ext cx="4023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</a:t>
            </a:r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 queue with ALL arcs (Xi, Xj)
</a:t>
            </a:r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</a:t>
            </a:r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arc (Xi, Xj). Remove values from Di
   that have NO support in Dj
</a:t>
            </a:r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</a:t>
            </a:r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Di changed → re-add all (Xk, Xi)
   to queue
</a:t>
            </a:r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</a:t>
            </a:r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 until queue empty (✓ consistent)</a:t>
            </a:r>
            <a:endParaRPr lang="en-US" sz="11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or domain empty (✗ no solution)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29200" y="914400"/>
            <a:ext cx="3749040" cy="2743200"/>
          </a:xfrm>
          <a:prstGeom prst="rect">
            <a:avLst/>
          </a:prstGeom>
          <a:solidFill>
            <a:srgbClr val="F7FAFB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212080" y="960120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729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Failure Detection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212080" y="1280160"/>
            <a:ext cx="33832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2D374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X1∈{1,2}, X2∈{1,2}, X3∈{1,2}
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2D374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X1≠X2, X2≠X3, X1≠X3
</a:t>
            </a:r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(X1,X2): 1 has support 2 ✓, 2→1 ✓
</a:t>
            </a:r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(X2,X3): same ✓
</a:t>
            </a:r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(X1,X3): 1→2 ✓, 2→1 ✓
</a:t>
            </a:r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Looks OK! But 3 vars, 2 values, all≠
</a:t>
            </a:r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AC-3 alone can't detect this failure
</a:t>
            </a:r>
            <a:pPr indent="0" marL="0">
              <a:lnSpc>
                <a:spcPct val="105000"/>
              </a:lnSpc>
              <a:buNone/>
            </a:pPr>
            <a:r>
              <a:rPr lang="en-US" sz="9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(need backtracking or higher-order k-consistency)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3749040"/>
            <a:ext cx="841248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379476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Checking: assigned → unassigned only  |  AC-3: ALL pairs including unassigned ↔ unassigned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4297680"/>
            <a:ext cx="8412480" cy="41148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334256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AC-3: 6/8 CST401 papers (3–14 marks). Must know: algorithm steps + trace a small example.</a:t>
            </a:r>
            <a:endParaRPr lang="en-US" sz="1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2.5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Adversarial Search (Game Playing)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an opponent tries to prevent you from winning.</a:t>
            </a:r>
            <a:endParaRPr lang="en-US" sz="1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Optimal Decisions in Games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'Winning' Mean for an AI?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822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Game = multi-agent environment where agents have CONFLICTING goals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65760" y="1325880"/>
            <a:ext cx="3931920" cy="246888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37160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Assumptions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356616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Two players: </a:t>
            </a:r>
            <a:pPr indent="0" marL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(us) and </a:t>
            </a:r>
            <a:pPr indent="0" marL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(opponent)
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Both play </a:t>
            </a:r>
            <a:pPr indent="0" marL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OPTIMALLY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(worst-case reasoning)
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Zero-sum: my gain = your loss
</a:t>
            </a:r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Perfect information (both see full board)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54880" y="1325880"/>
            <a:ext cx="4023360" cy="2468880"/>
          </a:xfrm>
          <a:prstGeom prst="rect">
            <a:avLst/>
          </a:prstGeom>
          <a:solidFill>
            <a:srgbClr val="F7FAFB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3716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737360"/>
            <a:ext cx="36576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both players are perfectly rational, what is the </a:t>
            </a:r>
            <a:pPr indent="0" marL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move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MAX can make?
</a:t>
            </a:r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</a:t>
            </a:r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move leading to the highest-value terminal state, ASSUMING MIN will try to minimize it.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</a:t>
            </a:r>
            <a:pPr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MINIMAX VALUE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3931920"/>
            <a:ext cx="8412480" cy="50292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977640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Syllabus topic: "Optimal decisions in games" — this is the theoretical foundation for the Minimax algorithm (next slide)</a:t>
            </a:r>
            <a:endParaRPr lang="en-US" sz="11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Minimax Algorithm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73152" cy="6400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05156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Assume opponent plays perfectly. You MAXIMIZE your score; opponent MINIMIZES it. Alternate MAX/MIN layers.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828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idea: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31520" y="2221992"/>
            <a:ext cx="137160" cy="13716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14884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nodes (your turn):  pick child with HIGHEST value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31520" y="2587752"/>
            <a:ext cx="137160" cy="13716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251460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 nodes (opponent's turn):  pick child with LOWEST value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1520" y="2953512"/>
            <a:ext cx="137160" cy="137160"/>
          </a:xfrm>
          <a:prstGeom prst="rect">
            <a:avLst/>
          </a:prstGeom>
          <a:solidFill>
            <a:srgbClr val="64748B"/>
          </a:solidFill>
          <a:ln/>
        </p:spPr>
      </p:sp>
      <p:sp>
        <p:nvSpPr>
          <p:cNvPr id="14" name="Text 12"/>
          <p:cNvSpPr/>
          <p:nvPr/>
        </p:nvSpPr>
        <p:spPr>
          <a:xfrm>
            <a:off x="1005840" y="288036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Leaf nodes:  have actual utility values (end-of-game score)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48640" y="365760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🗺️ Normal search = solo road trip (you choose all turns). Game search = chess (opponent chooses THEIR turns to make YOUR trip bad).</a:t>
            </a:r>
            <a:endParaRPr lang="en-US" sz="1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Minimax — Setting Up the Game Tree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we solve: what does the tree mean?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4114800" cy="201168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96012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🎮  A Simple Game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325880"/>
            <a:ext cx="37490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(MAX) 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branch B or C
</a:t>
            </a:r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Opponent (MIN) 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picks one of three
outcomes from that branch
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Leaf numbers = </a:t>
            </a:r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score</a:t>
            </a:r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 game end.</a:t>
            </a:r>
            <a:endParaRPr lang="en-US" sz="11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is better for you; worse for opponent.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54880" y="914400"/>
            <a:ext cx="4023360" cy="2011680"/>
          </a:xfrm>
          <a:prstGeom prst="rect">
            <a:avLst/>
          </a:prstGeom>
          <a:solidFill>
            <a:srgbClr val="FFFFFF"/>
          </a:solidFill>
          <a:ln w="6350">
            <a:solidFill>
              <a:srgbClr val="64748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9601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Unsolved Tree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00800" y="1325880"/>
            <a:ext cx="914400" cy="347472"/>
          </a:xfrm>
          <a:prstGeom prst="roundRect">
            <a:avLst>
              <a:gd name="adj" fmla="val 15789"/>
            </a:avLst>
          </a:prstGeom>
          <a:solidFill>
            <a:srgbClr val="059669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0" y="1325880"/>
            <a:ext cx="91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?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400800" y="1673352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move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6858000" y="1673352"/>
            <a:ext cx="-109728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58000" y="1673352"/>
            <a:ext cx="1097280" cy="274320"/>
          </a:xfrm>
          <a:prstGeom prst="line">
            <a:avLst/>
          </a:prstGeom>
          <a:noFill/>
          <a:ln w="10160">
            <a:solidFill>
              <a:srgbClr val="64748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303520" y="1965960"/>
            <a:ext cx="914400" cy="320040"/>
          </a:xfrm>
          <a:prstGeom prst="roundRect">
            <a:avLst>
              <a:gd name="adj" fmla="val 17143"/>
            </a:avLst>
          </a:prstGeom>
          <a:solidFill>
            <a:srgbClr val="DC2626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0" y="19659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?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303520" y="2286000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Opp. move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7498080" y="1965960"/>
            <a:ext cx="914400" cy="320040"/>
          </a:xfrm>
          <a:prstGeom prst="roundRect">
            <a:avLst>
              <a:gd name="adj" fmla="val 17143"/>
            </a:avLst>
          </a:prstGeom>
          <a:solidFill>
            <a:srgbClr val="DC2626"/>
          </a:solidFill>
          <a:ln/>
        </p:spPr>
      </p:sp>
      <p:sp>
        <p:nvSpPr>
          <p:cNvPr id="20" name="Text 18"/>
          <p:cNvSpPr/>
          <p:nvPr/>
        </p:nvSpPr>
        <p:spPr>
          <a:xfrm>
            <a:off x="7498080" y="19659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= ?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498080" y="2286000"/>
            <a:ext cx="914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Opp. move</a:t>
            </a:r>
            <a:endParaRPr lang="en-US" sz="700" dirty="0"/>
          </a:p>
        </p:txBody>
      </p:sp>
      <p:sp>
        <p:nvSpPr>
          <p:cNvPr id="22" name="Shape 20"/>
          <p:cNvSpPr/>
          <p:nvPr/>
        </p:nvSpPr>
        <p:spPr>
          <a:xfrm>
            <a:off x="5760720" y="2286000"/>
            <a:ext cx="-457200" cy="164592"/>
          </a:xfrm>
          <a:prstGeom prst="line">
            <a:avLst/>
          </a:prstGeom>
          <a:noFill/>
          <a:ln w="7620">
            <a:solidFill>
              <a:srgbClr val="64748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760720" y="2286000"/>
            <a:ext cx="0" cy="164592"/>
          </a:xfrm>
          <a:prstGeom prst="line">
            <a:avLst/>
          </a:prstGeom>
          <a:noFill/>
          <a:ln w="7620">
            <a:solidFill>
              <a:srgbClr val="64748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760720" y="2286000"/>
            <a:ext cx="457200" cy="164592"/>
          </a:xfrm>
          <a:prstGeom prst="line">
            <a:avLst/>
          </a:prstGeom>
          <a:noFill/>
          <a:ln w="7620">
            <a:solidFill>
              <a:srgbClr val="64748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955280" y="2286000"/>
            <a:ext cx="-457200" cy="164592"/>
          </a:xfrm>
          <a:prstGeom prst="line">
            <a:avLst/>
          </a:prstGeom>
          <a:noFill/>
          <a:ln w="7620">
            <a:solidFill>
              <a:srgbClr val="64748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955280" y="2286000"/>
            <a:ext cx="0" cy="164592"/>
          </a:xfrm>
          <a:prstGeom prst="line">
            <a:avLst/>
          </a:prstGeom>
          <a:noFill/>
          <a:ln w="7620">
            <a:solidFill>
              <a:srgbClr val="64748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955280" y="2286000"/>
            <a:ext cx="457200" cy="164592"/>
          </a:xfrm>
          <a:prstGeom prst="line">
            <a:avLst/>
          </a:prstGeom>
          <a:noFill/>
          <a:ln w="7620">
            <a:solidFill>
              <a:srgbClr val="64748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074920" y="2468880"/>
            <a:ext cx="384048" cy="274320"/>
          </a:xfrm>
          <a:prstGeom prst="roundRect">
            <a:avLst>
              <a:gd name="adj" fmla="val 13333"/>
            </a:avLst>
          </a:prstGeom>
          <a:solidFill>
            <a:srgbClr val="E8F4F8"/>
          </a:solidFill>
          <a:ln w="5080">
            <a:solidFill>
              <a:srgbClr val="065A8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74920" y="2468880"/>
            <a:ext cx="3840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577840" y="2468880"/>
            <a:ext cx="384048" cy="274320"/>
          </a:xfrm>
          <a:prstGeom prst="roundRect">
            <a:avLst>
              <a:gd name="adj" fmla="val 13333"/>
            </a:avLst>
          </a:prstGeom>
          <a:solidFill>
            <a:srgbClr val="E8F4F8"/>
          </a:solidFill>
          <a:ln w="5080">
            <a:solidFill>
              <a:srgbClr val="065A8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577840" y="2468880"/>
            <a:ext cx="3840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035040" y="2468880"/>
            <a:ext cx="384048" cy="274320"/>
          </a:xfrm>
          <a:prstGeom prst="roundRect">
            <a:avLst>
              <a:gd name="adj" fmla="val 13333"/>
            </a:avLst>
          </a:prstGeom>
          <a:solidFill>
            <a:srgbClr val="E8F4F8"/>
          </a:solidFill>
          <a:ln w="5080">
            <a:solidFill>
              <a:srgbClr val="065A8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035040" y="2468880"/>
            <a:ext cx="3840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7269480" y="2468880"/>
            <a:ext cx="384048" cy="274320"/>
          </a:xfrm>
          <a:prstGeom prst="roundRect">
            <a:avLst>
              <a:gd name="adj" fmla="val 13333"/>
            </a:avLst>
          </a:prstGeom>
          <a:solidFill>
            <a:srgbClr val="E8F4F8"/>
          </a:solidFill>
          <a:ln w="5080">
            <a:solidFill>
              <a:srgbClr val="065A82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269480" y="2468880"/>
            <a:ext cx="3840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7772400" y="2468880"/>
            <a:ext cx="384048" cy="274320"/>
          </a:xfrm>
          <a:prstGeom prst="roundRect">
            <a:avLst>
              <a:gd name="adj" fmla="val 13333"/>
            </a:avLst>
          </a:prstGeom>
          <a:solidFill>
            <a:srgbClr val="E8F4F8"/>
          </a:solidFill>
          <a:ln w="5080">
            <a:solidFill>
              <a:srgbClr val="065A8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772400" y="2468880"/>
            <a:ext cx="3840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8229600" y="2468880"/>
            <a:ext cx="384048" cy="274320"/>
          </a:xfrm>
          <a:prstGeom prst="roundRect">
            <a:avLst>
              <a:gd name="adj" fmla="val 13333"/>
            </a:avLst>
          </a:prstGeom>
          <a:solidFill>
            <a:srgbClr val="E8F4F8"/>
          </a:solidFill>
          <a:ln w="5080">
            <a:solidFill>
              <a:srgbClr val="065A82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229600" y="2468880"/>
            <a:ext cx="3840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4937760" y="274320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(your score)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365760" y="3108960"/>
            <a:ext cx="8412480" cy="128016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48640" y="3154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240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🤔  The Question: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548640" y="342900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you go to B or C?
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Branch B has outcomes 3, 5, 2.   Branch C has outcomes 9, 1, 6.
</a:t>
            </a:r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Trap: 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has the highest single score (9) — but your opponent controls that choice!
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rational opponent at C will pick 1 (lowest), not 9. At B they'd pick 2.</a:t>
            </a:r>
            <a:endParaRPr lang="en-US" sz="12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Minimax — Solving Bottom-Up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steps: leaves → MIN → MAX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74320" y="914400"/>
            <a:ext cx="2743200" cy="3383280"/>
          </a:xfrm>
          <a:prstGeom prst="rect">
            <a:avLst/>
          </a:prstGeom>
          <a:solidFill>
            <a:srgbClr val="FFFFFF"/>
          </a:solidFill>
          <a:ln w="6350">
            <a:solidFill>
              <a:srgbClr val="64748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96012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Read Leaves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280160" y="1325880"/>
            <a:ext cx="731520" cy="292608"/>
          </a:xfrm>
          <a:prstGeom prst="roundRect">
            <a:avLst>
              <a:gd name="adj" fmla="val 15625"/>
            </a:avLst>
          </a:prstGeom>
          <a:solidFill>
            <a:srgbClr val="64748B"/>
          </a:solidFill>
          <a:ln/>
        </p:spPr>
      </p:sp>
      <p:sp>
        <p:nvSpPr>
          <p:cNvPr id="9" name="Text 7"/>
          <p:cNvSpPr/>
          <p:nvPr/>
        </p:nvSpPr>
        <p:spPr>
          <a:xfrm>
            <a:off x="1280160" y="1325880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?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1645920" y="1618488"/>
            <a:ext cx="-822960" cy="210312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645920" y="1618488"/>
            <a:ext cx="822960" cy="210312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" y="184708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64748B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" y="1847088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?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057400" y="184708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64748B"/>
          </a:solidFill>
          <a:ln/>
        </p:spPr>
      </p:sp>
      <p:sp>
        <p:nvSpPr>
          <p:cNvPr id="15" name="Text 13"/>
          <p:cNvSpPr/>
          <p:nvPr/>
        </p:nvSpPr>
        <p:spPr>
          <a:xfrm>
            <a:off x="2057400" y="1847088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= ?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868680" y="2121408"/>
            <a:ext cx="-32004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2121408"/>
            <a:ext cx="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68680" y="2121408"/>
            <a:ext cx="32004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423160" y="2121408"/>
            <a:ext cx="-32004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423160" y="2121408"/>
            <a:ext cx="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423160" y="2121408"/>
            <a:ext cx="32004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65760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E8F4F8"/>
          </a:solidFill>
          <a:ln w="10160">
            <a:solidFill>
              <a:srgbClr val="1C729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5760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13232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E8F4F8"/>
          </a:solidFill>
          <a:ln w="10160">
            <a:solidFill>
              <a:srgbClr val="1C729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13232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051560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E8F4F8"/>
          </a:solidFill>
          <a:ln w="10160">
            <a:solidFill>
              <a:srgbClr val="1C729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51560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1920240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E8F4F8"/>
          </a:solidFill>
          <a:ln w="10160">
            <a:solidFill>
              <a:srgbClr val="1C729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920240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267712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E8F4F8"/>
          </a:solidFill>
          <a:ln w="10160">
            <a:solidFill>
              <a:srgbClr val="1C729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267712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606040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E8F4F8"/>
          </a:solidFill>
          <a:ln w="10160">
            <a:solidFill>
              <a:srgbClr val="1C729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606040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365760" y="26060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are known — game-end</a:t>
            </a:r>
            <a:endParaRPr lang="en-US" sz="900" dirty="0"/>
          </a:p>
          <a:p>
            <a:pPr algn="ctr" indent="0" marL="0">
              <a:buNone/>
            </a:pPr>
            <a:r>
              <a:rPr lang="en-US" sz="9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scores. Start here.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3017520" y="1828800"/>
            <a:ext cx="274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36" name="Shape 34"/>
          <p:cNvSpPr/>
          <p:nvPr/>
        </p:nvSpPr>
        <p:spPr>
          <a:xfrm>
            <a:off x="3246120" y="914400"/>
            <a:ext cx="2743200" cy="3383280"/>
          </a:xfrm>
          <a:prstGeom prst="rect">
            <a:avLst/>
          </a:prstGeom>
          <a:solidFill>
            <a:srgbClr val="FFFFFF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337560" y="96012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 MIN Picks Lowest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4251960" y="1325880"/>
            <a:ext cx="731520" cy="292608"/>
          </a:xfrm>
          <a:prstGeom prst="roundRect">
            <a:avLst>
              <a:gd name="adj" fmla="val 15625"/>
            </a:avLst>
          </a:prstGeom>
          <a:solidFill>
            <a:srgbClr val="64748B"/>
          </a:solidFill>
          <a:ln/>
        </p:spPr>
      </p:sp>
      <p:sp>
        <p:nvSpPr>
          <p:cNvPr id="39" name="Text 37"/>
          <p:cNvSpPr/>
          <p:nvPr/>
        </p:nvSpPr>
        <p:spPr>
          <a:xfrm>
            <a:off x="4251960" y="1325880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?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617720" y="1618488"/>
            <a:ext cx="-822960" cy="210312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617720" y="1618488"/>
            <a:ext cx="822960" cy="210312"/>
          </a:xfrm>
          <a:prstGeom prst="line">
            <a:avLst/>
          </a:prstGeom>
          <a:noFill/>
          <a:ln w="8890">
            <a:solidFill>
              <a:srgbClr val="64748B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474720" y="184708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2626"/>
          </a:solidFill>
          <a:ln/>
        </p:spPr>
      </p:sp>
      <p:sp>
        <p:nvSpPr>
          <p:cNvPr id="43" name="Text 41"/>
          <p:cNvSpPr/>
          <p:nvPr/>
        </p:nvSpPr>
        <p:spPr>
          <a:xfrm>
            <a:off x="3474720" y="1847088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2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5029200" y="184708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2626"/>
          </a:solidFill>
          <a:ln/>
        </p:spPr>
      </p:sp>
      <p:sp>
        <p:nvSpPr>
          <p:cNvPr id="45" name="Text 43"/>
          <p:cNvSpPr/>
          <p:nvPr/>
        </p:nvSpPr>
        <p:spPr>
          <a:xfrm>
            <a:off x="5029200" y="1847088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= 1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3840480" y="2121408"/>
            <a:ext cx="-32004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3840480" y="2121408"/>
            <a:ext cx="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3840480" y="2121408"/>
            <a:ext cx="32004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394960" y="2121408"/>
            <a:ext cx="-32004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394960" y="2121408"/>
            <a:ext cx="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394960" y="2121408"/>
            <a:ext cx="320040" cy="118872"/>
          </a:xfrm>
          <a:prstGeom prst="line">
            <a:avLst/>
          </a:prstGeom>
          <a:noFill/>
          <a:ln w="6350">
            <a:solidFill>
              <a:srgbClr val="64748B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337560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E8F4F8"/>
          </a:solidFill>
          <a:ln w="5080">
            <a:solidFill>
              <a:srgbClr val="64748B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337560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3685032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E8F4F8"/>
          </a:solidFill>
          <a:ln w="5080">
            <a:solidFill>
              <a:srgbClr val="64748B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3685032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4023360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FEE2E2"/>
          </a:solidFill>
          <a:ln w="15240">
            <a:solidFill>
              <a:srgbClr val="DC2626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023360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4892040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E8F4F8"/>
          </a:solidFill>
          <a:ln w="5080">
            <a:solidFill>
              <a:srgbClr val="64748B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892040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5239512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FEE2E2"/>
          </a:solidFill>
          <a:ln w="15240">
            <a:solidFill>
              <a:srgbClr val="DC2626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239512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5577840" y="2267712"/>
            <a:ext cx="320040" cy="237744"/>
          </a:xfrm>
          <a:prstGeom prst="roundRect">
            <a:avLst>
              <a:gd name="adj" fmla="val 15385"/>
            </a:avLst>
          </a:prstGeom>
          <a:solidFill>
            <a:srgbClr val="E8F4F8"/>
          </a:solidFill>
          <a:ln w="5080">
            <a:solidFill>
              <a:srgbClr val="64748B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577840" y="2267712"/>
            <a:ext cx="320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3337560" y="2578608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min(3,5,2) = 2      min(9,1,6) = 1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3337560" y="28346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Opponent picks worst-for-you</a:t>
            </a:r>
            <a:endParaRPr lang="en-US" sz="900" dirty="0"/>
          </a:p>
          <a:p>
            <a:pPr algn="ctr" indent="0" marL="0">
              <a:buNone/>
            </a:pPr>
            <a:r>
              <a:rPr lang="en-US" sz="900" i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from each branch.</a:t>
            </a:r>
            <a:endParaRPr lang="en-US" sz="900" dirty="0"/>
          </a:p>
        </p:txBody>
      </p:sp>
      <p:sp>
        <p:nvSpPr>
          <p:cNvPr id="66" name="Text 64"/>
          <p:cNvSpPr/>
          <p:nvPr/>
        </p:nvSpPr>
        <p:spPr>
          <a:xfrm>
            <a:off x="5989320" y="1828800"/>
            <a:ext cx="274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67" name="Shape 65"/>
          <p:cNvSpPr/>
          <p:nvPr/>
        </p:nvSpPr>
        <p:spPr>
          <a:xfrm>
            <a:off x="6217920" y="914400"/>
            <a:ext cx="2743200" cy="3383280"/>
          </a:xfrm>
          <a:prstGeom prst="rect">
            <a:avLst/>
          </a:prstGeom>
          <a:solidFill>
            <a:srgbClr val="FFFFFF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309360" y="96012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3: MAX Picks Highest</a:t>
            </a:r>
            <a:endParaRPr lang="en-US" sz="1100" dirty="0"/>
          </a:p>
        </p:txBody>
      </p:sp>
      <p:sp>
        <p:nvSpPr>
          <p:cNvPr id="69" name="Shape 67"/>
          <p:cNvSpPr/>
          <p:nvPr/>
        </p:nvSpPr>
        <p:spPr>
          <a:xfrm>
            <a:off x="7223760" y="1325880"/>
            <a:ext cx="731520" cy="292608"/>
          </a:xfrm>
          <a:prstGeom prst="roundRect">
            <a:avLst>
              <a:gd name="adj" fmla="val 15625"/>
            </a:avLst>
          </a:prstGeom>
          <a:solidFill>
            <a:srgbClr val="059669"/>
          </a:solidFill>
          <a:ln/>
        </p:spPr>
      </p:sp>
      <p:sp>
        <p:nvSpPr>
          <p:cNvPr id="70" name="Text 68"/>
          <p:cNvSpPr/>
          <p:nvPr/>
        </p:nvSpPr>
        <p:spPr>
          <a:xfrm>
            <a:off x="7223760" y="1325880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2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7589520" y="1618488"/>
            <a:ext cx="-822960" cy="210312"/>
          </a:xfrm>
          <a:prstGeom prst="line">
            <a:avLst/>
          </a:prstGeom>
          <a:noFill/>
          <a:ln w="22860">
            <a:solidFill>
              <a:srgbClr val="059669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7589520" y="1618488"/>
            <a:ext cx="822960" cy="210312"/>
          </a:xfrm>
          <a:prstGeom prst="line">
            <a:avLst/>
          </a:prstGeom>
          <a:noFill/>
          <a:ln w="6350">
            <a:solidFill>
              <a:srgbClr val="64748B"/>
            </a:solidFill>
            <a:prstDash val="dash"/>
          </a:ln>
        </p:spPr>
      </p:sp>
      <p:sp>
        <p:nvSpPr>
          <p:cNvPr id="73" name="Shape 71"/>
          <p:cNvSpPr/>
          <p:nvPr/>
        </p:nvSpPr>
        <p:spPr>
          <a:xfrm>
            <a:off x="6446520" y="184708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2626"/>
          </a:solidFill>
          <a:ln/>
        </p:spPr>
      </p:sp>
      <p:sp>
        <p:nvSpPr>
          <p:cNvPr id="74" name="Text 72"/>
          <p:cNvSpPr/>
          <p:nvPr/>
        </p:nvSpPr>
        <p:spPr>
          <a:xfrm>
            <a:off x="6446520" y="1847088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2</a:t>
            </a:r>
            <a:endParaRPr lang="en-US" sz="900" dirty="0"/>
          </a:p>
        </p:txBody>
      </p:sp>
      <p:sp>
        <p:nvSpPr>
          <p:cNvPr id="75" name="Text 73"/>
          <p:cNvSpPr/>
          <p:nvPr/>
        </p:nvSpPr>
        <p:spPr>
          <a:xfrm>
            <a:off x="7178040" y="182880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76" name="Shape 74"/>
          <p:cNvSpPr/>
          <p:nvPr/>
        </p:nvSpPr>
        <p:spPr>
          <a:xfrm>
            <a:off x="8001000" y="184708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64748B"/>
          </a:solidFill>
          <a:ln/>
        </p:spPr>
      </p:sp>
      <p:sp>
        <p:nvSpPr>
          <p:cNvPr id="77" name="Text 75"/>
          <p:cNvSpPr/>
          <p:nvPr/>
        </p:nvSpPr>
        <p:spPr>
          <a:xfrm>
            <a:off x="8001000" y="1847088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= 1</a:t>
            </a:r>
            <a:endParaRPr lang="en-US" sz="900" dirty="0"/>
          </a:p>
        </p:txBody>
      </p:sp>
      <p:sp>
        <p:nvSpPr>
          <p:cNvPr id="78" name="Text 76"/>
          <p:cNvSpPr/>
          <p:nvPr/>
        </p:nvSpPr>
        <p:spPr>
          <a:xfrm>
            <a:off x="7818120" y="182880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200" dirty="0"/>
          </a:p>
        </p:txBody>
      </p:sp>
      <p:sp>
        <p:nvSpPr>
          <p:cNvPr id="79" name="Text 77"/>
          <p:cNvSpPr/>
          <p:nvPr/>
        </p:nvSpPr>
        <p:spPr>
          <a:xfrm>
            <a:off x="6309360" y="233172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max(2, 1) = 2  →  Go to B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6309360" y="2606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guarantee at least 2,</a:t>
            </a:r>
            <a:endParaRPr lang="en-US" sz="900" dirty="0"/>
          </a:p>
          <a:p>
            <a:pPr algn="ctr" indent="0" marL="0">
              <a:buNone/>
            </a:pPr>
            <a:r>
              <a:rPr lang="en-US" sz="900" i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matter what opponent does.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6217920" y="3063240"/>
            <a:ext cx="2743200" cy="1143000"/>
          </a:xfrm>
          <a:prstGeom prst="rect">
            <a:avLst/>
          </a:prstGeom>
          <a:solidFill>
            <a:srgbClr val="ECFDF5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309360" y="310896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💡 Key Insight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6309360" y="333756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has the highest leaf (9) but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a TRAP — opponent would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you just 1. Branch B's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worst case (2) beats C's (1).</a:t>
            </a:r>
            <a:endParaRPr lang="en-US" sz="900" dirty="0"/>
          </a:p>
        </p:txBody>
      </p:sp>
      <p:sp>
        <p:nvSpPr>
          <p:cNvPr id="84" name="Text 82"/>
          <p:cNvSpPr/>
          <p:nvPr/>
        </p:nvSpPr>
        <p:spPr>
          <a:xfrm>
            <a:off x="457200" y="4389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 pattern: always solve BOTTOM → UP.  Leaves are known → propagate through MIN/MAX → root gives optimal move.</a:t>
            </a:r>
            <a:endParaRPr lang="en-US" sz="1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Alpha-Beta Pruning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73152" cy="6400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05156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 branches that CAN'T affect the final decision. Same answer as minimax, fewer nodes explored.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828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parameters: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194560"/>
            <a:ext cx="80467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194560"/>
            <a:ext cx="54864" cy="45720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19456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(alpha)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194560" y="2194560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value MAX can guarantee so far (lower bound). Starts at −∞.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2697480"/>
            <a:ext cx="80467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697480"/>
            <a:ext cx="54864" cy="45720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269748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 (beta)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194560" y="2697480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value MIN can guarantee so far (upper bound). Starts at +∞.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48640" y="3200400"/>
            <a:ext cx="80467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200400"/>
            <a:ext cx="54864" cy="4572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320040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Prune when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194560" y="3200400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≥ β  →  the window is empty, no useful moves remain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α = "I (MAX) already guarantee at least THIS much"  |  β = "Opponent (MIN) limits to at most THIS much"</a:t>
            </a:r>
            <a:endParaRPr lang="en-US" sz="10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Alpha-Beta — Worked Example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914400"/>
            <a:ext cx="804672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96012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tree:  MAX(A) → MIN(B,C) → leaves [3,5,2] and [9,1,6]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31520" y="128016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Trace: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22960" y="1600200"/>
            <a:ext cx="7589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Expand B (left): children 3, 5, 2 → MIN picks 2. B = 2.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22960" y="1920240"/>
            <a:ext cx="7589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Back at A (MAX): α = max(−∞, 2) = 2. A guarantees ≥ 2.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22960" y="2240280"/>
            <a:ext cx="7589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Expand C (right): α=2 passed down. First child = 9 → β at C = 9.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22960" y="2560320"/>
            <a:ext cx="7589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Second child = 1 → C's value ≤ 1. Now β=1. Check: α(2) ≥ β(1)? YES → PRUNE! 🪓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22960" y="2880360"/>
            <a:ext cx="7589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Third child (6) is NEVER evaluated!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8640" y="3383280"/>
            <a:ext cx="8046720" cy="914400"/>
          </a:xfrm>
          <a:prstGeom prst="rect">
            <a:avLst/>
          </a:prstGeom>
          <a:solidFill>
            <a:srgbClr val="E8F4F8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4290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PRUNED TREE: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" y="370332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2  →  B = 2 (fully evaluated)  |  C ≤ 1 (PRUNED after seeing 1; node 6 never checked)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31520" y="397764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Same optimal value (2, choose B) but skipped evaluating node 6.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Romania Road Map — Our Running Example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640080" y="1280160"/>
            <a:ext cx="1005840" cy="347472"/>
          </a:xfrm>
          <a:prstGeom prst="roundRect">
            <a:avLst>
              <a:gd name="adj" fmla="val 21053"/>
            </a:avLst>
          </a:prstGeom>
          <a:solidFill>
            <a:srgbClr val="F59E0B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28016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Arad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011680" y="914400"/>
            <a:ext cx="1005840" cy="347472"/>
          </a:xfrm>
          <a:prstGeom prst="roundRect">
            <a:avLst>
              <a:gd name="adj" fmla="val 21053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11680" y="91440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Zerind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474720" y="1005840"/>
            <a:ext cx="1005840" cy="347472"/>
          </a:xfrm>
          <a:prstGeom prst="roundRect">
            <a:avLst>
              <a:gd name="adj" fmla="val 21053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74720" y="100584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Oradea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57200" y="2560320"/>
            <a:ext cx="1005840" cy="347472"/>
          </a:xfrm>
          <a:prstGeom prst="roundRect">
            <a:avLst>
              <a:gd name="adj" fmla="val 21053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256032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Timisoara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743200" y="2011680"/>
            <a:ext cx="1005840" cy="347472"/>
          </a:xfrm>
          <a:prstGeom prst="roundRect">
            <a:avLst>
              <a:gd name="adj" fmla="val 21053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0" y="201168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Sibiu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029200" y="1554480"/>
            <a:ext cx="1005840" cy="347472"/>
          </a:xfrm>
          <a:prstGeom prst="roundRect">
            <a:avLst>
              <a:gd name="adj" fmla="val 21053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0" y="155448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Fagaras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114800" y="2651760"/>
            <a:ext cx="1005840" cy="347472"/>
          </a:xfrm>
          <a:prstGeom prst="roundRect">
            <a:avLst>
              <a:gd name="adj" fmla="val 21053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0" y="265176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R. Vilcea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943600" y="2834640"/>
            <a:ext cx="1005840" cy="347472"/>
          </a:xfrm>
          <a:prstGeom prst="roundRect">
            <a:avLst>
              <a:gd name="adj" fmla="val 21053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43600" y="283464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Pitesti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7315200" y="3474720"/>
            <a:ext cx="1005840" cy="347472"/>
          </a:xfrm>
          <a:prstGeom prst="roundRect">
            <a:avLst>
              <a:gd name="adj" fmla="val 21053"/>
            </a:avLst>
          </a:prstGeom>
          <a:solidFill>
            <a:srgbClr val="059669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0" y="347472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Bucharest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315200" y="384048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GOAL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1143000" y="1453896"/>
            <a:ext cx="1371600" cy="-36576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600200" y="1078992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1143000" y="1453896"/>
            <a:ext cx="2103120" cy="73152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874520" y="1627632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140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1143000" y="1453896"/>
            <a:ext cx="-182880" cy="128016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2920" y="2011680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118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2514600" y="1088136"/>
            <a:ext cx="1463040" cy="9144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063240" y="896112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977640" y="1179576"/>
            <a:ext cx="-731520" cy="100584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703320" y="1508760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151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3246120" y="2185416"/>
            <a:ext cx="2286000" cy="-45720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160520" y="1755648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3246120" y="2185416"/>
            <a:ext cx="1371600" cy="64008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069080" y="2331720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5532120" y="1728216"/>
            <a:ext cx="2286000" cy="192024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46520" y="2487168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211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4617720" y="2825496"/>
            <a:ext cx="1828800" cy="18288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349240" y="2697480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6446520" y="3008376"/>
            <a:ext cx="1371600" cy="640080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903720" y="3127248"/>
            <a:ext cx="411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101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457200" y="3977640"/>
            <a:ext cx="82296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94360" y="3995928"/>
            <a:ext cx="7955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road network. Each city = a state. Each road = an action. The numbers = distances (costs). When we 'search', we explore this map systematically — that exploration forms a SEARCH TREE.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594360" y="4434840"/>
            <a:ext cx="7955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AIMA (Russell &amp; Norvig) — the classic AI textbook example</a:t>
            </a:r>
            <a:endParaRPr 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Handling Deep Game Trees — Cutoff &amp; Evaluation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65760" y="914400"/>
            <a:ext cx="4114800" cy="164592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96012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1280160"/>
            <a:ext cx="37490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Chess: ~10⁴⁷ states, branching ~35
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Go: ~10¹⁷⁰ states, branching ~250
</a:t>
            </a:r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Can't search to terminal nodes!
</a:t>
            </a:r>
            <a:pPr indent="0" marL="0">
              <a:lnSpc>
                <a:spcPct val="120000"/>
              </a:lnSpc>
              <a:buNone/>
            </a:pPr>
            <a:r>
              <a:rPr lang="en-US" sz="11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 to stop early and estimate.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754880" y="914400"/>
            <a:ext cx="4023360" cy="1645920"/>
          </a:xfrm>
          <a:prstGeom prst="rect">
            <a:avLst/>
          </a:prstGeom>
          <a:solidFill>
            <a:srgbClr val="F7FAFB"/>
          </a:solidFill>
          <a:ln w="635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937760" y="9601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5966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Solution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37760" y="128016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Replace:
</a:t>
            </a:r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065A8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TERMINAL-TEST → CUTOFF-TEST
</a:t>
            </a:r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(stop at depth limit d)
</a:t>
            </a:r>
            <a:pPr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065A8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UTILITY → EVAL(s)
</a:t>
            </a:r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(heuristic score for non-terminal state)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2743200"/>
            <a:ext cx="841248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7889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729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Evaluation Function — EVAL(s)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310896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Maps state → numeric score </a:t>
            </a:r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(positive = good for MAX, negative = good for MIN)
</a:t>
            </a:r>
            <a:pPr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Chess Example: </a:t>
            </a:r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D374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EVAL(s) = (Q×9 + R×5 + B×3 + N×3 + P×1) − (opponent same)
</a:t>
            </a:r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+ positional bonuses (center control, king safety, pawn structure)
</a:t>
            </a:r>
            <a:pPr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Requirements: </a:t>
            </a:r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 Fast to compute  ② Correlate with winning probability  ③ Agree with UTILITY at terminals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5760" y="4251960"/>
            <a:ext cx="4114800" cy="594360"/>
          </a:xfrm>
          <a:prstGeom prst="rect">
            <a:avLst/>
          </a:prstGeom>
          <a:solidFill>
            <a:srgbClr val="E8F4F8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429768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Better eval function = stronger play at same depth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54880" y="4251960"/>
            <a:ext cx="4023360" cy="594360"/>
          </a:xfrm>
          <a:prstGeom prst="rect">
            <a:avLst/>
          </a:prstGeom>
          <a:solidFill>
            <a:srgbClr val="F7FAFB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37760" y="42976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🧠 Modern: AlphaZero / Stockfish NNUE use neural networks as EVAL</a:t>
            </a:r>
            <a:endParaRPr lang="en-US" sz="10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Alpha-Beta — Effectiveness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05156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case: reduces branching factor from b to √b (squares the searchable depth!)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46304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Chess example (b = 35, depth = 8):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1737360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pruning: 35⁸ ≈ 2 trillion nodes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14400" y="2011680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perfect ordering: 35⁴ ≈ 1.5 million nodes  ← 1000× fewer!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2560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facts: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31520" y="28803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Does alpha-beta change the answer? NEVER — same result as minimax, just faster.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Depends on move ordering — examine best moves first for maximum pruning.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31520" y="37033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What if we can't search to end of game? Use cutoff + evaluation function (how chess engines work).</a:t>
            </a:r>
            <a:endParaRPr lang="en-US" sz="10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2 — Summary: All Search Algorithms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914400"/>
            <a:ext cx="8138160" cy="32004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9144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554480" y="91440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00400" y="91440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Complete?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663440" y="91440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Optimal?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309360" y="91440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Complexity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57200" y="1280160"/>
            <a:ext cx="8138160" cy="347472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1280160"/>
            <a:ext cx="1097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BFS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554480" y="1280160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FIFO queue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3200400" y="1280160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Complete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4663440" y="1280160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Optimal (uniform)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6309360" y="1280160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O(bᵈ) memory 😱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1664208"/>
            <a:ext cx="8138160" cy="347472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1664208"/>
            <a:ext cx="1097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DFS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1554480" y="1664208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LIFO stack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3200400" y="1664208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Complete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663440" y="1664208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Optimal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6309360" y="166420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O(b·m) memory ✓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2048256"/>
            <a:ext cx="8138160" cy="347472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2048256"/>
            <a:ext cx="1097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1554480" y="2048256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Repeated DFS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3200400" y="2048256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Complete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4663440" y="2048256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Optimal (uniform)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6309360" y="2048256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O(b·d) memory ✓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57200" y="2432304"/>
            <a:ext cx="8138160" cy="347472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2432304"/>
            <a:ext cx="1097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Greedy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554480" y="2432304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f(n) = h(n)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3200400" y="2432304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Complete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4663440" y="2432304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Optimal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6309360" y="2432304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in practice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457200" y="2816352"/>
            <a:ext cx="8138160" cy="347472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7200" y="2816352"/>
            <a:ext cx="1097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A*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1554480" y="2816352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f(n) = g(n)+h(n)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3200400" y="2816352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Complete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4663440" y="2816352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Optimal (admissible h)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6309360" y="2816352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O(bᵈ) memory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457200" y="3200400"/>
            <a:ext cx="8138160" cy="347472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57200" y="3200400"/>
            <a:ext cx="1097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CSP/BT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1554480" y="3200400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Assignment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3200400" y="3200400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(finite domains)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4663440" y="3200400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N/A (satisfaction)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6309360" y="3200400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Backtrack + prune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457200" y="3584448"/>
            <a:ext cx="8138160" cy="347472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57200" y="3584448"/>
            <a:ext cx="1097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Minimax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1554480" y="3584448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Game tree</a:t>
            </a:r>
            <a:endParaRPr lang="en-US" sz="800" dirty="0"/>
          </a:p>
        </p:txBody>
      </p:sp>
      <p:sp>
        <p:nvSpPr>
          <p:cNvPr id="50" name="Text 48"/>
          <p:cNvSpPr/>
          <p:nvPr/>
        </p:nvSpPr>
        <p:spPr>
          <a:xfrm>
            <a:off x="3200400" y="3584448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(finite game)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663440" y="3584448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(optimal play)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6309360" y="358444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O(bᵐ) time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457200" y="3968496"/>
            <a:ext cx="8138160" cy="347472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57200" y="3968496"/>
            <a:ext cx="1097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α-β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1554480" y="3968496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Minimax + prune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3200400" y="3968496"/>
            <a:ext cx="1463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(same as MM)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4663440" y="3968496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(same as MM)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6309360" y="3968496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O(bᵐ/²) best case</a:t>
            </a:r>
            <a:endParaRPr lang="en-US" sz="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Self-Check Questions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68680" y="96012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 BFS and DFS on a given graph. Show the frontier at each step.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503920" y="960120"/>
            <a:ext cx="274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⚡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48640" y="1298448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68680" y="1298448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IDS? Why is it preferred over BFS and DFS?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503920" y="1298448"/>
            <a:ext cx="274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⚡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48640" y="1636776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68680" y="1636776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BFS, DFS, IDS in a table (complete, optimal, time, space).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975104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68680" y="1975104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Define: heuristic function, admissible, consistent. Why does admissibility matter for A*?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48640" y="2313432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68680" y="2313432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f(n) = g(n) + h(n). Explain each term. Trace A* on a graph.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503920" y="2313432"/>
            <a:ext cx="274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⚡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48640" y="26517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68680" y="265176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to A* if h(n) = 0 for all n? What if h(n) = perfect?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48640" y="2990088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68680" y="2990088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CSP (variables, domains, constraints). Formulate map-colouring as a CSP.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48640" y="3328416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868680" y="3328416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forward checking? What is MRV?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48640" y="3666744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68680" y="3666744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minimax with a game tree example. Who picks what at each level?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503920" y="3666744"/>
            <a:ext cx="274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⚡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48640" y="4005072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868680" y="4005072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 alpha-beta on a game tree. Show which nodes get pruned and WHY.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503920" y="4005072"/>
            <a:ext cx="274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⚡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48640" y="43434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68680" y="434340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alpha-beta change the minimax value? What's its best-case time saving?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548640" y="43891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= Exam hot topics (Part A: 3 marks | Part B: 9 marks)</a:t>
            </a:r>
            <a:endParaRPr lang="en-US" sz="9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2 Complete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292608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Module 3 — Knowledge &amp; Reasoning (Logic, Propositional &amp; First-Order)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411480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Search Tree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 from Arad on the Romania map, here's how the search tree grows as we explore: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5486400" cy="347472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331720" y="1097280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1E2761"/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331720" y="109728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Arad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566160" y="1097280"/>
            <a:ext cx="914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2926080" y="1481328"/>
            <a:ext cx="-1600200" cy="34747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1481328"/>
            <a:ext cx="0" cy="34747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26080" y="1481328"/>
            <a:ext cx="1600200" cy="34747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828800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182880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Sibiu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331720" y="1828800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331720" y="182880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Timisoara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931920" y="1828800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931920" y="182880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Zerind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572000" y="1828800"/>
            <a:ext cx="914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1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1325880" y="2212848"/>
            <a:ext cx="-731520" cy="43891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325880" y="2212848"/>
            <a:ext cx="228600" cy="43891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325880" y="2212848"/>
            <a:ext cx="1188720" cy="43891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926080" y="2212848"/>
            <a:ext cx="548640" cy="43891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26280" y="2212848"/>
            <a:ext cx="-91440" cy="438912"/>
          </a:xfrm>
          <a:prstGeom prst="line">
            <a:avLst/>
          </a:prstGeom>
          <a:noFill/>
          <a:ln w="15240">
            <a:solidFill>
              <a:srgbClr val="64748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0" y="2651760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F59E0B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0" y="265176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Arad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960120" y="2651760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F59E0B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60120" y="265176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Fagaras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1920240" y="2651760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F59E0B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920240" y="265176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Oradea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2880360" y="2651760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F59E0B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880360" y="265176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Lugoj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3840480" y="2651760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F59E0B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840480" y="265176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Oradea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572000" y="265176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2 (Frontier)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5943600" y="3246120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1E2761"/>
          </a:solidFill>
          <a:ln/>
        </p:spPr>
      </p:sp>
      <p:sp>
        <p:nvSpPr>
          <p:cNvPr id="37" name="Text 35"/>
          <p:cNvSpPr/>
          <p:nvPr/>
        </p:nvSpPr>
        <p:spPr>
          <a:xfrm>
            <a:off x="6355080" y="32461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452360" y="324612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state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5943600" y="3611880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065A82"/>
          </a:solidFill>
          <a:ln/>
        </p:spPr>
      </p:sp>
      <p:sp>
        <p:nvSpPr>
          <p:cNvPr id="40" name="Text 38"/>
          <p:cNvSpPr/>
          <p:nvPr/>
        </p:nvSpPr>
        <p:spPr>
          <a:xfrm>
            <a:off x="6355080" y="36118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Expanded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7452360" y="361188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States explored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5943600" y="3977640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59E0B"/>
          </a:solidFill>
          <a:ln/>
        </p:spPr>
      </p:sp>
      <p:sp>
        <p:nvSpPr>
          <p:cNvPr id="43" name="Text 41"/>
          <p:cNvSpPr/>
          <p:nvPr/>
        </p:nvSpPr>
        <p:spPr>
          <a:xfrm>
            <a:off x="6355080" y="39776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Frontier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7452360" y="39776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Discovered, not yet expanded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943600" y="4343400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64748B"/>
          </a:solidFill>
          <a:ln/>
        </p:spPr>
      </p:sp>
      <p:sp>
        <p:nvSpPr>
          <p:cNvPr id="46" name="Text 44"/>
          <p:cNvSpPr/>
          <p:nvPr/>
        </p:nvSpPr>
        <p:spPr>
          <a:xfrm>
            <a:off x="6355080" y="434340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Branches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7452360" y="43434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 connecting states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548640" y="42519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BFS grows WIDE (level by level).  DFS grows DEEP (one branch fully before backtracking).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Search Terminology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411480"/>
          </a:xfrm>
          <a:prstGeom prst="rect">
            <a:avLst/>
          </a:prstGeom>
          <a:solidFill>
            <a:srgbClr val="065A82"/>
          </a:solidFill>
          <a:ln w="6350">
            <a:solidFill>
              <a:srgbClr val="065A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0584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560320" y="1005840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1463040"/>
            <a:ext cx="80467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46304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560320" y="146304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state in the search tree (includes parent pointer, action, path cost)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1920240"/>
            <a:ext cx="8046720" cy="41148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192024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560320" y="192024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all children of a node (apply all available actions)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2377440"/>
            <a:ext cx="80467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237744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Frontier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560320" y="237744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of nodes discovered but not yet expanded (a.k.a. fringe / open list)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2834640"/>
            <a:ext cx="8046720" cy="41148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283464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Explored set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560320" y="283464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Nodes already expanded (a.k.a. closed list) — avoids revisiting states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3291840"/>
            <a:ext cx="804672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329184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560320" y="329184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from root to a goal node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48640" y="3749040"/>
            <a:ext cx="8046720" cy="411480"/>
          </a:xfrm>
          <a:prstGeom prst="rect">
            <a:avLst/>
          </a:prstGeom>
          <a:solidFill>
            <a:srgbClr val="E8F4F8"/>
          </a:solidFill>
          <a:ln w="6350">
            <a:solidFill>
              <a:srgbClr val="E8F4F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374904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solution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560320" y="374904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with the lowest total path cost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1828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2C3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2.2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Uninformed (Blind) Search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BFS, DFS, and IDS — algorithms that know nothing about goal distance.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Breadth-First Search (BFS)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4754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PECST522 — Artificial Intelligence | B.Tech CSE S5 (2024 Scheme)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04672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1C729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005840"/>
            <a:ext cx="73152" cy="73152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05156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 ALL nodes at depth d before ANY node at depth d+1. Uses a FIFO queue.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1371600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 searching for a lost key: check every room on Floor 1 before going to Floor 2.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92024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Algorithm: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31520" y="228600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Put start node in the queue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31520" y="2633472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Take the FRONT of the queue, check if it's the goal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31520" y="2980944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If not, expand it → add all children to the BACK of the queue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3328416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Repeat until goal found or queue empty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840480"/>
            <a:ext cx="8046720" cy="640080"/>
          </a:xfrm>
          <a:prstGeom prst="rect">
            <a:avLst/>
          </a:prstGeom>
          <a:solidFill>
            <a:srgbClr val="FEF3C7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388620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BFS finds the SHALLOWEST goal (fewest actions), not necessarily the cheapest-cost one.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54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2 — Searching (Augmented)</dc:title>
  <dc:subject>PptxGenJS Presentation</dc:subject>
  <dc:creator>Kiran V K</dc:creator>
  <cp:lastModifiedBy>Kiran V K</cp:lastModifiedBy>
  <cp:revision>1</cp:revision>
  <dcterms:created xsi:type="dcterms:W3CDTF">2026-08-24T01:16:39Z</dcterms:created>
  <dcterms:modified xsi:type="dcterms:W3CDTF">2026-08-24T01:16:39Z</dcterms:modified>
</cp:coreProperties>
</file>