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Lst>
  <p:notesMasterIdLst>
    <p:notesMasterId r:id="rId40"/>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notesMaster" Target="notesMasters/notesMaster1.xml"/><Relationship Id="rId41" Type="http://schemas.openxmlformats.org/officeDocument/2006/relationships/presProps" Target="presProps.xml"/><Relationship Id="rId42" Type="http://schemas.openxmlformats.org/officeDocument/2006/relationships/viewProps" Target="viewProps.xml"/><Relationship Id="rId43" Type="http://schemas.openxmlformats.org/officeDocument/2006/relationships/theme" Target="theme/theme1.xml"/><Relationship Id="rId4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2761"/>
        </a:solidFill>
      </p:bgPr>
    </p:bg>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02C39A"/>
          </a:solidFill>
          <a:ln/>
        </p:spPr>
      </p:sp>
      <p:sp>
        <p:nvSpPr>
          <p:cNvPr id="3" name="Text 1"/>
          <p:cNvSpPr/>
          <p:nvPr/>
        </p:nvSpPr>
        <p:spPr>
          <a:xfrm>
            <a:off x="731520" y="1645920"/>
            <a:ext cx="7680960" cy="1371600"/>
          </a:xfrm>
          <a:prstGeom prst="rect">
            <a:avLst/>
          </a:prstGeom>
          <a:noFill/>
          <a:ln/>
        </p:spPr>
        <p:txBody>
          <a:bodyPr wrap="square" rtlCol="0" anchor="ctr"/>
          <a:lstStyle/>
          <a:p>
            <a:pPr algn="l" indent="0" marL="0">
              <a:buNone/>
            </a:pPr>
            <a:r>
              <a:rPr lang="en-US" sz="3800" b="1" dirty="0">
                <a:solidFill>
                  <a:srgbClr val="FFFFFF"/>
                </a:solidFill>
                <a:latin typeface="Georgia" pitchFamily="34" charset="0"/>
                <a:ea typeface="Georgia" pitchFamily="34" charset="-122"/>
                <a:cs typeface="Georgia" pitchFamily="34" charset="-120"/>
              </a:rPr>
              <a:t>Module 3: Knowledge &amp; Reasoning</a:t>
            </a:r>
            <a:endParaRPr lang="en-US" sz="3800" dirty="0"/>
          </a:p>
        </p:txBody>
      </p:sp>
      <p:sp>
        <p:nvSpPr>
          <p:cNvPr id="4" name="Text 2"/>
          <p:cNvSpPr/>
          <p:nvPr/>
        </p:nvSpPr>
        <p:spPr>
          <a:xfrm>
            <a:off x="731520" y="3108960"/>
            <a:ext cx="7680960" cy="731520"/>
          </a:xfrm>
          <a:prstGeom prst="rect">
            <a:avLst/>
          </a:prstGeom>
          <a:noFill/>
          <a:ln/>
        </p:spPr>
        <p:txBody>
          <a:bodyPr wrap="square" rtlCol="0" anchor="ctr"/>
          <a:lstStyle/>
          <a:p>
            <a:pPr algn="l" indent="0" marL="0">
              <a:buNone/>
            </a:pPr>
            <a:r>
              <a:rPr lang="en-US" sz="1600" dirty="0">
                <a:solidFill>
                  <a:srgbClr val="02C39A"/>
                </a:solidFill>
                <a:latin typeface="Calibri" pitchFamily="34" charset="0"/>
                <a:ea typeface="Calibri" pitchFamily="34" charset="-122"/>
                <a:cs typeface="Calibri" pitchFamily="34" charset="-120"/>
              </a:rPr>
              <a:t>From search to logic — giving agents the power to KNOW and REASON about their world.</a:t>
            </a:r>
            <a:endParaRPr lang="en-US" sz="1600" dirty="0"/>
          </a:p>
        </p:txBody>
      </p:sp>
      <p:sp>
        <p:nvSpPr>
          <p:cNvPr id="5" name="Text 3"/>
          <p:cNvSpPr/>
          <p:nvPr/>
        </p:nvSpPr>
        <p:spPr>
          <a:xfrm>
            <a:off x="731520" y="4389120"/>
            <a:ext cx="7680960" cy="365760"/>
          </a:xfrm>
          <a:prstGeom prst="rect">
            <a:avLst/>
          </a:prstGeom>
          <a:noFill/>
          <a:ln/>
        </p:spPr>
        <p:txBody>
          <a:bodyPr wrap="square" rtlCol="0" anchor="ctr"/>
          <a:lstStyle/>
          <a:p>
            <a:pPr indent="0" marL="0">
              <a:buNone/>
            </a:pPr>
            <a:r>
              <a:rPr lang="en-US" sz="1100" dirty="0">
                <a:solidFill>
                  <a:srgbClr val="64748B"/>
                </a:solidFill>
                <a:latin typeface="Calibri" pitchFamily="34" charset="0"/>
                <a:ea typeface="Calibri" pitchFamily="34" charset="-122"/>
                <a:cs typeface="Calibri" pitchFamily="34" charset="-120"/>
              </a:rPr>
              <a:t>PECST522 — Artificial Intelligence | B.Tech CSE S5 (2024 Scheme)</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7FA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C7293"/>
          </a:solidFill>
          <a:ln/>
        </p:spPr>
      </p:sp>
      <p:sp>
        <p:nvSpPr>
          <p:cNvPr id="3" name="Text 1"/>
          <p:cNvSpPr/>
          <p:nvPr/>
        </p:nvSpPr>
        <p:spPr>
          <a:xfrm>
            <a:off x="548640" y="182880"/>
            <a:ext cx="8046720" cy="548640"/>
          </a:xfrm>
          <a:prstGeom prst="rect">
            <a:avLst/>
          </a:prstGeom>
          <a:noFill/>
          <a:ln/>
        </p:spPr>
        <p:txBody>
          <a:bodyPr wrap="square" lIns="0" tIns="0" rIns="0" bIns="0" rtlCol="0" anchor="ctr"/>
          <a:lstStyle/>
          <a:p>
            <a:pPr indent="0" marL="0">
              <a:buNone/>
            </a:pPr>
            <a:r>
              <a:rPr lang="en-US" sz="2200" b="1" dirty="0">
                <a:solidFill>
                  <a:srgbClr val="1A1A2E"/>
                </a:solidFill>
                <a:latin typeface="Georgia" pitchFamily="34" charset="0"/>
                <a:ea typeface="Georgia" pitchFamily="34" charset="-122"/>
                <a:cs typeface="Georgia" pitchFamily="34" charset="-120"/>
              </a:rPr>
              <a:t>Propositional Logic — The 5 Connectives</a:t>
            </a:r>
            <a:endParaRPr lang="en-US" sz="2200" dirty="0"/>
          </a:p>
        </p:txBody>
      </p:sp>
      <p:sp>
        <p:nvSpPr>
          <p:cNvPr id="4" name="Text 2"/>
          <p:cNvSpPr/>
          <p:nvPr/>
        </p:nvSpPr>
        <p:spPr>
          <a:xfrm>
            <a:off x="548640" y="685800"/>
            <a:ext cx="8046720" cy="274320"/>
          </a:xfrm>
          <a:prstGeom prst="rect">
            <a:avLst/>
          </a:prstGeom>
          <a:noFill/>
          <a:ln/>
        </p:spPr>
        <p:txBody>
          <a:bodyPr wrap="square" lIns="0" tIns="0" rIns="0" bIns="0" rtlCol="0" anchor="ctr"/>
          <a:lstStyle/>
          <a:p>
            <a:pPr indent="0" marL="0">
              <a:buNone/>
            </a:pPr>
            <a:r>
              <a:rPr lang="en-US" sz="1200" i="1" dirty="0">
                <a:solidFill>
                  <a:srgbClr val="64748B"/>
                </a:solidFill>
                <a:latin typeface="Calibri" pitchFamily="34" charset="0"/>
                <a:ea typeface="Calibri" pitchFamily="34" charset="-122"/>
                <a:cs typeface="Calibri" pitchFamily="34" charset="-120"/>
              </a:rPr>
              <a:t>How to combine propositions (P, Q, R…) into complex sentences</a:t>
            </a:r>
            <a:endParaRPr lang="en-US" sz="1200" dirty="0"/>
          </a:p>
        </p:txBody>
      </p:sp>
      <p:sp>
        <p:nvSpPr>
          <p:cNvPr id="5" name="Text 3"/>
          <p:cNvSpPr/>
          <p:nvPr/>
        </p:nvSpPr>
        <p:spPr>
          <a:xfrm>
            <a:off x="548640" y="4754880"/>
            <a:ext cx="8046720" cy="274320"/>
          </a:xfrm>
          <a:prstGeom prst="rect">
            <a:avLst/>
          </a:prstGeom>
          <a:noFill/>
          <a:ln/>
        </p:spPr>
        <p:txBody>
          <a:bodyPr wrap="square" rtlCol="0" anchor="ctr"/>
          <a:lstStyle/>
          <a:p>
            <a:pPr indent="0" marL="0">
              <a:buNone/>
            </a:pPr>
            <a:r>
              <a:rPr lang="en-US" sz="900" dirty="0">
                <a:solidFill>
                  <a:srgbClr val="64748B"/>
                </a:solidFill>
                <a:latin typeface="Calibri" pitchFamily="34" charset="0"/>
                <a:ea typeface="Calibri" pitchFamily="34" charset="-122"/>
                <a:cs typeface="Calibri" pitchFamily="34" charset="-120"/>
              </a:rPr>
              <a:t>PECST522 — Artificial Intelligence | B.Tech CSE S5 (2024 Scheme)</a:t>
            </a:r>
            <a:endParaRPr lang="en-US" sz="900" dirty="0"/>
          </a:p>
        </p:txBody>
      </p:sp>
      <p:sp>
        <p:nvSpPr>
          <p:cNvPr id="6" name="Shape 4"/>
          <p:cNvSpPr/>
          <p:nvPr/>
        </p:nvSpPr>
        <p:spPr>
          <a:xfrm>
            <a:off x="548640" y="960120"/>
            <a:ext cx="8046720" cy="457200"/>
          </a:xfrm>
          <a:prstGeom prst="rect">
            <a:avLst/>
          </a:prstGeom>
          <a:solidFill>
            <a:srgbClr val="EDE9FE"/>
          </a:solidFill>
          <a:ln w="6350">
            <a:solidFill>
              <a:srgbClr val="7C3AED"/>
            </a:solidFill>
            <a:prstDash val="solid"/>
          </a:ln>
        </p:spPr>
      </p:sp>
      <p:sp>
        <p:nvSpPr>
          <p:cNvPr id="7" name="Text 5"/>
          <p:cNvSpPr/>
          <p:nvPr/>
        </p:nvSpPr>
        <p:spPr>
          <a:xfrm>
            <a:off x="731520" y="987552"/>
            <a:ext cx="7680960" cy="411480"/>
          </a:xfrm>
          <a:prstGeom prst="rect">
            <a:avLst/>
          </a:prstGeom>
          <a:noFill/>
          <a:ln/>
        </p:spPr>
        <p:txBody>
          <a:bodyPr wrap="square" lIns="0" tIns="0" rIns="0" bIns="0" rtlCol="0" anchor="ctr"/>
          <a:lstStyle/>
          <a:p>
            <a:pPr indent="0" marL="0">
              <a:buNone/>
            </a:pPr>
            <a:r>
              <a:rPr lang="en-US" sz="1100" dirty="0">
                <a:solidFill>
                  <a:srgbClr val="1A1A2E"/>
                </a:solidFill>
                <a:latin typeface="Calibri" pitchFamily="34" charset="0"/>
                <a:ea typeface="Calibri" pitchFamily="34" charset="-122"/>
                <a:cs typeface="Calibri" pitchFamily="34" charset="-120"/>
              </a:rPr>
              <a:t>Propositions are statements that are either TRUE or FALSE. Connectives combine them into complex sentences.</a:t>
            </a:r>
            <a:endParaRPr lang="en-US" sz="1100" dirty="0"/>
          </a:p>
        </p:txBody>
      </p:sp>
      <p:sp>
        <p:nvSpPr>
          <p:cNvPr id="8" name="Shape 6"/>
          <p:cNvSpPr/>
          <p:nvPr/>
        </p:nvSpPr>
        <p:spPr>
          <a:xfrm>
            <a:off x="548640" y="1554480"/>
            <a:ext cx="7680960" cy="292608"/>
          </a:xfrm>
          <a:prstGeom prst="rect">
            <a:avLst/>
          </a:prstGeom>
          <a:solidFill>
            <a:srgbClr val="065A82"/>
          </a:solidFill>
          <a:ln w="6350">
            <a:solidFill>
              <a:srgbClr val="065A82"/>
            </a:solidFill>
            <a:prstDash val="solid"/>
          </a:ln>
        </p:spPr>
      </p:sp>
      <p:sp>
        <p:nvSpPr>
          <p:cNvPr id="9" name="Text 7"/>
          <p:cNvSpPr/>
          <p:nvPr/>
        </p:nvSpPr>
        <p:spPr>
          <a:xfrm>
            <a:off x="548640" y="1554480"/>
            <a:ext cx="731520" cy="292608"/>
          </a:xfrm>
          <a:prstGeom prst="rect">
            <a:avLst/>
          </a:prstGeom>
          <a:noFill/>
          <a:ln/>
        </p:spPr>
        <p:txBody>
          <a:bodyPr wrap="square"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Symbol</a:t>
            </a:r>
            <a:endParaRPr lang="en-US" sz="1000" dirty="0"/>
          </a:p>
        </p:txBody>
      </p:sp>
      <p:sp>
        <p:nvSpPr>
          <p:cNvPr id="10" name="Text 8"/>
          <p:cNvSpPr/>
          <p:nvPr/>
        </p:nvSpPr>
        <p:spPr>
          <a:xfrm>
            <a:off x="1280160" y="1554480"/>
            <a:ext cx="1463040" cy="292608"/>
          </a:xfrm>
          <a:prstGeom prst="rect">
            <a:avLst/>
          </a:prstGeom>
          <a:noFill/>
          <a:ln/>
        </p:spPr>
        <p:txBody>
          <a:bodyPr wrap="square"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Name</a:t>
            </a:r>
            <a:endParaRPr lang="en-US" sz="1000" dirty="0"/>
          </a:p>
        </p:txBody>
      </p:sp>
      <p:sp>
        <p:nvSpPr>
          <p:cNvPr id="11" name="Text 9"/>
          <p:cNvSpPr/>
          <p:nvPr/>
        </p:nvSpPr>
        <p:spPr>
          <a:xfrm>
            <a:off x="2743200" y="1554480"/>
            <a:ext cx="2194560" cy="292608"/>
          </a:xfrm>
          <a:prstGeom prst="rect">
            <a:avLst/>
          </a:prstGeom>
          <a:noFill/>
          <a:ln/>
        </p:spPr>
        <p:txBody>
          <a:bodyPr wrap="square"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English</a:t>
            </a:r>
            <a:endParaRPr lang="en-US" sz="1000" dirty="0"/>
          </a:p>
        </p:txBody>
      </p:sp>
      <p:sp>
        <p:nvSpPr>
          <p:cNvPr id="12" name="Text 10"/>
          <p:cNvSpPr/>
          <p:nvPr/>
        </p:nvSpPr>
        <p:spPr>
          <a:xfrm>
            <a:off x="4937760" y="1554480"/>
            <a:ext cx="3291840" cy="292608"/>
          </a:xfrm>
          <a:prstGeom prst="rect">
            <a:avLst/>
          </a:prstGeom>
          <a:noFill/>
          <a:ln/>
        </p:spPr>
        <p:txBody>
          <a:bodyPr wrap="square"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Example</a:t>
            </a:r>
            <a:endParaRPr lang="en-US" sz="1000" dirty="0"/>
          </a:p>
        </p:txBody>
      </p:sp>
      <p:sp>
        <p:nvSpPr>
          <p:cNvPr id="13" name="Shape 11"/>
          <p:cNvSpPr/>
          <p:nvPr/>
        </p:nvSpPr>
        <p:spPr>
          <a:xfrm>
            <a:off x="548640" y="1883664"/>
            <a:ext cx="7680960" cy="402336"/>
          </a:xfrm>
          <a:prstGeom prst="rect">
            <a:avLst/>
          </a:prstGeom>
          <a:solidFill>
            <a:srgbClr val="FFFFFF"/>
          </a:solidFill>
          <a:ln w="6350">
            <a:solidFill>
              <a:srgbClr val="E8F4F8"/>
            </a:solidFill>
            <a:prstDash val="solid"/>
          </a:ln>
        </p:spPr>
      </p:sp>
      <p:sp>
        <p:nvSpPr>
          <p:cNvPr id="14" name="Text 12"/>
          <p:cNvSpPr/>
          <p:nvPr/>
        </p:nvSpPr>
        <p:spPr>
          <a:xfrm>
            <a:off x="548640" y="1883664"/>
            <a:ext cx="731520" cy="402336"/>
          </a:xfrm>
          <a:prstGeom prst="rect">
            <a:avLst/>
          </a:prstGeom>
          <a:noFill/>
          <a:ln/>
        </p:spPr>
        <p:txBody>
          <a:bodyPr wrap="square" lIns="0" tIns="50800" rIns="50800" bIns="0" rtlCol="0" anchor="ctr"/>
          <a:lstStyle/>
          <a:p>
            <a:pPr algn="ctr" indent="0" marL="0">
              <a:buNone/>
            </a:pPr>
            <a:r>
              <a:rPr lang="en-US" sz="1600" b="1" dirty="0">
                <a:solidFill>
                  <a:srgbClr val="7C3AED"/>
                </a:solidFill>
                <a:latin typeface="Cambria Math" pitchFamily="34" charset="0"/>
                <a:ea typeface="Cambria Math" pitchFamily="34" charset="-122"/>
                <a:cs typeface="Cambria Math" pitchFamily="34" charset="-120"/>
              </a:rPr>
              <a:t>¬</a:t>
            </a:r>
            <a:endParaRPr lang="en-US" sz="1600" dirty="0"/>
          </a:p>
        </p:txBody>
      </p:sp>
      <p:sp>
        <p:nvSpPr>
          <p:cNvPr id="15" name="Text 13"/>
          <p:cNvSpPr/>
          <p:nvPr/>
        </p:nvSpPr>
        <p:spPr>
          <a:xfrm>
            <a:off x="1280160" y="1883664"/>
            <a:ext cx="1463040" cy="402336"/>
          </a:xfrm>
          <a:prstGeom prst="rect">
            <a:avLst/>
          </a:prstGeom>
          <a:noFill/>
          <a:ln/>
        </p:spPr>
        <p:txBody>
          <a:bodyPr wrap="square" lIns="0" tIns="50800" rIns="50800" bIns="0" rtlCol="0" anchor="ctr"/>
          <a:lstStyle/>
          <a:p>
            <a:pPr algn="l" indent="0" marL="0">
              <a:buNone/>
            </a:pPr>
            <a:r>
              <a:rPr lang="en-US" sz="1000" b="1" dirty="0">
                <a:solidFill>
                  <a:srgbClr val="2D3748"/>
                </a:solidFill>
                <a:latin typeface="Calibri" pitchFamily="34" charset="0"/>
                <a:ea typeface="Calibri" pitchFamily="34" charset="-122"/>
                <a:cs typeface="Calibri" pitchFamily="34" charset="-120"/>
              </a:rPr>
              <a:t>NOT (negation)</a:t>
            </a:r>
            <a:endParaRPr lang="en-US" sz="1000" dirty="0"/>
          </a:p>
        </p:txBody>
      </p:sp>
      <p:sp>
        <p:nvSpPr>
          <p:cNvPr id="16" name="Text 14"/>
          <p:cNvSpPr/>
          <p:nvPr/>
        </p:nvSpPr>
        <p:spPr>
          <a:xfrm>
            <a:off x="2743200" y="1883664"/>
            <a:ext cx="2194560" cy="402336"/>
          </a:xfrm>
          <a:prstGeom prst="rect">
            <a:avLst/>
          </a:prstGeom>
          <a:noFill/>
          <a:ln/>
        </p:spPr>
        <p:txBody>
          <a:bodyPr wrap="square" lIns="0" tIns="50800" rIns="50800" bIns="0" rtlCol="0" anchor="ctr"/>
          <a:lstStyle/>
          <a:p>
            <a:pPr algn="l" indent="0" marL="0">
              <a:buNone/>
            </a:pPr>
            <a:r>
              <a:rPr lang="en-US" sz="1000" dirty="0">
                <a:solidFill>
                  <a:srgbClr val="2D3748"/>
                </a:solidFill>
                <a:latin typeface="Calibri" pitchFamily="34" charset="0"/>
                <a:ea typeface="Calibri" pitchFamily="34" charset="-122"/>
                <a:cs typeface="Calibri" pitchFamily="34" charset="-120"/>
              </a:rPr>
              <a:t>"it is NOT the case that"</a:t>
            </a:r>
            <a:endParaRPr lang="en-US" sz="1000" dirty="0"/>
          </a:p>
        </p:txBody>
      </p:sp>
      <p:sp>
        <p:nvSpPr>
          <p:cNvPr id="17" name="Text 15"/>
          <p:cNvSpPr/>
          <p:nvPr/>
        </p:nvSpPr>
        <p:spPr>
          <a:xfrm>
            <a:off x="4937760" y="1883664"/>
            <a:ext cx="3291840" cy="402336"/>
          </a:xfrm>
          <a:prstGeom prst="rect">
            <a:avLst/>
          </a:prstGeom>
          <a:noFill/>
          <a:ln/>
        </p:spPr>
        <p:txBody>
          <a:bodyPr wrap="square" lIns="0" tIns="50800" rIns="50800" bIns="0" rtlCol="0" anchor="ctr"/>
          <a:lstStyle/>
          <a:p>
            <a:pPr algn="l" indent="0" marL="0">
              <a:buNone/>
            </a:pPr>
            <a:r>
              <a:rPr lang="en-US" sz="1000" dirty="0">
                <a:solidFill>
                  <a:srgbClr val="2D3748"/>
                </a:solidFill>
                <a:latin typeface="Calibri" pitchFamily="34" charset="0"/>
                <a:ea typeface="Calibri" pitchFamily="34" charset="-122"/>
                <a:cs typeface="Calibri" pitchFamily="34" charset="-120"/>
              </a:rPr>
              <a:t>¬P = "It is NOT raining"</a:t>
            </a:r>
            <a:endParaRPr lang="en-US" sz="1000" dirty="0"/>
          </a:p>
        </p:txBody>
      </p:sp>
      <p:sp>
        <p:nvSpPr>
          <p:cNvPr id="18" name="Shape 16"/>
          <p:cNvSpPr/>
          <p:nvPr/>
        </p:nvSpPr>
        <p:spPr>
          <a:xfrm>
            <a:off x="548640" y="2322576"/>
            <a:ext cx="7680960" cy="402336"/>
          </a:xfrm>
          <a:prstGeom prst="rect">
            <a:avLst/>
          </a:prstGeom>
          <a:solidFill>
            <a:srgbClr val="E8F4F8"/>
          </a:solidFill>
          <a:ln w="6350">
            <a:solidFill>
              <a:srgbClr val="E8F4F8"/>
            </a:solidFill>
            <a:prstDash val="solid"/>
          </a:ln>
        </p:spPr>
      </p:sp>
      <p:sp>
        <p:nvSpPr>
          <p:cNvPr id="19" name="Text 17"/>
          <p:cNvSpPr/>
          <p:nvPr/>
        </p:nvSpPr>
        <p:spPr>
          <a:xfrm>
            <a:off x="548640" y="2322576"/>
            <a:ext cx="731520" cy="402336"/>
          </a:xfrm>
          <a:prstGeom prst="rect">
            <a:avLst/>
          </a:prstGeom>
          <a:noFill/>
          <a:ln/>
        </p:spPr>
        <p:txBody>
          <a:bodyPr wrap="square" lIns="0" tIns="50800" rIns="50800" bIns="0" rtlCol="0" anchor="ctr"/>
          <a:lstStyle/>
          <a:p>
            <a:pPr algn="ctr" indent="0" marL="0">
              <a:buNone/>
            </a:pPr>
            <a:r>
              <a:rPr lang="en-US" sz="1600" b="1" dirty="0">
                <a:solidFill>
                  <a:srgbClr val="7C3AED"/>
                </a:solidFill>
                <a:latin typeface="Cambria Math" pitchFamily="34" charset="0"/>
                <a:ea typeface="Cambria Math" pitchFamily="34" charset="-122"/>
                <a:cs typeface="Cambria Math" pitchFamily="34" charset="-120"/>
              </a:rPr>
              <a:t>∧</a:t>
            </a:r>
            <a:endParaRPr lang="en-US" sz="1600" dirty="0"/>
          </a:p>
        </p:txBody>
      </p:sp>
      <p:sp>
        <p:nvSpPr>
          <p:cNvPr id="20" name="Text 18"/>
          <p:cNvSpPr/>
          <p:nvPr/>
        </p:nvSpPr>
        <p:spPr>
          <a:xfrm>
            <a:off x="1280160" y="2322576"/>
            <a:ext cx="1463040" cy="402336"/>
          </a:xfrm>
          <a:prstGeom prst="rect">
            <a:avLst/>
          </a:prstGeom>
          <a:noFill/>
          <a:ln/>
        </p:spPr>
        <p:txBody>
          <a:bodyPr wrap="square" lIns="0" tIns="50800" rIns="50800" bIns="0" rtlCol="0" anchor="ctr"/>
          <a:lstStyle/>
          <a:p>
            <a:pPr algn="l" indent="0" marL="0">
              <a:buNone/>
            </a:pPr>
            <a:r>
              <a:rPr lang="en-US" sz="1000" b="1" dirty="0">
                <a:solidFill>
                  <a:srgbClr val="2D3748"/>
                </a:solidFill>
                <a:latin typeface="Calibri" pitchFamily="34" charset="0"/>
                <a:ea typeface="Calibri" pitchFamily="34" charset="-122"/>
                <a:cs typeface="Calibri" pitchFamily="34" charset="-120"/>
              </a:rPr>
              <a:t>AND (conjunction)</a:t>
            </a:r>
            <a:endParaRPr lang="en-US" sz="1000" dirty="0"/>
          </a:p>
        </p:txBody>
      </p:sp>
      <p:sp>
        <p:nvSpPr>
          <p:cNvPr id="21" name="Text 19"/>
          <p:cNvSpPr/>
          <p:nvPr/>
        </p:nvSpPr>
        <p:spPr>
          <a:xfrm>
            <a:off x="2743200" y="2322576"/>
            <a:ext cx="2194560" cy="402336"/>
          </a:xfrm>
          <a:prstGeom prst="rect">
            <a:avLst/>
          </a:prstGeom>
          <a:noFill/>
          <a:ln/>
        </p:spPr>
        <p:txBody>
          <a:bodyPr wrap="square" lIns="0" tIns="50800" rIns="50800" bIns="0" rtlCol="0" anchor="ctr"/>
          <a:lstStyle/>
          <a:p>
            <a:pPr algn="l" indent="0" marL="0">
              <a:buNone/>
            </a:pPr>
            <a:r>
              <a:rPr lang="en-US" sz="1000" dirty="0">
                <a:solidFill>
                  <a:srgbClr val="2D3748"/>
                </a:solidFill>
                <a:latin typeface="Calibri" pitchFamily="34" charset="0"/>
                <a:ea typeface="Calibri" pitchFamily="34" charset="-122"/>
                <a:cs typeface="Calibri" pitchFamily="34" charset="-120"/>
              </a:rPr>
              <a:t>"and"</a:t>
            </a:r>
            <a:endParaRPr lang="en-US" sz="1000" dirty="0"/>
          </a:p>
        </p:txBody>
      </p:sp>
      <p:sp>
        <p:nvSpPr>
          <p:cNvPr id="22" name="Text 20"/>
          <p:cNvSpPr/>
          <p:nvPr/>
        </p:nvSpPr>
        <p:spPr>
          <a:xfrm>
            <a:off x="4937760" y="2322576"/>
            <a:ext cx="3291840" cy="402336"/>
          </a:xfrm>
          <a:prstGeom prst="rect">
            <a:avLst/>
          </a:prstGeom>
          <a:noFill/>
          <a:ln/>
        </p:spPr>
        <p:txBody>
          <a:bodyPr wrap="square" lIns="0" tIns="50800" rIns="50800" bIns="0" rtlCol="0" anchor="ctr"/>
          <a:lstStyle/>
          <a:p>
            <a:pPr algn="l" indent="0" marL="0">
              <a:buNone/>
            </a:pPr>
            <a:r>
              <a:rPr lang="en-US" sz="1000" dirty="0">
                <a:solidFill>
                  <a:srgbClr val="2D3748"/>
                </a:solidFill>
                <a:latin typeface="Calibri" pitchFamily="34" charset="0"/>
                <a:ea typeface="Calibri" pitchFamily="34" charset="-122"/>
                <a:cs typeface="Calibri" pitchFamily="34" charset="-120"/>
              </a:rPr>
              <a:t>P ∧ Q = "Raining AND ground is wet"</a:t>
            </a:r>
            <a:endParaRPr lang="en-US" sz="1000" dirty="0"/>
          </a:p>
        </p:txBody>
      </p:sp>
      <p:sp>
        <p:nvSpPr>
          <p:cNvPr id="23" name="Shape 21"/>
          <p:cNvSpPr/>
          <p:nvPr/>
        </p:nvSpPr>
        <p:spPr>
          <a:xfrm>
            <a:off x="548640" y="2761488"/>
            <a:ext cx="7680960" cy="402336"/>
          </a:xfrm>
          <a:prstGeom prst="rect">
            <a:avLst/>
          </a:prstGeom>
          <a:solidFill>
            <a:srgbClr val="FFFFFF"/>
          </a:solidFill>
          <a:ln w="6350">
            <a:solidFill>
              <a:srgbClr val="E8F4F8"/>
            </a:solidFill>
            <a:prstDash val="solid"/>
          </a:ln>
        </p:spPr>
      </p:sp>
      <p:sp>
        <p:nvSpPr>
          <p:cNvPr id="24" name="Text 22"/>
          <p:cNvSpPr/>
          <p:nvPr/>
        </p:nvSpPr>
        <p:spPr>
          <a:xfrm>
            <a:off x="548640" y="2761488"/>
            <a:ext cx="731520" cy="402336"/>
          </a:xfrm>
          <a:prstGeom prst="rect">
            <a:avLst/>
          </a:prstGeom>
          <a:noFill/>
          <a:ln/>
        </p:spPr>
        <p:txBody>
          <a:bodyPr wrap="square" lIns="0" tIns="50800" rIns="50800" bIns="0" rtlCol="0" anchor="ctr"/>
          <a:lstStyle/>
          <a:p>
            <a:pPr algn="ctr" indent="0" marL="0">
              <a:buNone/>
            </a:pPr>
            <a:r>
              <a:rPr lang="en-US" sz="1600" b="1" dirty="0">
                <a:solidFill>
                  <a:srgbClr val="7C3AED"/>
                </a:solidFill>
                <a:latin typeface="Cambria Math" pitchFamily="34" charset="0"/>
                <a:ea typeface="Cambria Math" pitchFamily="34" charset="-122"/>
                <a:cs typeface="Cambria Math" pitchFamily="34" charset="-120"/>
              </a:rPr>
              <a:t>∨</a:t>
            </a:r>
            <a:endParaRPr lang="en-US" sz="1600" dirty="0"/>
          </a:p>
        </p:txBody>
      </p:sp>
      <p:sp>
        <p:nvSpPr>
          <p:cNvPr id="25" name="Text 23"/>
          <p:cNvSpPr/>
          <p:nvPr/>
        </p:nvSpPr>
        <p:spPr>
          <a:xfrm>
            <a:off x="1280160" y="2761488"/>
            <a:ext cx="1463040" cy="402336"/>
          </a:xfrm>
          <a:prstGeom prst="rect">
            <a:avLst/>
          </a:prstGeom>
          <a:noFill/>
          <a:ln/>
        </p:spPr>
        <p:txBody>
          <a:bodyPr wrap="square" lIns="0" tIns="50800" rIns="50800" bIns="0" rtlCol="0" anchor="ctr"/>
          <a:lstStyle/>
          <a:p>
            <a:pPr algn="l" indent="0" marL="0">
              <a:buNone/>
            </a:pPr>
            <a:r>
              <a:rPr lang="en-US" sz="1000" b="1" dirty="0">
                <a:solidFill>
                  <a:srgbClr val="2D3748"/>
                </a:solidFill>
                <a:latin typeface="Calibri" pitchFamily="34" charset="0"/>
                <a:ea typeface="Calibri" pitchFamily="34" charset="-122"/>
                <a:cs typeface="Calibri" pitchFamily="34" charset="-120"/>
              </a:rPr>
              <a:t>OR (disjunction)</a:t>
            </a:r>
            <a:endParaRPr lang="en-US" sz="1000" dirty="0"/>
          </a:p>
        </p:txBody>
      </p:sp>
      <p:sp>
        <p:nvSpPr>
          <p:cNvPr id="26" name="Text 24"/>
          <p:cNvSpPr/>
          <p:nvPr/>
        </p:nvSpPr>
        <p:spPr>
          <a:xfrm>
            <a:off x="2743200" y="2761488"/>
            <a:ext cx="2194560" cy="402336"/>
          </a:xfrm>
          <a:prstGeom prst="rect">
            <a:avLst/>
          </a:prstGeom>
          <a:noFill/>
          <a:ln/>
        </p:spPr>
        <p:txBody>
          <a:bodyPr wrap="square" lIns="0" tIns="50800" rIns="50800" bIns="0" rtlCol="0" anchor="ctr"/>
          <a:lstStyle/>
          <a:p>
            <a:pPr algn="l" indent="0" marL="0">
              <a:buNone/>
            </a:pPr>
            <a:r>
              <a:rPr lang="en-US" sz="1000" dirty="0">
                <a:solidFill>
                  <a:srgbClr val="2D3748"/>
                </a:solidFill>
                <a:latin typeface="Calibri" pitchFamily="34" charset="0"/>
                <a:ea typeface="Calibri" pitchFamily="34" charset="-122"/>
                <a:cs typeface="Calibri" pitchFamily="34" charset="-120"/>
              </a:rPr>
              <a:t>"or" (inclusive — both OK)</a:t>
            </a:r>
            <a:endParaRPr lang="en-US" sz="1000" dirty="0"/>
          </a:p>
        </p:txBody>
      </p:sp>
      <p:sp>
        <p:nvSpPr>
          <p:cNvPr id="27" name="Text 25"/>
          <p:cNvSpPr/>
          <p:nvPr/>
        </p:nvSpPr>
        <p:spPr>
          <a:xfrm>
            <a:off x="4937760" y="2761488"/>
            <a:ext cx="3291840" cy="402336"/>
          </a:xfrm>
          <a:prstGeom prst="rect">
            <a:avLst/>
          </a:prstGeom>
          <a:noFill/>
          <a:ln/>
        </p:spPr>
        <p:txBody>
          <a:bodyPr wrap="square" lIns="0" tIns="50800" rIns="50800" bIns="0" rtlCol="0" anchor="ctr"/>
          <a:lstStyle/>
          <a:p>
            <a:pPr algn="l" indent="0" marL="0">
              <a:buNone/>
            </a:pPr>
            <a:r>
              <a:rPr lang="en-US" sz="1000" dirty="0">
                <a:solidFill>
                  <a:srgbClr val="2D3748"/>
                </a:solidFill>
                <a:latin typeface="Calibri" pitchFamily="34" charset="0"/>
                <a:ea typeface="Calibri" pitchFamily="34" charset="-122"/>
                <a:cs typeface="Calibri" pitchFamily="34" charset="-120"/>
              </a:rPr>
              <a:t>P ∨ Q = "Raining OR ground is wet (or both)"</a:t>
            </a:r>
            <a:endParaRPr lang="en-US" sz="1000" dirty="0"/>
          </a:p>
        </p:txBody>
      </p:sp>
      <p:sp>
        <p:nvSpPr>
          <p:cNvPr id="28" name="Shape 26"/>
          <p:cNvSpPr/>
          <p:nvPr/>
        </p:nvSpPr>
        <p:spPr>
          <a:xfrm>
            <a:off x="548640" y="3200400"/>
            <a:ext cx="7680960" cy="402336"/>
          </a:xfrm>
          <a:prstGeom prst="rect">
            <a:avLst/>
          </a:prstGeom>
          <a:solidFill>
            <a:srgbClr val="E8F4F8"/>
          </a:solidFill>
          <a:ln w="6350">
            <a:solidFill>
              <a:srgbClr val="E8F4F8"/>
            </a:solidFill>
            <a:prstDash val="solid"/>
          </a:ln>
        </p:spPr>
      </p:sp>
      <p:sp>
        <p:nvSpPr>
          <p:cNvPr id="29" name="Text 27"/>
          <p:cNvSpPr/>
          <p:nvPr/>
        </p:nvSpPr>
        <p:spPr>
          <a:xfrm>
            <a:off x="548640" y="3200400"/>
            <a:ext cx="731520" cy="402336"/>
          </a:xfrm>
          <a:prstGeom prst="rect">
            <a:avLst/>
          </a:prstGeom>
          <a:noFill/>
          <a:ln/>
        </p:spPr>
        <p:txBody>
          <a:bodyPr wrap="square" lIns="0" tIns="50800" rIns="50800" bIns="0" rtlCol="0" anchor="ctr"/>
          <a:lstStyle/>
          <a:p>
            <a:pPr algn="ctr" indent="0" marL="0">
              <a:buNone/>
            </a:pPr>
            <a:r>
              <a:rPr lang="en-US" sz="1600" b="1" dirty="0">
                <a:solidFill>
                  <a:srgbClr val="7C3AED"/>
                </a:solidFill>
                <a:latin typeface="Cambria Math" pitchFamily="34" charset="0"/>
                <a:ea typeface="Cambria Math" pitchFamily="34" charset="-122"/>
                <a:cs typeface="Cambria Math" pitchFamily="34" charset="-120"/>
              </a:rPr>
              <a:t>⇒</a:t>
            </a:r>
            <a:endParaRPr lang="en-US" sz="1600" dirty="0"/>
          </a:p>
        </p:txBody>
      </p:sp>
      <p:sp>
        <p:nvSpPr>
          <p:cNvPr id="30" name="Text 28"/>
          <p:cNvSpPr/>
          <p:nvPr/>
        </p:nvSpPr>
        <p:spPr>
          <a:xfrm>
            <a:off x="1280160" y="3200400"/>
            <a:ext cx="1463040" cy="402336"/>
          </a:xfrm>
          <a:prstGeom prst="rect">
            <a:avLst/>
          </a:prstGeom>
          <a:noFill/>
          <a:ln/>
        </p:spPr>
        <p:txBody>
          <a:bodyPr wrap="square" lIns="0" tIns="50800" rIns="50800" bIns="0" rtlCol="0" anchor="ctr"/>
          <a:lstStyle/>
          <a:p>
            <a:pPr algn="l" indent="0" marL="0">
              <a:buNone/>
            </a:pPr>
            <a:r>
              <a:rPr lang="en-US" sz="1000" b="1" dirty="0">
                <a:solidFill>
                  <a:srgbClr val="2D3748"/>
                </a:solidFill>
                <a:latin typeface="Calibri" pitchFamily="34" charset="0"/>
                <a:ea typeface="Calibri" pitchFamily="34" charset="-122"/>
                <a:cs typeface="Calibri" pitchFamily="34" charset="-120"/>
              </a:rPr>
              <a:t>IMPLIES (implication)</a:t>
            </a:r>
            <a:endParaRPr lang="en-US" sz="1000" dirty="0"/>
          </a:p>
        </p:txBody>
      </p:sp>
      <p:sp>
        <p:nvSpPr>
          <p:cNvPr id="31" name="Text 29"/>
          <p:cNvSpPr/>
          <p:nvPr/>
        </p:nvSpPr>
        <p:spPr>
          <a:xfrm>
            <a:off x="2743200" y="3200400"/>
            <a:ext cx="2194560" cy="402336"/>
          </a:xfrm>
          <a:prstGeom prst="rect">
            <a:avLst/>
          </a:prstGeom>
          <a:noFill/>
          <a:ln/>
        </p:spPr>
        <p:txBody>
          <a:bodyPr wrap="square" lIns="0" tIns="50800" rIns="50800" bIns="0" rtlCol="0" anchor="ctr"/>
          <a:lstStyle/>
          <a:p>
            <a:pPr algn="l" indent="0" marL="0">
              <a:buNone/>
            </a:pPr>
            <a:r>
              <a:rPr lang="en-US" sz="1000" dirty="0">
                <a:solidFill>
                  <a:srgbClr val="2D3748"/>
                </a:solidFill>
                <a:latin typeface="Calibri" pitchFamily="34" charset="0"/>
                <a:ea typeface="Calibri" pitchFamily="34" charset="-122"/>
                <a:cs typeface="Calibri" pitchFamily="34" charset="-120"/>
              </a:rPr>
              <a:t>"if … then"</a:t>
            </a:r>
            <a:endParaRPr lang="en-US" sz="1000" dirty="0"/>
          </a:p>
        </p:txBody>
      </p:sp>
      <p:sp>
        <p:nvSpPr>
          <p:cNvPr id="32" name="Text 30"/>
          <p:cNvSpPr/>
          <p:nvPr/>
        </p:nvSpPr>
        <p:spPr>
          <a:xfrm>
            <a:off x="4937760" y="3200400"/>
            <a:ext cx="3291840" cy="402336"/>
          </a:xfrm>
          <a:prstGeom prst="rect">
            <a:avLst/>
          </a:prstGeom>
          <a:noFill/>
          <a:ln/>
        </p:spPr>
        <p:txBody>
          <a:bodyPr wrap="square" lIns="0" tIns="50800" rIns="50800" bIns="0" rtlCol="0" anchor="ctr"/>
          <a:lstStyle/>
          <a:p>
            <a:pPr algn="l" indent="0" marL="0">
              <a:buNone/>
            </a:pPr>
            <a:r>
              <a:rPr lang="en-US" sz="1000" dirty="0">
                <a:solidFill>
                  <a:srgbClr val="2D3748"/>
                </a:solidFill>
                <a:latin typeface="Calibri" pitchFamily="34" charset="0"/>
                <a:ea typeface="Calibri" pitchFamily="34" charset="-122"/>
                <a:cs typeface="Calibri" pitchFamily="34" charset="-120"/>
              </a:rPr>
              <a:t>P ⇒ Q = "IF it rains THEN ground is wet"</a:t>
            </a:r>
            <a:endParaRPr lang="en-US" sz="1000" dirty="0"/>
          </a:p>
        </p:txBody>
      </p:sp>
      <p:sp>
        <p:nvSpPr>
          <p:cNvPr id="33" name="Shape 31"/>
          <p:cNvSpPr/>
          <p:nvPr/>
        </p:nvSpPr>
        <p:spPr>
          <a:xfrm>
            <a:off x="548640" y="3639312"/>
            <a:ext cx="7680960" cy="402336"/>
          </a:xfrm>
          <a:prstGeom prst="rect">
            <a:avLst/>
          </a:prstGeom>
          <a:solidFill>
            <a:srgbClr val="FFFFFF"/>
          </a:solidFill>
          <a:ln w="6350">
            <a:solidFill>
              <a:srgbClr val="E8F4F8"/>
            </a:solidFill>
            <a:prstDash val="solid"/>
          </a:ln>
        </p:spPr>
      </p:sp>
      <p:sp>
        <p:nvSpPr>
          <p:cNvPr id="34" name="Text 32"/>
          <p:cNvSpPr/>
          <p:nvPr/>
        </p:nvSpPr>
        <p:spPr>
          <a:xfrm>
            <a:off x="548640" y="3639312"/>
            <a:ext cx="731520" cy="402336"/>
          </a:xfrm>
          <a:prstGeom prst="rect">
            <a:avLst/>
          </a:prstGeom>
          <a:noFill/>
          <a:ln/>
        </p:spPr>
        <p:txBody>
          <a:bodyPr wrap="square" lIns="0" tIns="50800" rIns="50800" bIns="0" rtlCol="0" anchor="ctr"/>
          <a:lstStyle/>
          <a:p>
            <a:pPr algn="ctr" indent="0" marL="0">
              <a:buNone/>
            </a:pPr>
            <a:r>
              <a:rPr lang="en-US" sz="1600" b="1" dirty="0">
                <a:solidFill>
                  <a:srgbClr val="7C3AED"/>
                </a:solidFill>
                <a:latin typeface="Cambria Math" pitchFamily="34" charset="0"/>
                <a:ea typeface="Cambria Math" pitchFamily="34" charset="-122"/>
                <a:cs typeface="Cambria Math" pitchFamily="34" charset="-120"/>
              </a:rPr>
              <a:t>⇔</a:t>
            </a:r>
            <a:endParaRPr lang="en-US" sz="1600" dirty="0"/>
          </a:p>
        </p:txBody>
      </p:sp>
      <p:sp>
        <p:nvSpPr>
          <p:cNvPr id="35" name="Text 33"/>
          <p:cNvSpPr/>
          <p:nvPr/>
        </p:nvSpPr>
        <p:spPr>
          <a:xfrm>
            <a:off x="1280160" y="3639312"/>
            <a:ext cx="1463040" cy="402336"/>
          </a:xfrm>
          <a:prstGeom prst="rect">
            <a:avLst/>
          </a:prstGeom>
          <a:noFill/>
          <a:ln/>
        </p:spPr>
        <p:txBody>
          <a:bodyPr wrap="square" lIns="0" tIns="50800" rIns="50800" bIns="0" rtlCol="0" anchor="ctr"/>
          <a:lstStyle/>
          <a:p>
            <a:pPr algn="l" indent="0" marL="0">
              <a:buNone/>
            </a:pPr>
            <a:r>
              <a:rPr lang="en-US" sz="1000" b="1" dirty="0">
                <a:solidFill>
                  <a:srgbClr val="2D3748"/>
                </a:solidFill>
                <a:latin typeface="Calibri" pitchFamily="34" charset="0"/>
                <a:ea typeface="Calibri" pitchFamily="34" charset="-122"/>
                <a:cs typeface="Calibri" pitchFamily="34" charset="-120"/>
              </a:rPr>
              <a:t>IFF (biconditional)</a:t>
            </a:r>
            <a:endParaRPr lang="en-US" sz="1000" dirty="0"/>
          </a:p>
        </p:txBody>
      </p:sp>
      <p:sp>
        <p:nvSpPr>
          <p:cNvPr id="36" name="Text 34"/>
          <p:cNvSpPr/>
          <p:nvPr/>
        </p:nvSpPr>
        <p:spPr>
          <a:xfrm>
            <a:off x="2743200" y="3639312"/>
            <a:ext cx="2194560" cy="402336"/>
          </a:xfrm>
          <a:prstGeom prst="rect">
            <a:avLst/>
          </a:prstGeom>
          <a:noFill/>
          <a:ln/>
        </p:spPr>
        <p:txBody>
          <a:bodyPr wrap="square" lIns="0" tIns="50800" rIns="50800" bIns="0" rtlCol="0" anchor="ctr"/>
          <a:lstStyle/>
          <a:p>
            <a:pPr algn="l" indent="0" marL="0">
              <a:buNone/>
            </a:pPr>
            <a:r>
              <a:rPr lang="en-US" sz="1000" dirty="0">
                <a:solidFill>
                  <a:srgbClr val="2D3748"/>
                </a:solidFill>
                <a:latin typeface="Calibri" pitchFamily="34" charset="0"/>
                <a:ea typeface="Calibri" pitchFamily="34" charset="-122"/>
                <a:cs typeface="Calibri" pitchFamily="34" charset="-120"/>
              </a:rPr>
              <a:t>"if and only if"</a:t>
            </a:r>
            <a:endParaRPr lang="en-US" sz="1000" dirty="0"/>
          </a:p>
        </p:txBody>
      </p:sp>
      <p:sp>
        <p:nvSpPr>
          <p:cNvPr id="37" name="Text 35"/>
          <p:cNvSpPr/>
          <p:nvPr/>
        </p:nvSpPr>
        <p:spPr>
          <a:xfrm>
            <a:off x="4937760" y="3639312"/>
            <a:ext cx="3291840" cy="402336"/>
          </a:xfrm>
          <a:prstGeom prst="rect">
            <a:avLst/>
          </a:prstGeom>
          <a:noFill/>
          <a:ln/>
        </p:spPr>
        <p:txBody>
          <a:bodyPr wrap="square" lIns="0" tIns="50800" rIns="50800" bIns="0" rtlCol="0" anchor="ctr"/>
          <a:lstStyle/>
          <a:p>
            <a:pPr algn="l" indent="0" marL="0">
              <a:buNone/>
            </a:pPr>
            <a:r>
              <a:rPr lang="en-US" sz="1000" dirty="0">
                <a:solidFill>
                  <a:srgbClr val="2D3748"/>
                </a:solidFill>
                <a:latin typeface="Calibri" pitchFamily="34" charset="0"/>
                <a:ea typeface="Calibri" pitchFamily="34" charset="-122"/>
                <a:cs typeface="Calibri" pitchFamily="34" charset="-120"/>
              </a:rPr>
              <a:t>P ⇔ Q = "It rains IFF ground is wet"</a:t>
            </a:r>
            <a:endParaRPr lang="en-US" sz="1000" dirty="0"/>
          </a:p>
        </p:txBody>
      </p:sp>
      <p:sp>
        <p:nvSpPr>
          <p:cNvPr id="38" name="Shape 36"/>
          <p:cNvSpPr/>
          <p:nvPr/>
        </p:nvSpPr>
        <p:spPr>
          <a:xfrm>
            <a:off x="548640" y="4114800"/>
            <a:ext cx="8046720" cy="502920"/>
          </a:xfrm>
          <a:prstGeom prst="rect">
            <a:avLst/>
          </a:prstGeom>
          <a:solidFill>
            <a:srgbClr val="FEF3C7"/>
          </a:solidFill>
          <a:ln w="6350">
            <a:solidFill>
              <a:srgbClr val="F59E0B"/>
            </a:solidFill>
            <a:prstDash val="solid"/>
          </a:ln>
        </p:spPr>
      </p:sp>
      <p:sp>
        <p:nvSpPr>
          <p:cNvPr id="39" name="Text 37"/>
          <p:cNvSpPr/>
          <p:nvPr/>
        </p:nvSpPr>
        <p:spPr>
          <a:xfrm>
            <a:off x="731520" y="4133088"/>
            <a:ext cx="7680960" cy="457200"/>
          </a:xfrm>
          <a:prstGeom prst="rect">
            <a:avLst/>
          </a:prstGeom>
          <a:noFill/>
          <a:ln/>
        </p:spPr>
        <p:txBody>
          <a:bodyPr wrap="square" lIns="0" tIns="0" rIns="0" bIns="0" rtlCol="0" anchor="ctr"/>
          <a:lstStyle/>
          <a:p>
            <a:pPr indent="0" marL="0">
              <a:buNone/>
            </a:pPr>
            <a:r>
              <a:rPr lang="en-US" sz="1000" dirty="0">
                <a:solidFill>
                  <a:srgbClr val="92400E"/>
                </a:solidFill>
                <a:latin typeface="Calibri" pitchFamily="34" charset="0"/>
                <a:ea typeface="Calibri" pitchFamily="34" charset="-122"/>
                <a:cs typeface="Calibri" pitchFamily="34" charset="-120"/>
              </a:rPr>
              <a:t>⚠️ Important: ∨ is INCLUSIVE OR — "P ∨ Q" is true when BOTH P and Q are true. This is NOT the everyday "either/or" — it's "at least one."</a:t>
            </a:r>
            <a:endParaRPr lang="en-US" sz="1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7FA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C7293"/>
          </a:solidFill>
          <a:ln/>
        </p:spPr>
      </p:sp>
      <p:sp>
        <p:nvSpPr>
          <p:cNvPr id="3" name="Text 1"/>
          <p:cNvSpPr/>
          <p:nvPr/>
        </p:nvSpPr>
        <p:spPr>
          <a:xfrm>
            <a:off x="548640" y="182880"/>
            <a:ext cx="8046720" cy="548640"/>
          </a:xfrm>
          <a:prstGeom prst="rect">
            <a:avLst/>
          </a:prstGeom>
          <a:noFill/>
          <a:ln/>
        </p:spPr>
        <p:txBody>
          <a:bodyPr wrap="square" lIns="0" tIns="0" rIns="0" bIns="0" rtlCol="0" anchor="ctr"/>
          <a:lstStyle/>
          <a:p>
            <a:pPr indent="0" marL="0">
              <a:buNone/>
            </a:pPr>
            <a:r>
              <a:rPr lang="en-US" sz="2200" b="1" dirty="0">
                <a:solidFill>
                  <a:srgbClr val="1A1A2E"/>
                </a:solidFill>
                <a:latin typeface="Georgia" pitchFamily="34" charset="0"/>
                <a:ea typeface="Georgia" pitchFamily="34" charset="-122"/>
                <a:cs typeface="Georgia" pitchFamily="34" charset="-120"/>
              </a:rPr>
              <a:t>Complete Truth Tables</a:t>
            </a:r>
            <a:endParaRPr lang="en-US" sz="2200" dirty="0"/>
          </a:p>
        </p:txBody>
      </p:sp>
      <p:sp>
        <p:nvSpPr>
          <p:cNvPr id="4" name="Text 2"/>
          <p:cNvSpPr/>
          <p:nvPr/>
        </p:nvSpPr>
        <p:spPr>
          <a:xfrm>
            <a:off x="548640" y="685800"/>
            <a:ext cx="8046720" cy="274320"/>
          </a:xfrm>
          <a:prstGeom prst="rect">
            <a:avLst/>
          </a:prstGeom>
          <a:noFill/>
          <a:ln/>
        </p:spPr>
        <p:txBody>
          <a:bodyPr wrap="square" lIns="0" tIns="0" rIns="0" bIns="0" rtlCol="0" anchor="ctr"/>
          <a:lstStyle/>
          <a:p>
            <a:pPr indent="0" marL="0">
              <a:buNone/>
            </a:pPr>
            <a:r>
              <a:rPr lang="en-US" sz="1200" i="1" dirty="0">
                <a:solidFill>
                  <a:srgbClr val="64748B"/>
                </a:solidFill>
                <a:latin typeface="Calibri" pitchFamily="34" charset="0"/>
                <a:ea typeface="Calibri" pitchFamily="34" charset="-122"/>
                <a:cs typeface="Calibri" pitchFamily="34" charset="-120"/>
              </a:rPr>
              <a:t>Every connective's behaviour for all possible inputs</a:t>
            </a:r>
            <a:endParaRPr lang="en-US" sz="1200" dirty="0"/>
          </a:p>
        </p:txBody>
      </p:sp>
      <p:sp>
        <p:nvSpPr>
          <p:cNvPr id="5" name="Text 3"/>
          <p:cNvSpPr/>
          <p:nvPr/>
        </p:nvSpPr>
        <p:spPr>
          <a:xfrm>
            <a:off x="548640" y="4754880"/>
            <a:ext cx="8046720" cy="274320"/>
          </a:xfrm>
          <a:prstGeom prst="rect">
            <a:avLst/>
          </a:prstGeom>
          <a:noFill/>
          <a:ln/>
        </p:spPr>
        <p:txBody>
          <a:bodyPr wrap="square" rtlCol="0" anchor="ctr"/>
          <a:lstStyle/>
          <a:p>
            <a:pPr indent="0" marL="0">
              <a:buNone/>
            </a:pPr>
            <a:r>
              <a:rPr lang="en-US" sz="900" dirty="0">
                <a:solidFill>
                  <a:srgbClr val="64748B"/>
                </a:solidFill>
                <a:latin typeface="Calibri" pitchFamily="34" charset="0"/>
                <a:ea typeface="Calibri" pitchFamily="34" charset="-122"/>
                <a:cs typeface="Calibri" pitchFamily="34" charset="-120"/>
              </a:rPr>
              <a:t>PECST522 — Artificial Intelligence | B.Tech CSE S5 (2024 Scheme)</a:t>
            </a:r>
            <a:endParaRPr lang="en-US" sz="900" dirty="0"/>
          </a:p>
        </p:txBody>
      </p:sp>
      <p:sp>
        <p:nvSpPr>
          <p:cNvPr id="6" name="Text 4"/>
          <p:cNvSpPr/>
          <p:nvPr/>
        </p:nvSpPr>
        <p:spPr>
          <a:xfrm>
            <a:off x="548640" y="896112"/>
            <a:ext cx="1828800" cy="201168"/>
          </a:xfrm>
          <a:prstGeom prst="rect">
            <a:avLst/>
          </a:prstGeom>
          <a:noFill/>
          <a:ln/>
        </p:spPr>
        <p:txBody>
          <a:bodyPr wrap="square" lIns="0" tIns="0" rIns="0" bIns="0" rtlCol="0" anchor="ctr"/>
          <a:lstStyle/>
          <a:p>
            <a:pPr indent="0" marL="0">
              <a:buNone/>
            </a:pPr>
            <a:r>
              <a:rPr lang="en-US" sz="900" b="1" dirty="0">
                <a:solidFill>
                  <a:srgbClr val="065A82"/>
                </a:solidFill>
                <a:latin typeface="Calibri" pitchFamily="34" charset="0"/>
                <a:ea typeface="Calibri" pitchFamily="34" charset="-122"/>
                <a:cs typeface="Calibri" pitchFamily="34" charset="-120"/>
              </a:rPr>
              <a:t>NOT (¬P)</a:t>
            </a:r>
            <a:endParaRPr lang="en-US" sz="900" dirty="0"/>
          </a:p>
        </p:txBody>
      </p:sp>
      <p:sp>
        <p:nvSpPr>
          <p:cNvPr id="7" name="Shape 5"/>
          <p:cNvSpPr/>
          <p:nvPr/>
        </p:nvSpPr>
        <p:spPr>
          <a:xfrm>
            <a:off x="548640" y="1097280"/>
            <a:ext cx="1828800" cy="201168"/>
          </a:xfrm>
          <a:prstGeom prst="rect">
            <a:avLst/>
          </a:prstGeom>
          <a:solidFill>
            <a:srgbClr val="065A82"/>
          </a:solidFill>
          <a:ln w="6350">
            <a:solidFill>
              <a:srgbClr val="065A82"/>
            </a:solidFill>
            <a:prstDash val="solid"/>
          </a:ln>
        </p:spPr>
      </p:sp>
      <p:sp>
        <p:nvSpPr>
          <p:cNvPr id="8" name="Text 6"/>
          <p:cNvSpPr/>
          <p:nvPr/>
        </p:nvSpPr>
        <p:spPr>
          <a:xfrm>
            <a:off x="548640" y="1097280"/>
            <a:ext cx="914400" cy="201168"/>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P</a:t>
            </a:r>
            <a:endParaRPr lang="en-US" sz="800" dirty="0"/>
          </a:p>
        </p:txBody>
      </p:sp>
      <p:sp>
        <p:nvSpPr>
          <p:cNvPr id="9" name="Text 7"/>
          <p:cNvSpPr/>
          <p:nvPr/>
        </p:nvSpPr>
        <p:spPr>
          <a:xfrm>
            <a:off x="1463040" y="1097280"/>
            <a:ext cx="914400" cy="201168"/>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¬P</a:t>
            </a:r>
            <a:endParaRPr lang="en-US" sz="800" dirty="0"/>
          </a:p>
        </p:txBody>
      </p:sp>
      <p:sp>
        <p:nvSpPr>
          <p:cNvPr id="10" name="Shape 8"/>
          <p:cNvSpPr/>
          <p:nvPr/>
        </p:nvSpPr>
        <p:spPr>
          <a:xfrm>
            <a:off x="548640" y="1298448"/>
            <a:ext cx="1828800" cy="201168"/>
          </a:xfrm>
          <a:prstGeom prst="rect">
            <a:avLst/>
          </a:prstGeom>
          <a:solidFill>
            <a:srgbClr val="FFFFFF"/>
          </a:solidFill>
          <a:ln w="6350">
            <a:solidFill>
              <a:srgbClr val="E8F4F8"/>
            </a:solidFill>
            <a:prstDash val="solid"/>
          </a:ln>
        </p:spPr>
      </p:sp>
      <p:sp>
        <p:nvSpPr>
          <p:cNvPr id="11" name="Text 9"/>
          <p:cNvSpPr/>
          <p:nvPr/>
        </p:nvSpPr>
        <p:spPr>
          <a:xfrm>
            <a:off x="548640" y="1298448"/>
            <a:ext cx="914400" cy="201168"/>
          </a:xfrm>
          <a:prstGeom prst="rect">
            <a:avLst/>
          </a:prstGeom>
          <a:noFill/>
          <a:ln/>
        </p:spPr>
        <p:txBody>
          <a:bodyPr wrap="square" rtlCol="0" anchor="ctr"/>
          <a:lstStyle/>
          <a:p>
            <a:pPr algn="ctr" indent="0" marL="0">
              <a:buNone/>
            </a:pPr>
            <a:r>
              <a:rPr lang="en-US" sz="800" dirty="0">
                <a:solidFill>
                  <a:srgbClr val="2D3748"/>
                </a:solidFill>
                <a:latin typeface="Calibri" pitchFamily="34" charset="0"/>
                <a:ea typeface="Calibri" pitchFamily="34" charset="-122"/>
                <a:cs typeface="Calibri" pitchFamily="34" charset="-120"/>
              </a:rPr>
              <a:t>T</a:t>
            </a:r>
            <a:endParaRPr lang="en-US" sz="800" dirty="0"/>
          </a:p>
        </p:txBody>
      </p:sp>
      <p:sp>
        <p:nvSpPr>
          <p:cNvPr id="12" name="Text 10"/>
          <p:cNvSpPr/>
          <p:nvPr/>
        </p:nvSpPr>
        <p:spPr>
          <a:xfrm>
            <a:off x="1463040" y="1298448"/>
            <a:ext cx="914400" cy="201168"/>
          </a:xfrm>
          <a:prstGeom prst="rect">
            <a:avLst/>
          </a:prstGeom>
          <a:noFill/>
          <a:ln/>
        </p:spPr>
        <p:txBody>
          <a:bodyPr wrap="square" rtlCol="0" anchor="ctr"/>
          <a:lstStyle/>
          <a:p>
            <a:pPr algn="ctr" indent="0" marL="0">
              <a:buNone/>
            </a:pPr>
            <a:r>
              <a:rPr lang="en-US" sz="800" b="1" dirty="0">
                <a:solidFill>
                  <a:srgbClr val="2D3748"/>
                </a:solidFill>
                <a:latin typeface="Calibri" pitchFamily="34" charset="0"/>
                <a:ea typeface="Calibri" pitchFamily="34" charset="-122"/>
                <a:cs typeface="Calibri" pitchFamily="34" charset="-120"/>
              </a:rPr>
              <a:t>F</a:t>
            </a:r>
            <a:endParaRPr lang="en-US" sz="800" dirty="0"/>
          </a:p>
        </p:txBody>
      </p:sp>
      <p:sp>
        <p:nvSpPr>
          <p:cNvPr id="13" name="Shape 11"/>
          <p:cNvSpPr/>
          <p:nvPr/>
        </p:nvSpPr>
        <p:spPr>
          <a:xfrm>
            <a:off x="548640" y="1499616"/>
            <a:ext cx="1828800" cy="201168"/>
          </a:xfrm>
          <a:prstGeom prst="rect">
            <a:avLst/>
          </a:prstGeom>
          <a:solidFill>
            <a:srgbClr val="E8F4F8"/>
          </a:solidFill>
          <a:ln w="6350">
            <a:solidFill>
              <a:srgbClr val="E8F4F8"/>
            </a:solidFill>
            <a:prstDash val="solid"/>
          </a:ln>
        </p:spPr>
      </p:sp>
      <p:sp>
        <p:nvSpPr>
          <p:cNvPr id="14" name="Text 12"/>
          <p:cNvSpPr/>
          <p:nvPr/>
        </p:nvSpPr>
        <p:spPr>
          <a:xfrm>
            <a:off x="548640" y="1499616"/>
            <a:ext cx="914400" cy="201168"/>
          </a:xfrm>
          <a:prstGeom prst="rect">
            <a:avLst/>
          </a:prstGeom>
          <a:noFill/>
          <a:ln/>
        </p:spPr>
        <p:txBody>
          <a:bodyPr wrap="square" rtlCol="0" anchor="ctr"/>
          <a:lstStyle/>
          <a:p>
            <a:pPr algn="ctr" indent="0" marL="0">
              <a:buNone/>
            </a:pPr>
            <a:r>
              <a:rPr lang="en-US" sz="800" dirty="0">
                <a:solidFill>
                  <a:srgbClr val="2D3748"/>
                </a:solidFill>
                <a:latin typeface="Calibri" pitchFamily="34" charset="0"/>
                <a:ea typeface="Calibri" pitchFamily="34" charset="-122"/>
                <a:cs typeface="Calibri" pitchFamily="34" charset="-120"/>
              </a:rPr>
              <a:t>F</a:t>
            </a:r>
            <a:endParaRPr lang="en-US" sz="800" dirty="0"/>
          </a:p>
        </p:txBody>
      </p:sp>
      <p:sp>
        <p:nvSpPr>
          <p:cNvPr id="15" name="Text 13"/>
          <p:cNvSpPr/>
          <p:nvPr/>
        </p:nvSpPr>
        <p:spPr>
          <a:xfrm>
            <a:off x="1463040" y="1499616"/>
            <a:ext cx="914400" cy="201168"/>
          </a:xfrm>
          <a:prstGeom prst="rect">
            <a:avLst/>
          </a:prstGeom>
          <a:noFill/>
          <a:ln/>
        </p:spPr>
        <p:txBody>
          <a:bodyPr wrap="square" rtlCol="0" anchor="ctr"/>
          <a:lstStyle/>
          <a:p>
            <a:pPr algn="ctr" indent="0" marL="0">
              <a:buNone/>
            </a:pPr>
            <a:r>
              <a:rPr lang="en-US" sz="800" b="1" dirty="0">
                <a:solidFill>
                  <a:srgbClr val="2D3748"/>
                </a:solidFill>
                <a:latin typeface="Calibri" pitchFamily="34" charset="0"/>
                <a:ea typeface="Calibri" pitchFamily="34" charset="-122"/>
                <a:cs typeface="Calibri" pitchFamily="34" charset="-120"/>
              </a:rPr>
              <a:t>T</a:t>
            </a:r>
            <a:endParaRPr lang="en-US" sz="800" dirty="0"/>
          </a:p>
        </p:txBody>
      </p:sp>
      <p:sp>
        <p:nvSpPr>
          <p:cNvPr id="16" name="Text 14"/>
          <p:cNvSpPr/>
          <p:nvPr/>
        </p:nvSpPr>
        <p:spPr>
          <a:xfrm>
            <a:off x="2743200" y="896112"/>
            <a:ext cx="2926080" cy="201168"/>
          </a:xfrm>
          <a:prstGeom prst="rect">
            <a:avLst/>
          </a:prstGeom>
          <a:noFill/>
          <a:ln/>
        </p:spPr>
        <p:txBody>
          <a:bodyPr wrap="square" lIns="0" tIns="0" rIns="0" bIns="0" rtlCol="0" anchor="ctr"/>
          <a:lstStyle/>
          <a:p>
            <a:pPr indent="0" marL="0">
              <a:buNone/>
            </a:pPr>
            <a:r>
              <a:rPr lang="en-US" sz="900" b="1" dirty="0">
                <a:solidFill>
                  <a:srgbClr val="065A82"/>
                </a:solidFill>
                <a:latin typeface="Calibri" pitchFamily="34" charset="0"/>
                <a:ea typeface="Calibri" pitchFamily="34" charset="-122"/>
                <a:cs typeface="Calibri" pitchFamily="34" charset="-120"/>
              </a:rPr>
              <a:t>AND (P ∧ Q)</a:t>
            </a:r>
            <a:endParaRPr lang="en-US" sz="900" dirty="0"/>
          </a:p>
        </p:txBody>
      </p:sp>
      <p:sp>
        <p:nvSpPr>
          <p:cNvPr id="17" name="Shape 15"/>
          <p:cNvSpPr/>
          <p:nvPr/>
        </p:nvSpPr>
        <p:spPr>
          <a:xfrm>
            <a:off x="2743200" y="1097280"/>
            <a:ext cx="2926080" cy="201168"/>
          </a:xfrm>
          <a:prstGeom prst="rect">
            <a:avLst/>
          </a:prstGeom>
          <a:solidFill>
            <a:srgbClr val="065A82"/>
          </a:solidFill>
          <a:ln w="6350">
            <a:solidFill>
              <a:srgbClr val="065A82"/>
            </a:solidFill>
            <a:prstDash val="solid"/>
          </a:ln>
        </p:spPr>
      </p:sp>
      <p:sp>
        <p:nvSpPr>
          <p:cNvPr id="18" name="Text 16"/>
          <p:cNvSpPr/>
          <p:nvPr/>
        </p:nvSpPr>
        <p:spPr>
          <a:xfrm>
            <a:off x="2743200" y="1097280"/>
            <a:ext cx="975360" cy="201168"/>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P</a:t>
            </a:r>
            <a:endParaRPr lang="en-US" sz="800" dirty="0"/>
          </a:p>
        </p:txBody>
      </p:sp>
      <p:sp>
        <p:nvSpPr>
          <p:cNvPr id="19" name="Text 17"/>
          <p:cNvSpPr/>
          <p:nvPr/>
        </p:nvSpPr>
        <p:spPr>
          <a:xfrm>
            <a:off x="3718560" y="1097280"/>
            <a:ext cx="975360" cy="201168"/>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Q</a:t>
            </a:r>
            <a:endParaRPr lang="en-US" sz="800" dirty="0"/>
          </a:p>
        </p:txBody>
      </p:sp>
      <p:sp>
        <p:nvSpPr>
          <p:cNvPr id="20" name="Text 18"/>
          <p:cNvSpPr/>
          <p:nvPr/>
        </p:nvSpPr>
        <p:spPr>
          <a:xfrm>
            <a:off x="4693920" y="1097280"/>
            <a:ext cx="975360" cy="201168"/>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P∧Q</a:t>
            </a:r>
            <a:endParaRPr lang="en-US" sz="800" dirty="0"/>
          </a:p>
        </p:txBody>
      </p:sp>
      <p:sp>
        <p:nvSpPr>
          <p:cNvPr id="21" name="Shape 19"/>
          <p:cNvSpPr/>
          <p:nvPr/>
        </p:nvSpPr>
        <p:spPr>
          <a:xfrm>
            <a:off x="2743200" y="1298448"/>
            <a:ext cx="2926080" cy="201168"/>
          </a:xfrm>
          <a:prstGeom prst="rect">
            <a:avLst/>
          </a:prstGeom>
          <a:solidFill>
            <a:srgbClr val="FFFFFF"/>
          </a:solidFill>
          <a:ln w="6350">
            <a:solidFill>
              <a:srgbClr val="E8F4F8"/>
            </a:solidFill>
            <a:prstDash val="solid"/>
          </a:ln>
        </p:spPr>
      </p:sp>
      <p:sp>
        <p:nvSpPr>
          <p:cNvPr id="22" name="Text 20"/>
          <p:cNvSpPr/>
          <p:nvPr/>
        </p:nvSpPr>
        <p:spPr>
          <a:xfrm>
            <a:off x="2743200" y="1298448"/>
            <a:ext cx="975360" cy="201168"/>
          </a:xfrm>
          <a:prstGeom prst="rect">
            <a:avLst/>
          </a:prstGeom>
          <a:noFill/>
          <a:ln/>
        </p:spPr>
        <p:txBody>
          <a:bodyPr wrap="square" rtlCol="0" anchor="ctr"/>
          <a:lstStyle/>
          <a:p>
            <a:pPr algn="ctr" indent="0" marL="0">
              <a:buNone/>
            </a:pPr>
            <a:r>
              <a:rPr lang="en-US" sz="800" dirty="0">
                <a:solidFill>
                  <a:srgbClr val="2D3748"/>
                </a:solidFill>
                <a:latin typeface="Calibri" pitchFamily="34" charset="0"/>
                <a:ea typeface="Calibri" pitchFamily="34" charset="-122"/>
                <a:cs typeface="Calibri" pitchFamily="34" charset="-120"/>
              </a:rPr>
              <a:t>T</a:t>
            </a:r>
            <a:endParaRPr lang="en-US" sz="800" dirty="0"/>
          </a:p>
        </p:txBody>
      </p:sp>
      <p:sp>
        <p:nvSpPr>
          <p:cNvPr id="23" name="Text 21"/>
          <p:cNvSpPr/>
          <p:nvPr/>
        </p:nvSpPr>
        <p:spPr>
          <a:xfrm>
            <a:off x="3718560" y="1298448"/>
            <a:ext cx="975360" cy="201168"/>
          </a:xfrm>
          <a:prstGeom prst="rect">
            <a:avLst/>
          </a:prstGeom>
          <a:noFill/>
          <a:ln/>
        </p:spPr>
        <p:txBody>
          <a:bodyPr wrap="square" rtlCol="0" anchor="ctr"/>
          <a:lstStyle/>
          <a:p>
            <a:pPr algn="ctr" indent="0" marL="0">
              <a:buNone/>
            </a:pPr>
            <a:r>
              <a:rPr lang="en-US" sz="800" dirty="0">
                <a:solidFill>
                  <a:srgbClr val="2D3748"/>
                </a:solidFill>
                <a:latin typeface="Calibri" pitchFamily="34" charset="0"/>
                <a:ea typeface="Calibri" pitchFamily="34" charset="-122"/>
                <a:cs typeface="Calibri" pitchFamily="34" charset="-120"/>
              </a:rPr>
              <a:t>T</a:t>
            </a:r>
            <a:endParaRPr lang="en-US" sz="800" dirty="0"/>
          </a:p>
        </p:txBody>
      </p:sp>
      <p:sp>
        <p:nvSpPr>
          <p:cNvPr id="24" name="Text 22"/>
          <p:cNvSpPr/>
          <p:nvPr/>
        </p:nvSpPr>
        <p:spPr>
          <a:xfrm>
            <a:off x="4693920" y="1298448"/>
            <a:ext cx="975360" cy="201168"/>
          </a:xfrm>
          <a:prstGeom prst="rect">
            <a:avLst/>
          </a:prstGeom>
          <a:noFill/>
          <a:ln/>
        </p:spPr>
        <p:txBody>
          <a:bodyPr wrap="square" rtlCol="0" anchor="ctr"/>
          <a:lstStyle/>
          <a:p>
            <a:pPr algn="ctr" indent="0" marL="0">
              <a:buNone/>
            </a:pPr>
            <a:r>
              <a:rPr lang="en-US" sz="800" b="1" dirty="0">
                <a:solidFill>
                  <a:srgbClr val="2D3748"/>
                </a:solidFill>
                <a:latin typeface="Calibri" pitchFamily="34" charset="0"/>
                <a:ea typeface="Calibri" pitchFamily="34" charset="-122"/>
                <a:cs typeface="Calibri" pitchFamily="34" charset="-120"/>
              </a:rPr>
              <a:t>T</a:t>
            </a:r>
            <a:endParaRPr lang="en-US" sz="800" dirty="0"/>
          </a:p>
        </p:txBody>
      </p:sp>
      <p:sp>
        <p:nvSpPr>
          <p:cNvPr id="25" name="Shape 23"/>
          <p:cNvSpPr/>
          <p:nvPr/>
        </p:nvSpPr>
        <p:spPr>
          <a:xfrm>
            <a:off x="2743200" y="1499616"/>
            <a:ext cx="2926080" cy="201168"/>
          </a:xfrm>
          <a:prstGeom prst="rect">
            <a:avLst/>
          </a:prstGeom>
          <a:solidFill>
            <a:srgbClr val="E8F4F8"/>
          </a:solidFill>
          <a:ln w="6350">
            <a:solidFill>
              <a:srgbClr val="E8F4F8"/>
            </a:solidFill>
            <a:prstDash val="solid"/>
          </a:ln>
        </p:spPr>
      </p:sp>
      <p:sp>
        <p:nvSpPr>
          <p:cNvPr id="26" name="Text 24"/>
          <p:cNvSpPr/>
          <p:nvPr/>
        </p:nvSpPr>
        <p:spPr>
          <a:xfrm>
            <a:off x="2743200" y="1499616"/>
            <a:ext cx="975360" cy="201168"/>
          </a:xfrm>
          <a:prstGeom prst="rect">
            <a:avLst/>
          </a:prstGeom>
          <a:noFill/>
          <a:ln/>
        </p:spPr>
        <p:txBody>
          <a:bodyPr wrap="square" rtlCol="0" anchor="ctr"/>
          <a:lstStyle/>
          <a:p>
            <a:pPr algn="ctr" indent="0" marL="0">
              <a:buNone/>
            </a:pPr>
            <a:r>
              <a:rPr lang="en-US" sz="800" dirty="0">
                <a:solidFill>
                  <a:srgbClr val="2D3748"/>
                </a:solidFill>
                <a:latin typeface="Calibri" pitchFamily="34" charset="0"/>
                <a:ea typeface="Calibri" pitchFamily="34" charset="-122"/>
                <a:cs typeface="Calibri" pitchFamily="34" charset="-120"/>
              </a:rPr>
              <a:t>T</a:t>
            </a:r>
            <a:endParaRPr lang="en-US" sz="800" dirty="0"/>
          </a:p>
        </p:txBody>
      </p:sp>
      <p:sp>
        <p:nvSpPr>
          <p:cNvPr id="27" name="Text 25"/>
          <p:cNvSpPr/>
          <p:nvPr/>
        </p:nvSpPr>
        <p:spPr>
          <a:xfrm>
            <a:off x="3718560" y="1499616"/>
            <a:ext cx="975360" cy="201168"/>
          </a:xfrm>
          <a:prstGeom prst="rect">
            <a:avLst/>
          </a:prstGeom>
          <a:noFill/>
          <a:ln/>
        </p:spPr>
        <p:txBody>
          <a:bodyPr wrap="square" rtlCol="0" anchor="ctr"/>
          <a:lstStyle/>
          <a:p>
            <a:pPr algn="ctr" indent="0" marL="0">
              <a:buNone/>
            </a:pPr>
            <a:r>
              <a:rPr lang="en-US" sz="800" dirty="0">
                <a:solidFill>
                  <a:srgbClr val="2D3748"/>
                </a:solidFill>
                <a:latin typeface="Calibri" pitchFamily="34" charset="0"/>
                <a:ea typeface="Calibri" pitchFamily="34" charset="-122"/>
                <a:cs typeface="Calibri" pitchFamily="34" charset="-120"/>
              </a:rPr>
              <a:t>F</a:t>
            </a:r>
            <a:endParaRPr lang="en-US" sz="800" dirty="0"/>
          </a:p>
        </p:txBody>
      </p:sp>
      <p:sp>
        <p:nvSpPr>
          <p:cNvPr id="28" name="Text 26"/>
          <p:cNvSpPr/>
          <p:nvPr/>
        </p:nvSpPr>
        <p:spPr>
          <a:xfrm>
            <a:off x="4693920" y="1499616"/>
            <a:ext cx="975360" cy="201168"/>
          </a:xfrm>
          <a:prstGeom prst="rect">
            <a:avLst/>
          </a:prstGeom>
          <a:noFill/>
          <a:ln/>
        </p:spPr>
        <p:txBody>
          <a:bodyPr wrap="square" rtlCol="0" anchor="ctr"/>
          <a:lstStyle/>
          <a:p>
            <a:pPr algn="ctr" indent="0" marL="0">
              <a:buNone/>
            </a:pPr>
            <a:r>
              <a:rPr lang="en-US" sz="800" b="1" dirty="0">
                <a:solidFill>
                  <a:srgbClr val="2D3748"/>
                </a:solidFill>
                <a:latin typeface="Calibri" pitchFamily="34" charset="0"/>
                <a:ea typeface="Calibri" pitchFamily="34" charset="-122"/>
                <a:cs typeface="Calibri" pitchFamily="34" charset="-120"/>
              </a:rPr>
              <a:t>F</a:t>
            </a:r>
            <a:endParaRPr lang="en-US" sz="800" dirty="0"/>
          </a:p>
        </p:txBody>
      </p:sp>
      <p:sp>
        <p:nvSpPr>
          <p:cNvPr id="29" name="Shape 27"/>
          <p:cNvSpPr/>
          <p:nvPr/>
        </p:nvSpPr>
        <p:spPr>
          <a:xfrm>
            <a:off x="2743200" y="1700784"/>
            <a:ext cx="2926080" cy="201168"/>
          </a:xfrm>
          <a:prstGeom prst="rect">
            <a:avLst/>
          </a:prstGeom>
          <a:solidFill>
            <a:srgbClr val="FFFFFF"/>
          </a:solidFill>
          <a:ln w="6350">
            <a:solidFill>
              <a:srgbClr val="E8F4F8"/>
            </a:solidFill>
            <a:prstDash val="solid"/>
          </a:ln>
        </p:spPr>
      </p:sp>
      <p:sp>
        <p:nvSpPr>
          <p:cNvPr id="30" name="Text 28"/>
          <p:cNvSpPr/>
          <p:nvPr/>
        </p:nvSpPr>
        <p:spPr>
          <a:xfrm>
            <a:off x="2743200" y="1700784"/>
            <a:ext cx="975360" cy="201168"/>
          </a:xfrm>
          <a:prstGeom prst="rect">
            <a:avLst/>
          </a:prstGeom>
          <a:noFill/>
          <a:ln/>
        </p:spPr>
        <p:txBody>
          <a:bodyPr wrap="square" rtlCol="0" anchor="ctr"/>
          <a:lstStyle/>
          <a:p>
            <a:pPr algn="ctr" indent="0" marL="0">
              <a:buNone/>
            </a:pPr>
            <a:r>
              <a:rPr lang="en-US" sz="800" dirty="0">
                <a:solidFill>
                  <a:srgbClr val="2D3748"/>
                </a:solidFill>
                <a:latin typeface="Calibri" pitchFamily="34" charset="0"/>
                <a:ea typeface="Calibri" pitchFamily="34" charset="-122"/>
                <a:cs typeface="Calibri" pitchFamily="34" charset="-120"/>
              </a:rPr>
              <a:t>F</a:t>
            </a:r>
            <a:endParaRPr lang="en-US" sz="800" dirty="0"/>
          </a:p>
        </p:txBody>
      </p:sp>
      <p:sp>
        <p:nvSpPr>
          <p:cNvPr id="31" name="Text 29"/>
          <p:cNvSpPr/>
          <p:nvPr/>
        </p:nvSpPr>
        <p:spPr>
          <a:xfrm>
            <a:off x="3718560" y="1700784"/>
            <a:ext cx="975360" cy="201168"/>
          </a:xfrm>
          <a:prstGeom prst="rect">
            <a:avLst/>
          </a:prstGeom>
          <a:noFill/>
          <a:ln/>
        </p:spPr>
        <p:txBody>
          <a:bodyPr wrap="square" rtlCol="0" anchor="ctr"/>
          <a:lstStyle/>
          <a:p>
            <a:pPr algn="ctr" indent="0" marL="0">
              <a:buNone/>
            </a:pPr>
            <a:r>
              <a:rPr lang="en-US" sz="800" dirty="0">
                <a:solidFill>
                  <a:srgbClr val="2D3748"/>
                </a:solidFill>
                <a:latin typeface="Calibri" pitchFamily="34" charset="0"/>
                <a:ea typeface="Calibri" pitchFamily="34" charset="-122"/>
                <a:cs typeface="Calibri" pitchFamily="34" charset="-120"/>
              </a:rPr>
              <a:t>T</a:t>
            </a:r>
            <a:endParaRPr lang="en-US" sz="800" dirty="0"/>
          </a:p>
        </p:txBody>
      </p:sp>
      <p:sp>
        <p:nvSpPr>
          <p:cNvPr id="32" name="Text 30"/>
          <p:cNvSpPr/>
          <p:nvPr/>
        </p:nvSpPr>
        <p:spPr>
          <a:xfrm>
            <a:off x="4693920" y="1700784"/>
            <a:ext cx="975360" cy="201168"/>
          </a:xfrm>
          <a:prstGeom prst="rect">
            <a:avLst/>
          </a:prstGeom>
          <a:noFill/>
          <a:ln/>
        </p:spPr>
        <p:txBody>
          <a:bodyPr wrap="square" rtlCol="0" anchor="ctr"/>
          <a:lstStyle/>
          <a:p>
            <a:pPr algn="ctr" indent="0" marL="0">
              <a:buNone/>
            </a:pPr>
            <a:r>
              <a:rPr lang="en-US" sz="800" b="1" dirty="0">
                <a:solidFill>
                  <a:srgbClr val="2D3748"/>
                </a:solidFill>
                <a:latin typeface="Calibri" pitchFamily="34" charset="0"/>
                <a:ea typeface="Calibri" pitchFamily="34" charset="-122"/>
                <a:cs typeface="Calibri" pitchFamily="34" charset="-120"/>
              </a:rPr>
              <a:t>F</a:t>
            </a:r>
            <a:endParaRPr lang="en-US" sz="800" dirty="0"/>
          </a:p>
        </p:txBody>
      </p:sp>
      <p:sp>
        <p:nvSpPr>
          <p:cNvPr id="33" name="Shape 31"/>
          <p:cNvSpPr/>
          <p:nvPr/>
        </p:nvSpPr>
        <p:spPr>
          <a:xfrm>
            <a:off x="2743200" y="1901952"/>
            <a:ext cx="2926080" cy="201168"/>
          </a:xfrm>
          <a:prstGeom prst="rect">
            <a:avLst/>
          </a:prstGeom>
          <a:solidFill>
            <a:srgbClr val="E8F4F8"/>
          </a:solidFill>
          <a:ln w="6350">
            <a:solidFill>
              <a:srgbClr val="E8F4F8"/>
            </a:solidFill>
            <a:prstDash val="solid"/>
          </a:ln>
        </p:spPr>
      </p:sp>
      <p:sp>
        <p:nvSpPr>
          <p:cNvPr id="34" name="Text 32"/>
          <p:cNvSpPr/>
          <p:nvPr/>
        </p:nvSpPr>
        <p:spPr>
          <a:xfrm>
            <a:off x="2743200" y="1901952"/>
            <a:ext cx="975360" cy="201168"/>
          </a:xfrm>
          <a:prstGeom prst="rect">
            <a:avLst/>
          </a:prstGeom>
          <a:noFill/>
          <a:ln/>
        </p:spPr>
        <p:txBody>
          <a:bodyPr wrap="square" rtlCol="0" anchor="ctr"/>
          <a:lstStyle/>
          <a:p>
            <a:pPr algn="ctr" indent="0" marL="0">
              <a:buNone/>
            </a:pPr>
            <a:r>
              <a:rPr lang="en-US" sz="800" dirty="0">
                <a:solidFill>
                  <a:srgbClr val="2D3748"/>
                </a:solidFill>
                <a:latin typeface="Calibri" pitchFamily="34" charset="0"/>
                <a:ea typeface="Calibri" pitchFamily="34" charset="-122"/>
                <a:cs typeface="Calibri" pitchFamily="34" charset="-120"/>
              </a:rPr>
              <a:t>F</a:t>
            </a:r>
            <a:endParaRPr lang="en-US" sz="800" dirty="0"/>
          </a:p>
        </p:txBody>
      </p:sp>
      <p:sp>
        <p:nvSpPr>
          <p:cNvPr id="35" name="Text 33"/>
          <p:cNvSpPr/>
          <p:nvPr/>
        </p:nvSpPr>
        <p:spPr>
          <a:xfrm>
            <a:off x="3718560" y="1901952"/>
            <a:ext cx="975360" cy="201168"/>
          </a:xfrm>
          <a:prstGeom prst="rect">
            <a:avLst/>
          </a:prstGeom>
          <a:noFill/>
          <a:ln/>
        </p:spPr>
        <p:txBody>
          <a:bodyPr wrap="square" rtlCol="0" anchor="ctr"/>
          <a:lstStyle/>
          <a:p>
            <a:pPr algn="ctr" indent="0" marL="0">
              <a:buNone/>
            </a:pPr>
            <a:r>
              <a:rPr lang="en-US" sz="800" dirty="0">
                <a:solidFill>
                  <a:srgbClr val="2D3748"/>
                </a:solidFill>
                <a:latin typeface="Calibri" pitchFamily="34" charset="0"/>
                <a:ea typeface="Calibri" pitchFamily="34" charset="-122"/>
                <a:cs typeface="Calibri" pitchFamily="34" charset="-120"/>
              </a:rPr>
              <a:t>F</a:t>
            </a:r>
            <a:endParaRPr lang="en-US" sz="800" dirty="0"/>
          </a:p>
        </p:txBody>
      </p:sp>
      <p:sp>
        <p:nvSpPr>
          <p:cNvPr id="36" name="Text 34"/>
          <p:cNvSpPr/>
          <p:nvPr/>
        </p:nvSpPr>
        <p:spPr>
          <a:xfrm>
            <a:off x="4693920" y="1901952"/>
            <a:ext cx="975360" cy="201168"/>
          </a:xfrm>
          <a:prstGeom prst="rect">
            <a:avLst/>
          </a:prstGeom>
          <a:noFill/>
          <a:ln/>
        </p:spPr>
        <p:txBody>
          <a:bodyPr wrap="square" rtlCol="0" anchor="ctr"/>
          <a:lstStyle/>
          <a:p>
            <a:pPr algn="ctr" indent="0" marL="0">
              <a:buNone/>
            </a:pPr>
            <a:r>
              <a:rPr lang="en-US" sz="800" b="1" dirty="0">
                <a:solidFill>
                  <a:srgbClr val="2D3748"/>
                </a:solidFill>
                <a:latin typeface="Calibri" pitchFamily="34" charset="0"/>
                <a:ea typeface="Calibri" pitchFamily="34" charset="-122"/>
                <a:cs typeface="Calibri" pitchFamily="34" charset="-120"/>
              </a:rPr>
              <a:t>F</a:t>
            </a:r>
            <a:endParaRPr lang="en-US" sz="800" dirty="0"/>
          </a:p>
        </p:txBody>
      </p:sp>
      <p:sp>
        <p:nvSpPr>
          <p:cNvPr id="37" name="Text 35"/>
          <p:cNvSpPr/>
          <p:nvPr/>
        </p:nvSpPr>
        <p:spPr>
          <a:xfrm>
            <a:off x="6035040" y="896112"/>
            <a:ext cx="2743200" cy="201168"/>
          </a:xfrm>
          <a:prstGeom prst="rect">
            <a:avLst/>
          </a:prstGeom>
          <a:noFill/>
          <a:ln/>
        </p:spPr>
        <p:txBody>
          <a:bodyPr wrap="square" lIns="0" tIns="0" rIns="0" bIns="0" rtlCol="0" anchor="ctr"/>
          <a:lstStyle/>
          <a:p>
            <a:pPr indent="0" marL="0">
              <a:buNone/>
            </a:pPr>
            <a:r>
              <a:rPr lang="en-US" sz="900" b="1" dirty="0">
                <a:solidFill>
                  <a:srgbClr val="065A82"/>
                </a:solidFill>
                <a:latin typeface="Calibri" pitchFamily="34" charset="0"/>
                <a:ea typeface="Calibri" pitchFamily="34" charset="-122"/>
                <a:cs typeface="Calibri" pitchFamily="34" charset="-120"/>
              </a:rPr>
              <a:t>OR (P ∨ Q)</a:t>
            </a:r>
            <a:endParaRPr lang="en-US" sz="900" dirty="0"/>
          </a:p>
        </p:txBody>
      </p:sp>
      <p:sp>
        <p:nvSpPr>
          <p:cNvPr id="38" name="Shape 36"/>
          <p:cNvSpPr/>
          <p:nvPr/>
        </p:nvSpPr>
        <p:spPr>
          <a:xfrm>
            <a:off x="6035040" y="1097280"/>
            <a:ext cx="2743200" cy="201168"/>
          </a:xfrm>
          <a:prstGeom prst="rect">
            <a:avLst/>
          </a:prstGeom>
          <a:solidFill>
            <a:srgbClr val="065A82"/>
          </a:solidFill>
          <a:ln w="6350">
            <a:solidFill>
              <a:srgbClr val="065A82"/>
            </a:solidFill>
            <a:prstDash val="solid"/>
          </a:ln>
        </p:spPr>
      </p:sp>
      <p:sp>
        <p:nvSpPr>
          <p:cNvPr id="39" name="Text 37"/>
          <p:cNvSpPr/>
          <p:nvPr/>
        </p:nvSpPr>
        <p:spPr>
          <a:xfrm>
            <a:off x="6035040" y="1097280"/>
            <a:ext cx="914400" cy="201168"/>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P</a:t>
            </a:r>
            <a:endParaRPr lang="en-US" sz="800" dirty="0"/>
          </a:p>
        </p:txBody>
      </p:sp>
      <p:sp>
        <p:nvSpPr>
          <p:cNvPr id="40" name="Text 38"/>
          <p:cNvSpPr/>
          <p:nvPr/>
        </p:nvSpPr>
        <p:spPr>
          <a:xfrm>
            <a:off x="6949440" y="1097280"/>
            <a:ext cx="914400" cy="201168"/>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Q</a:t>
            </a:r>
            <a:endParaRPr lang="en-US" sz="800" dirty="0"/>
          </a:p>
        </p:txBody>
      </p:sp>
      <p:sp>
        <p:nvSpPr>
          <p:cNvPr id="41" name="Text 39"/>
          <p:cNvSpPr/>
          <p:nvPr/>
        </p:nvSpPr>
        <p:spPr>
          <a:xfrm>
            <a:off x="7863840" y="1097280"/>
            <a:ext cx="914400" cy="201168"/>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P∨Q</a:t>
            </a:r>
            <a:endParaRPr lang="en-US" sz="800" dirty="0"/>
          </a:p>
        </p:txBody>
      </p:sp>
      <p:sp>
        <p:nvSpPr>
          <p:cNvPr id="42" name="Shape 40"/>
          <p:cNvSpPr/>
          <p:nvPr/>
        </p:nvSpPr>
        <p:spPr>
          <a:xfrm>
            <a:off x="6035040" y="1298448"/>
            <a:ext cx="2743200" cy="201168"/>
          </a:xfrm>
          <a:prstGeom prst="rect">
            <a:avLst/>
          </a:prstGeom>
          <a:solidFill>
            <a:srgbClr val="FFFFFF"/>
          </a:solidFill>
          <a:ln w="6350">
            <a:solidFill>
              <a:srgbClr val="E8F4F8"/>
            </a:solidFill>
            <a:prstDash val="solid"/>
          </a:ln>
        </p:spPr>
      </p:sp>
      <p:sp>
        <p:nvSpPr>
          <p:cNvPr id="43" name="Text 41"/>
          <p:cNvSpPr/>
          <p:nvPr/>
        </p:nvSpPr>
        <p:spPr>
          <a:xfrm>
            <a:off x="6035040" y="1298448"/>
            <a:ext cx="914400" cy="201168"/>
          </a:xfrm>
          <a:prstGeom prst="rect">
            <a:avLst/>
          </a:prstGeom>
          <a:noFill/>
          <a:ln/>
        </p:spPr>
        <p:txBody>
          <a:bodyPr wrap="square" rtlCol="0" anchor="ctr"/>
          <a:lstStyle/>
          <a:p>
            <a:pPr algn="ctr" indent="0" marL="0">
              <a:buNone/>
            </a:pPr>
            <a:r>
              <a:rPr lang="en-US" sz="800" dirty="0">
                <a:solidFill>
                  <a:srgbClr val="2D3748"/>
                </a:solidFill>
                <a:latin typeface="Calibri" pitchFamily="34" charset="0"/>
                <a:ea typeface="Calibri" pitchFamily="34" charset="-122"/>
                <a:cs typeface="Calibri" pitchFamily="34" charset="-120"/>
              </a:rPr>
              <a:t>T</a:t>
            </a:r>
            <a:endParaRPr lang="en-US" sz="800" dirty="0"/>
          </a:p>
        </p:txBody>
      </p:sp>
      <p:sp>
        <p:nvSpPr>
          <p:cNvPr id="44" name="Text 42"/>
          <p:cNvSpPr/>
          <p:nvPr/>
        </p:nvSpPr>
        <p:spPr>
          <a:xfrm>
            <a:off x="6949440" y="1298448"/>
            <a:ext cx="914400" cy="201168"/>
          </a:xfrm>
          <a:prstGeom prst="rect">
            <a:avLst/>
          </a:prstGeom>
          <a:noFill/>
          <a:ln/>
        </p:spPr>
        <p:txBody>
          <a:bodyPr wrap="square" rtlCol="0" anchor="ctr"/>
          <a:lstStyle/>
          <a:p>
            <a:pPr algn="ctr" indent="0" marL="0">
              <a:buNone/>
            </a:pPr>
            <a:r>
              <a:rPr lang="en-US" sz="800" dirty="0">
                <a:solidFill>
                  <a:srgbClr val="2D3748"/>
                </a:solidFill>
                <a:latin typeface="Calibri" pitchFamily="34" charset="0"/>
                <a:ea typeface="Calibri" pitchFamily="34" charset="-122"/>
                <a:cs typeface="Calibri" pitchFamily="34" charset="-120"/>
              </a:rPr>
              <a:t>T</a:t>
            </a:r>
            <a:endParaRPr lang="en-US" sz="800" dirty="0"/>
          </a:p>
        </p:txBody>
      </p:sp>
      <p:sp>
        <p:nvSpPr>
          <p:cNvPr id="45" name="Text 43"/>
          <p:cNvSpPr/>
          <p:nvPr/>
        </p:nvSpPr>
        <p:spPr>
          <a:xfrm>
            <a:off x="7863840" y="1298448"/>
            <a:ext cx="914400" cy="201168"/>
          </a:xfrm>
          <a:prstGeom prst="rect">
            <a:avLst/>
          </a:prstGeom>
          <a:noFill/>
          <a:ln/>
        </p:spPr>
        <p:txBody>
          <a:bodyPr wrap="square" rtlCol="0" anchor="ctr"/>
          <a:lstStyle/>
          <a:p>
            <a:pPr algn="ctr" indent="0" marL="0">
              <a:buNone/>
            </a:pPr>
            <a:r>
              <a:rPr lang="en-US" sz="800" b="1" dirty="0">
                <a:solidFill>
                  <a:srgbClr val="2D3748"/>
                </a:solidFill>
                <a:latin typeface="Calibri" pitchFamily="34" charset="0"/>
                <a:ea typeface="Calibri" pitchFamily="34" charset="-122"/>
                <a:cs typeface="Calibri" pitchFamily="34" charset="-120"/>
              </a:rPr>
              <a:t>T</a:t>
            </a:r>
            <a:endParaRPr lang="en-US" sz="800" dirty="0"/>
          </a:p>
        </p:txBody>
      </p:sp>
      <p:sp>
        <p:nvSpPr>
          <p:cNvPr id="46" name="Shape 44"/>
          <p:cNvSpPr/>
          <p:nvPr/>
        </p:nvSpPr>
        <p:spPr>
          <a:xfrm>
            <a:off x="6035040" y="1499616"/>
            <a:ext cx="2743200" cy="201168"/>
          </a:xfrm>
          <a:prstGeom prst="rect">
            <a:avLst/>
          </a:prstGeom>
          <a:solidFill>
            <a:srgbClr val="E8F4F8"/>
          </a:solidFill>
          <a:ln w="6350">
            <a:solidFill>
              <a:srgbClr val="E8F4F8"/>
            </a:solidFill>
            <a:prstDash val="solid"/>
          </a:ln>
        </p:spPr>
      </p:sp>
      <p:sp>
        <p:nvSpPr>
          <p:cNvPr id="47" name="Text 45"/>
          <p:cNvSpPr/>
          <p:nvPr/>
        </p:nvSpPr>
        <p:spPr>
          <a:xfrm>
            <a:off x="6035040" y="1499616"/>
            <a:ext cx="914400" cy="201168"/>
          </a:xfrm>
          <a:prstGeom prst="rect">
            <a:avLst/>
          </a:prstGeom>
          <a:noFill/>
          <a:ln/>
        </p:spPr>
        <p:txBody>
          <a:bodyPr wrap="square" rtlCol="0" anchor="ctr"/>
          <a:lstStyle/>
          <a:p>
            <a:pPr algn="ctr" indent="0" marL="0">
              <a:buNone/>
            </a:pPr>
            <a:r>
              <a:rPr lang="en-US" sz="800" dirty="0">
                <a:solidFill>
                  <a:srgbClr val="2D3748"/>
                </a:solidFill>
                <a:latin typeface="Calibri" pitchFamily="34" charset="0"/>
                <a:ea typeface="Calibri" pitchFamily="34" charset="-122"/>
                <a:cs typeface="Calibri" pitchFamily="34" charset="-120"/>
              </a:rPr>
              <a:t>T</a:t>
            </a:r>
            <a:endParaRPr lang="en-US" sz="800" dirty="0"/>
          </a:p>
        </p:txBody>
      </p:sp>
      <p:sp>
        <p:nvSpPr>
          <p:cNvPr id="48" name="Text 46"/>
          <p:cNvSpPr/>
          <p:nvPr/>
        </p:nvSpPr>
        <p:spPr>
          <a:xfrm>
            <a:off x="6949440" y="1499616"/>
            <a:ext cx="914400" cy="201168"/>
          </a:xfrm>
          <a:prstGeom prst="rect">
            <a:avLst/>
          </a:prstGeom>
          <a:noFill/>
          <a:ln/>
        </p:spPr>
        <p:txBody>
          <a:bodyPr wrap="square" rtlCol="0" anchor="ctr"/>
          <a:lstStyle/>
          <a:p>
            <a:pPr algn="ctr" indent="0" marL="0">
              <a:buNone/>
            </a:pPr>
            <a:r>
              <a:rPr lang="en-US" sz="800" dirty="0">
                <a:solidFill>
                  <a:srgbClr val="2D3748"/>
                </a:solidFill>
                <a:latin typeface="Calibri" pitchFamily="34" charset="0"/>
                <a:ea typeface="Calibri" pitchFamily="34" charset="-122"/>
                <a:cs typeface="Calibri" pitchFamily="34" charset="-120"/>
              </a:rPr>
              <a:t>F</a:t>
            </a:r>
            <a:endParaRPr lang="en-US" sz="800" dirty="0"/>
          </a:p>
        </p:txBody>
      </p:sp>
      <p:sp>
        <p:nvSpPr>
          <p:cNvPr id="49" name="Text 47"/>
          <p:cNvSpPr/>
          <p:nvPr/>
        </p:nvSpPr>
        <p:spPr>
          <a:xfrm>
            <a:off x="7863840" y="1499616"/>
            <a:ext cx="914400" cy="201168"/>
          </a:xfrm>
          <a:prstGeom prst="rect">
            <a:avLst/>
          </a:prstGeom>
          <a:noFill/>
          <a:ln/>
        </p:spPr>
        <p:txBody>
          <a:bodyPr wrap="square" rtlCol="0" anchor="ctr"/>
          <a:lstStyle/>
          <a:p>
            <a:pPr algn="ctr" indent="0" marL="0">
              <a:buNone/>
            </a:pPr>
            <a:r>
              <a:rPr lang="en-US" sz="800" b="1" dirty="0">
                <a:solidFill>
                  <a:srgbClr val="2D3748"/>
                </a:solidFill>
                <a:latin typeface="Calibri" pitchFamily="34" charset="0"/>
                <a:ea typeface="Calibri" pitchFamily="34" charset="-122"/>
                <a:cs typeface="Calibri" pitchFamily="34" charset="-120"/>
              </a:rPr>
              <a:t>T</a:t>
            </a:r>
            <a:endParaRPr lang="en-US" sz="800" dirty="0"/>
          </a:p>
        </p:txBody>
      </p:sp>
      <p:sp>
        <p:nvSpPr>
          <p:cNvPr id="50" name="Shape 48"/>
          <p:cNvSpPr/>
          <p:nvPr/>
        </p:nvSpPr>
        <p:spPr>
          <a:xfrm>
            <a:off x="6035040" y="1700784"/>
            <a:ext cx="2743200" cy="201168"/>
          </a:xfrm>
          <a:prstGeom prst="rect">
            <a:avLst/>
          </a:prstGeom>
          <a:solidFill>
            <a:srgbClr val="FFFFFF"/>
          </a:solidFill>
          <a:ln w="6350">
            <a:solidFill>
              <a:srgbClr val="E8F4F8"/>
            </a:solidFill>
            <a:prstDash val="solid"/>
          </a:ln>
        </p:spPr>
      </p:sp>
      <p:sp>
        <p:nvSpPr>
          <p:cNvPr id="51" name="Text 49"/>
          <p:cNvSpPr/>
          <p:nvPr/>
        </p:nvSpPr>
        <p:spPr>
          <a:xfrm>
            <a:off x="6035040" y="1700784"/>
            <a:ext cx="914400" cy="201168"/>
          </a:xfrm>
          <a:prstGeom prst="rect">
            <a:avLst/>
          </a:prstGeom>
          <a:noFill/>
          <a:ln/>
        </p:spPr>
        <p:txBody>
          <a:bodyPr wrap="square" rtlCol="0" anchor="ctr"/>
          <a:lstStyle/>
          <a:p>
            <a:pPr algn="ctr" indent="0" marL="0">
              <a:buNone/>
            </a:pPr>
            <a:r>
              <a:rPr lang="en-US" sz="800" dirty="0">
                <a:solidFill>
                  <a:srgbClr val="2D3748"/>
                </a:solidFill>
                <a:latin typeface="Calibri" pitchFamily="34" charset="0"/>
                <a:ea typeface="Calibri" pitchFamily="34" charset="-122"/>
                <a:cs typeface="Calibri" pitchFamily="34" charset="-120"/>
              </a:rPr>
              <a:t>F</a:t>
            </a:r>
            <a:endParaRPr lang="en-US" sz="800" dirty="0"/>
          </a:p>
        </p:txBody>
      </p:sp>
      <p:sp>
        <p:nvSpPr>
          <p:cNvPr id="52" name="Text 50"/>
          <p:cNvSpPr/>
          <p:nvPr/>
        </p:nvSpPr>
        <p:spPr>
          <a:xfrm>
            <a:off x="6949440" y="1700784"/>
            <a:ext cx="914400" cy="201168"/>
          </a:xfrm>
          <a:prstGeom prst="rect">
            <a:avLst/>
          </a:prstGeom>
          <a:noFill/>
          <a:ln/>
        </p:spPr>
        <p:txBody>
          <a:bodyPr wrap="square" rtlCol="0" anchor="ctr"/>
          <a:lstStyle/>
          <a:p>
            <a:pPr algn="ctr" indent="0" marL="0">
              <a:buNone/>
            </a:pPr>
            <a:r>
              <a:rPr lang="en-US" sz="800" dirty="0">
                <a:solidFill>
                  <a:srgbClr val="2D3748"/>
                </a:solidFill>
                <a:latin typeface="Calibri" pitchFamily="34" charset="0"/>
                <a:ea typeface="Calibri" pitchFamily="34" charset="-122"/>
                <a:cs typeface="Calibri" pitchFamily="34" charset="-120"/>
              </a:rPr>
              <a:t>T</a:t>
            </a:r>
            <a:endParaRPr lang="en-US" sz="800" dirty="0"/>
          </a:p>
        </p:txBody>
      </p:sp>
      <p:sp>
        <p:nvSpPr>
          <p:cNvPr id="53" name="Text 51"/>
          <p:cNvSpPr/>
          <p:nvPr/>
        </p:nvSpPr>
        <p:spPr>
          <a:xfrm>
            <a:off x="7863840" y="1700784"/>
            <a:ext cx="914400" cy="201168"/>
          </a:xfrm>
          <a:prstGeom prst="rect">
            <a:avLst/>
          </a:prstGeom>
          <a:noFill/>
          <a:ln/>
        </p:spPr>
        <p:txBody>
          <a:bodyPr wrap="square" rtlCol="0" anchor="ctr"/>
          <a:lstStyle/>
          <a:p>
            <a:pPr algn="ctr" indent="0" marL="0">
              <a:buNone/>
            </a:pPr>
            <a:r>
              <a:rPr lang="en-US" sz="800" b="1" dirty="0">
                <a:solidFill>
                  <a:srgbClr val="2D3748"/>
                </a:solidFill>
                <a:latin typeface="Calibri" pitchFamily="34" charset="0"/>
                <a:ea typeface="Calibri" pitchFamily="34" charset="-122"/>
                <a:cs typeface="Calibri" pitchFamily="34" charset="-120"/>
              </a:rPr>
              <a:t>T</a:t>
            </a:r>
            <a:endParaRPr lang="en-US" sz="800" dirty="0"/>
          </a:p>
        </p:txBody>
      </p:sp>
      <p:sp>
        <p:nvSpPr>
          <p:cNvPr id="54" name="Shape 52"/>
          <p:cNvSpPr/>
          <p:nvPr/>
        </p:nvSpPr>
        <p:spPr>
          <a:xfrm>
            <a:off x="6035040" y="1901952"/>
            <a:ext cx="2743200" cy="201168"/>
          </a:xfrm>
          <a:prstGeom prst="rect">
            <a:avLst/>
          </a:prstGeom>
          <a:solidFill>
            <a:srgbClr val="E8F4F8"/>
          </a:solidFill>
          <a:ln w="6350">
            <a:solidFill>
              <a:srgbClr val="E8F4F8"/>
            </a:solidFill>
            <a:prstDash val="solid"/>
          </a:ln>
        </p:spPr>
      </p:sp>
      <p:sp>
        <p:nvSpPr>
          <p:cNvPr id="55" name="Text 53"/>
          <p:cNvSpPr/>
          <p:nvPr/>
        </p:nvSpPr>
        <p:spPr>
          <a:xfrm>
            <a:off x="6035040" y="1901952"/>
            <a:ext cx="914400" cy="201168"/>
          </a:xfrm>
          <a:prstGeom prst="rect">
            <a:avLst/>
          </a:prstGeom>
          <a:noFill/>
          <a:ln/>
        </p:spPr>
        <p:txBody>
          <a:bodyPr wrap="square" rtlCol="0" anchor="ctr"/>
          <a:lstStyle/>
          <a:p>
            <a:pPr algn="ctr" indent="0" marL="0">
              <a:buNone/>
            </a:pPr>
            <a:r>
              <a:rPr lang="en-US" sz="800" dirty="0">
                <a:solidFill>
                  <a:srgbClr val="2D3748"/>
                </a:solidFill>
                <a:latin typeface="Calibri" pitchFamily="34" charset="0"/>
                <a:ea typeface="Calibri" pitchFamily="34" charset="-122"/>
                <a:cs typeface="Calibri" pitchFamily="34" charset="-120"/>
              </a:rPr>
              <a:t>F</a:t>
            </a:r>
            <a:endParaRPr lang="en-US" sz="800" dirty="0"/>
          </a:p>
        </p:txBody>
      </p:sp>
      <p:sp>
        <p:nvSpPr>
          <p:cNvPr id="56" name="Text 54"/>
          <p:cNvSpPr/>
          <p:nvPr/>
        </p:nvSpPr>
        <p:spPr>
          <a:xfrm>
            <a:off x="6949440" y="1901952"/>
            <a:ext cx="914400" cy="201168"/>
          </a:xfrm>
          <a:prstGeom prst="rect">
            <a:avLst/>
          </a:prstGeom>
          <a:noFill/>
          <a:ln/>
        </p:spPr>
        <p:txBody>
          <a:bodyPr wrap="square" rtlCol="0" anchor="ctr"/>
          <a:lstStyle/>
          <a:p>
            <a:pPr algn="ctr" indent="0" marL="0">
              <a:buNone/>
            </a:pPr>
            <a:r>
              <a:rPr lang="en-US" sz="800" dirty="0">
                <a:solidFill>
                  <a:srgbClr val="2D3748"/>
                </a:solidFill>
                <a:latin typeface="Calibri" pitchFamily="34" charset="0"/>
                <a:ea typeface="Calibri" pitchFamily="34" charset="-122"/>
                <a:cs typeface="Calibri" pitchFamily="34" charset="-120"/>
              </a:rPr>
              <a:t>F</a:t>
            </a:r>
            <a:endParaRPr lang="en-US" sz="800" dirty="0"/>
          </a:p>
        </p:txBody>
      </p:sp>
      <p:sp>
        <p:nvSpPr>
          <p:cNvPr id="57" name="Text 55"/>
          <p:cNvSpPr/>
          <p:nvPr/>
        </p:nvSpPr>
        <p:spPr>
          <a:xfrm>
            <a:off x="7863840" y="1901952"/>
            <a:ext cx="914400" cy="201168"/>
          </a:xfrm>
          <a:prstGeom prst="rect">
            <a:avLst/>
          </a:prstGeom>
          <a:noFill/>
          <a:ln/>
        </p:spPr>
        <p:txBody>
          <a:bodyPr wrap="square" rtlCol="0" anchor="ctr"/>
          <a:lstStyle/>
          <a:p>
            <a:pPr algn="ctr" indent="0" marL="0">
              <a:buNone/>
            </a:pPr>
            <a:r>
              <a:rPr lang="en-US" sz="800" b="1" dirty="0">
                <a:solidFill>
                  <a:srgbClr val="2D3748"/>
                </a:solidFill>
                <a:latin typeface="Calibri" pitchFamily="34" charset="0"/>
                <a:ea typeface="Calibri" pitchFamily="34" charset="-122"/>
                <a:cs typeface="Calibri" pitchFamily="34" charset="-120"/>
              </a:rPr>
              <a:t>F</a:t>
            </a:r>
            <a:endParaRPr lang="en-US" sz="800" dirty="0"/>
          </a:p>
        </p:txBody>
      </p:sp>
      <p:sp>
        <p:nvSpPr>
          <p:cNvPr id="58" name="Shape 56"/>
          <p:cNvSpPr/>
          <p:nvPr/>
        </p:nvSpPr>
        <p:spPr>
          <a:xfrm>
            <a:off x="548640" y="2331720"/>
            <a:ext cx="4572000" cy="1508760"/>
          </a:xfrm>
          <a:prstGeom prst="rect">
            <a:avLst/>
          </a:prstGeom>
          <a:solidFill>
            <a:srgbClr val="EDE9FE"/>
          </a:solidFill>
          <a:ln w="6350">
            <a:solidFill>
              <a:srgbClr val="7C3AED"/>
            </a:solidFill>
            <a:prstDash val="solid"/>
          </a:ln>
        </p:spPr>
      </p:sp>
      <p:sp>
        <p:nvSpPr>
          <p:cNvPr id="59" name="Text 57"/>
          <p:cNvSpPr/>
          <p:nvPr/>
        </p:nvSpPr>
        <p:spPr>
          <a:xfrm>
            <a:off x="640080" y="2359152"/>
            <a:ext cx="4389120" cy="201168"/>
          </a:xfrm>
          <a:prstGeom prst="rect">
            <a:avLst/>
          </a:prstGeom>
          <a:noFill/>
          <a:ln/>
        </p:spPr>
        <p:txBody>
          <a:bodyPr wrap="square" lIns="0" tIns="0" rIns="0" bIns="0" rtlCol="0" anchor="ctr"/>
          <a:lstStyle/>
          <a:p>
            <a:pPr indent="0" marL="0">
              <a:buNone/>
            </a:pPr>
            <a:r>
              <a:rPr lang="en-US" sz="1000" b="1" dirty="0">
                <a:solidFill>
                  <a:srgbClr val="7C3AED"/>
                </a:solidFill>
                <a:latin typeface="Calibri" pitchFamily="34" charset="0"/>
                <a:ea typeface="Calibri" pitchFamily="34" charset="-122"/>
                <a:cs typeface="Calibri" pitchFamily="34" charset="-120"/>
              </a:rPr>
              <a:t>⚡ IMPLIES (P ⇒ Q) — THE TRICKY ONE</a:t>
            </a:r>
            <a:endParaRPr lang="en-US" sz="1000" dirty="0"/>
          </a:p>
        </p:txBody>
      </p:sp>
      <p:sp>
        <p:nvSpPr>
          <p:cNvPr id="60" name="Text 58"/>
          <p:cNvSpPr/>
          <p:nvPr/>
        </p:nvSpPr>
        <p:spPr>
          <a:xfrm>
            <a:off x="731520" y="2496312"/>
            <a:ext cx="2926080" cy="201168"/>
          </a:xfrm>
          <a:prstGeom prst="rect">
            <a:avLst/>
          </a:prstGeom>
          <a:noFill/>
          <a:ln/>
        </p:spPr>
        <p:txBody>
          <a:bodyPr wrap="square" lIns="0" tIns="0" rIns="0" bIns="0" rtlCol="0" anchor="ctr"/>
          <a:lstStyle/>
          <a:p>
            <a:pPr indent="0" marL="0">
              <a:buNone/>
            </a:pPr>
            <a:endParaRPr lang="en-US" sz="900" dirty="0"/>
          </a:p>
        </p:txBody>
      </p:sp>
      <p:sp>
        <p:nvSpPr>
          <p:cNvPr id="61" name="Shape 59"/>
          <p:cNvSpPr/>
          <p:nvPr/>
        </p:nvSpPr>
        <p:spPr>
          <a:xfrm>
            <a:off x="731520" y="2697480"/>
            <a:ext cx="2926080" cy="201168"/>
          </a:xfrm>
          <a:prstGeom prst="rect">
            <a:avLst/>
          </a:prstGeom>
          <a:solidFill>
            <a:srgbClr val="065A82"/>
          </a:solidFill>
          <a:ln w="6350">
            <a:solidFill>
              <a:srgbClr val="065A82"/>
            </a:solidFill>
            <a:prstDash val="solid"/>
          </a:ln>
        </p:spPr>
      </p:sp>
      <p:sp>
        <p:nvSpPr>
          <p:cNvPr id="62" name="Text 60"/>
          <p:cNvSpPr/>
          <p:nvPr/>
        </p:nvSpPr>
        <p:spPr>
          <a:xfrm>
            <a:off x="731520" y="2697480"/>
            <a:ext cx="975360" cy="201168"/>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P</a:t>
            </a:r>
            <a:endParaRPr lang="en-US" sz="800" dirty="0"/>
          </a:p>
        </p:txBody>
      </p:sp>
      <p:sp>
        <p:nvSpPr>
          <p:cNvPr id="63" name="Text 61"/>
          <p:cNvSpPr/>
          <p:nvPr/>
        </p:nvSpPr>
        <p:spPr>
          <a:xfrm>
            <a:off x="1706880" y="2697480"/>
            <a:ext cx="975360" cy="201168"/>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Q</a:t>
            </a:r>
            <a:endParaRPr lang="en-US" sz="800" dirty="0"/>
          </a:p>
        </p:txBody>
      </p:sp>
      <p:sp>
        <p:nvSpPr>
          <p:cNvPr id="64" name="Text 62"/>
          <p:cNvSpPr/>
          <p:nvPr/>
        </p:nvSpPr>
        <p:spPr>
          <a:xfrm>
            <a:off x="2682240" y="2697480"/>
            <a:ext cx="975360" cy="201168"/>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P⇒Q</a:t>
            </a:r>
            <a:endParaRPr lang="en-US" sz="800" dirty="0"/>
          </a:p>
        </p:txBody>
      </p:sp>
      <p:sp>
        <p:nvSpPr>
          <p:cNvPr id="65" name="Shape 63"/>
          <p:cNvSpPr/>
          <p:nvPr/>
        </p:nvSpPr>
        <p:spPr>
          <a:xfrm>
            <a:off x="731520" y="2898648"/>
            <a:ext cx="2926080" cy="201168"/>
          </a:xfrm>
          <a:prstGeom prst="rect">
            <a:avLst/>
          </a:prstGeom>
          <a:solidFill>
            <a:srgbClr val="FFFFFF"/>
          </a:solidFill>
          <a:ln w="6350">
            <a:solidFill>
              <a:srgbClr val="E8F4F8"/>
            </a:solidFill>
            <a:prstDash val="solid"/>
          </a:ln>
        </p:spPr>
      </p:sp>
      <p:sp>
        <p:nvSpPr>
          <p:cNvPr id="66" name="Text 64"/>
          <p:cNvSpPr/>
          <p:nvPr/>
        </p:nvSpPr>
        <p:spPr>
          <a:xfrm>
            <a:off x="731520" y="2898648"/>
            <a:ext cx="975360" cy="201168"/>
          </a:xfrm>
          <a:prstGeom prst="rect">
            <a:avLst/>
          </a:prstGeom>
          <a:noFill/>
          <a:ln/>
        </p:spPr>
        <p:txBody>
          <a:bodyPr wrap="square" rtlCol="0" anchor="ctr"/>
          <a:lstStyle/>
          <a:p>
            <a:pPr algn="ctr" indent="0" marL="0">
              <a:buNone/>
            </a:pPr>
            <a:r>
              <a:rPr lang="en-US" sz="800" dirty="0">
                <a:solidFill>
                  <a:srgbClr val="2D3748"/>
                </a:solidFill>
                <a:latin typeface="Calibri" pitchFamily="34" charset="0"/>
                <a:ea typeface="Calibri" pitchFamily="34" charset="-122"/>
                <a:cs typeface="Calibri" pitchFamily="34" charset="-120"/>
              </a:rPr>
              <a:t>T</a:t>
            </a:r>
            <a:endParaRPr lang="en-US" sz="800" dirty="0"/>
          </a:p>
        </p:txBody>
      </p:sp>
      <p:sp>
        <p:nvSpPr>
          <p:cNvPr id="67" name="Text 65"/>
          <p:cNvSpPr/>
          <p:nvPr/>
        </p:nvSpPr>
        <p:spPr>
          <a:xfrm>
            <a:off x="1706880" y="2898648"/>
            <a:ext cx="975360" cy="201168"/>
          </a:xfrm>
          <a:prstGeom prst="rect">
            <a:avLst/>
          </a:prstGeom>
          <a:noFill/>
          <a:ln/>
        </p:spPr>
        <p:txBody>
          <a:bodyPr wrap="square" rtlCol="0" anchor="ctr"/>
          <a:lstStyle/>
          <a:p>
            <a:pPr algn="ctr" indent="0" marL="0">
              <a:buNone/>
            </a:pPr>
            <a:r>
              <a:rPr lang="en-US" sz="800" dirty="0">
                <a:solidFill>
                  <a:srgbClr val="2D3748"/>
                </a:solidFill>
                <a:latin typeface="Calibri" pitchFamily="34" charset="0"/>
                <a:ea typeface="Calibri" pitchFamily="34" charset="-122"/>
                <a:cs typeface="Calibri" pitchFamily="34" charset="-120"/>
              </a:rPr>
              <a:t>T</a:t>
            </a:r>
            <a:endParaRPr lang="en-US" sz="800" dirty="0"/>
          </a:p>
        </p:txBody>
      </p:sp>
      <p:sp>
        <p:nvSpPr>
          <p:cNvPr id="68" name="Text 66"/>
          <p:cNvSpPr/>
          <p:nvPr/>
        </p:nvSpPr>
        <p:spPr>
          <a:xfrm>
            <a:off x="2682240" y="2898648"/>
            <a:ext cx="975360" cy="201168"/>
          </a:xfrm>
          <a:prstGeom prst="rect">
            <a:avLst/>
          </a:prstGeom>
          <a:noFill/>
          <a:ln/>
        </p:spPr>
        <p:txBody>
          <a:bodyPr wrap="square" rtlCol="0" anchor="ctr"/>
          <a:lstStyle/>
          <a:p>
            <a:pPr algn="ctr" indent="0" marL="0">
              <a:buNone/>
            </a:pPr>
            <a:r>
              <a:rPr lang="en-US" sz="800" b="1" dirty="0">
                <a:solidFill>
                  <a:srgbClr val="2D3748"/>
                </a:solidFill>
                <a:latin typeface="Calibri" pitchFamily="34" charset="0"/>
                <a:ea typeface="Calibri" pitchFamily="34" charset="-122"/>
                <a:cs typeface="Calibri" pitchFamily="34" charset="-120"/>
              </a:rPr>
              <a:t>T</a:t>
            </a:r>
            <a:endParaRPr lang="en-US" sz="800" dirty="0"/>
          </a:p>
        </p:txBody>
      </p:sp>
      <p:sp>
        <p:nvSpPr>
          <p:cNvPr id="69" name="Shape 67"/>
          <p:cNvSpPr/>
          <p:nvPr/>
        </p:nvSpPr>
        <p:spPr>
          <a:xfrm>
            <a:off x="731520" y="3099816"/>
            <a:ext cx="2926080" cy="201168"/>
          </a:xfrm>
          <a:prstGeom prst="rect">
            <a:avLst/>
          </a:prstGeom>
          <a:solidFill>
            <a:srgbClr val="FEE2E2"/>
          </a:solidFill>
          <a:ln w="6350">
            <a:solidFill>
              <a:srgbClr val="DC2626"/>
            </a:solidFill>
            <a:prstDash val="solid"/>
          </a:ln>
        </p:spPr>
      </p:sp>
      <p:sp>
        <p:nvSpPr>
          <p:cNvPr id="70" name="Text 68"/>
          <p:cNvSpPr/>
          <p:nvPr/>
        </p:nvSpPr>
        <p:spPr>
          <a:xfrm>
            <a:off x="731520" y="3099816"/>
            <a:ext cx="975360" cy="201168"/>
          </a:xfrm>
          <a:prstGeom prst="rect">
            <a:avLst/>
          </a:prstGeom>
          <a:noFill/>
          <a:ln/>
        </p:spPr>
        <p:txBody>
          <a:bodyPr wrap="square" rtlCol="0" anchor="ctr"/>
          <a:lstStyle/>
          <a:p>
            <a:pPr algn="ctr" indent="0" marL="0">
              <a:buNone/>
            </a:pPr>
            <a:r>
              <a:rPr lang="en-US" sz="800" dirty="0">
                <a:solidFill>
                  <a:srgbClr val="2D3748"/>
                </a:solidFill>
                <a:latin typeface="Calibri" pitchFamily="34" charset="0"/>
                <a:ea typeface="Calibri" pitchFamily="34" charset="-122"/>
                <a:cs typeface="Calibri" pitchFamily="34" charset="-120"/>
              </a:rPr>
              <a:t>T</a:t>
            </a:r>
            <a:endParaRPr lang="en-US" sz="800" dirty="0"/>
          </a:p>
        </p:txBody>
      </p:sp>
      <p:sp>
        <p:nvSpPr>
          <p:cNvPr id="71" name="Text 69"/>
          <p:cNvSpPr/>
          <p:nvPr/>
        </p:nvSpPr>
        <p:spPr>
          <a:xfrm>
            <a:off x="1706880" y="3099816"/>
            <a:ext cx="975360" cy="201168"/>
          </a:xfrm>
          <a:prstGeom prst="rect">
            <a:avLst/>
          </a:prstGeom>
          <a:noFill/>
          <a:ln/>
        </p:spPr>
        <p:txBody>
          <a:bodyPr wrap="square" rtlCol="0" anchor="ctr"/>
          <a:lstStyle/>
          <a:p>
            <a:pPr algn="ctr" indent="0" marL="0">
              <a:buNone/>
            </a:pPr>
            <a:r>
              <a:rPr lang="en-US" sz="800" dirty="0">
                <a:solidFill>
                  <a:srgbClr val="2D3748"/>
                </a:solidFill>
                <a:latin typeface="Calibri" pitchFamily="34" charset="0"/>
                <a:ea typeface="Calibri" pitchFamily="34" charset="-122"/>
                <a:cs typeface="Calibri" pitchFamily="34" charset="-120"/>
              </a:rPr>
              <a:t>F</a:t>
            </a:r>
            <a:endParaRPr lang="en-US" sz="800" dirty="0"/>
          </a:p>
        </p:txBody>
      </p:sp>
      <p:sp>
        <p:nvSpPr>
          <p:cNvPr id="72" name="Text 70"/>
          <p:cNvSpPr/>
          <p:nvPr/>
        </p:nvSpPr>
        <p:spPr>
          <a:xfrm>
            <a:off x="2682240" y="3099816"/>
            <a:ext cx="975360" cy="201168"/>
          </a:xfrm>
          <a:prstGeom prst="rect">
            <a:avLst/>
          </a:prstGeom>
          <a:noFill/>
          <a:ln/>
        </p:spPr>
        <p:txBody>
          <a:bodyPr wrap="square" rtlCol="0" anchor="ctr"/>
          <a:lstStyle/>
          <a:p>
            <a:pPr algn="ctr" indent="0" marL="0">
              <a:buNone/>
            </a:pPr>
            <a:r>
              <a:rPr lang="en-US" sz="800" b="1" dirty="0">
                <a:solidFill>
                  <a:srgbClr val="DC2626"/>
                </a:solidFill>
                <a:latin typeface="Calibri" pitchFamily="34" charset="0"/>
                <a:ea typeface="Calibri" pitchFamily="34" charset="-122"/>
                <a:cs typeface="Calibri" pitchFamily="34" charset="-120"/>
              </a:rPr>
              <a:t>F</a:t>
            </a:r>
            <a:endParaRPr lang="en-US" sz="800" dirty="0"/>
          </a:p>
        </p:txBody>
      </p:sp>
      <p:sp>
        <p:nvSpPr>
          <p:cNvPr id="73" name="Shape 71"/>
          <p:cNvSpPr/>
          <p:nvPr/>
        </p:nvSpPr>
        <p:spPr>
          <a:xfrm>
            <a:off x="731520" y="3300984"/>
            <a:ext cx="2926080" cy="201168"/>
          </a:xfrm>
          <a:prstGeom prst="rect">
            <a:avLst/>
          </a:prstGeom>
          <a:solidFill>
            <a:srgbClr val="FFFFFF"/>
          </a:solidFill>
          <a:ln w="6350">
            <a:solidFill>
              <a:srgbClr val="E8F4F8"/>
            </a:solidFill>
            <a:prstDash val="solid"/>
          </a:ln>
        </p:spPr>
      </p:sp>
      <p:sp>
        <p:nvSpPr>
          <p:cNvPr id="74" name="Text 72"/>
          <p:cNvSpPr/>
          <p:nvPr/>
        </p:nvSpPr>
        <p:spPr>
          <a:xfrm>
            <a:off x="731520" y="3300984"/>
            <a:ext cx="975360" cy="201168"/>
          </a:xfrm>
          <a:prstGeom prst="rect">
            <a:avLst/>
          </a:prstGeom>
          <a:noFill/>
          <a:ln/>
        </p:spPr>
        <p:txBody>
          <a:bodyPr wrap="square" rtlCol="0" anchor="ctr"/>
          <a:lstStyle/>
          <a:p>
            <a:pPr algn="ctr" indent="0" marL="0">
              <a:buNone/>
            </a:pPr>
            <a:r>
              <a:rPr lang="en-US" sz="800" dirty="0">
                <a:solidFill>
                  <a:srgbClr val="2D3748"/>
                </a:solidFill>
                <a:latin typeface="Calibri" pitchFamily="34" charset="0"/>
                <a:ea typeface="Calibri" pitchFamily="34" charset="-122"/>
                <a:cs typeface="Calibri" pitchFamily="34" charset="-120"/>
              </a:rPr>
              <a:t>F</a:t>
            </a:r>
            <a:endParaRPr lang="en-US" sz="800" dirty="0"/>
          </a:p>
        </p:txBody>
      </p:sp>
      <p:sp>
        <p:nvSpPr>
          <p:cNvPr id="75" name="Text 73"/>
          <p:cNvSpPr/>
          <p:nvPr/>
        </p:nvSpPr>
        <p:spPr>
          <a:xfrm>
            <a:off x="1706880" y="3300984"/>
            <a:ext cx="975360" cy="201168"/>
          </a:xfrm>
          <a:prstGeom prst="rect">
            <a:avLst/>
          </a:prstGeom>
          <a:noFill/>
          <a:ln/>
        </p:spPr>
        <p:txBody>
          <a:bodyPr wrap="square" rtlCol="0" anchor="ctr"/>
          <a:lstStyle/>
          <a:p>
            <a:pPr algn="ctr" indent="0" marL="0">
              <a:buNone/>
            </a:pPr>
            <a:r>
              <a:rPr lang="en-US" sz="800" dirty="0">
                <a:solidFill>
                  <a:srgbClr val="2D3748"/>
                </a:solidFill>
                <a:latin typeface="Calibri" pitchFamily="34" charset="0"/>
                <a:ea typeface="Calibri" pitchFamily="34" charset="-122"/>
                <a:cs typeface="Calibri" pitchFamily="34" charset="-120"/>
              </a:rPr>
              <a:t>T</a:t>
            </a:r>
            <a:endParaRPr lang="en-US" sz="800" dirty="0"/>
          </a:p>
        </p:txBody>
      </p:sp>
      <p:sp>
        <p:nvSpPr>
          <p:cNvPr id="76" name="Text 74"/>
          <p:cNvSpPr/>
          <p:nvPr/>
        </p:nvSpPr>
        <p:spPr>
          <a:xfrm>
            <a:off x="2682240" y="3300984"/>
            <a:ext cx="975360" cy="201168"/>
          </a:xfrm>
          <a:prstGeom prst="rect">
            <a:avLst/>
          </a:prstGeom>
          <a:noFill/>
          <a:ln/>
        </p:spPr>
        <p:txBody>
          <a:bodyPr wrap="square" rtlCol="0" anchor="ctr"/>
          <a:lstStyle/>
          <a:p>
            <a:pPr algn="ctr" indent="0" marL="0">
              <a:buNone/>
            </a:pPr>
            <a:r>
              <a:rPr lang="en-US" sz="800" b="1" dirty="0">
                <a:solidFill>
                  <a:srgbClr val="2D3748"/>
                </a:solidFill>
                <a:latin typeface="Calibri" pitchFamily="34" charset="0"/>
                <a:ea typeface="Calibri" pitchFamily="34" charset="-122"/>
                <a:cs typeface="Calibri" pitchFamily="34" charset="-120"/>
              </a:rPr>
              <a:t>T</a:t>
            </a:r>
            <a:endParaRPr lang="en-US" sz="800" dirty="0"/>
          </a:p>
        </p:txBody>
      </p:sp>
      <p:sp>
        <p:nvSpPr>
          <p:cNvPr id="77" name="Shape 75"/>
          <p:cNvSpPr/>
          <p:nvPr/>
        </p:nvSpPr>
        <p:spPr>
          <a:xfrm>
            <a:off x="731520" y="3502152"/>
            <a:ext cx="2926080" cy="201168"/>
          </a:xfrm>
          <a:prstGeom prst="rect">
            <a:avLst/>
          </a:prstGeom>
          <a:solidFill>
            <a:srgbClr val="E8F4F8"/>
          </a:solidFill>
          <a:ln w="6350">
            <a:solidFill>
              <a:srgbClr val="E8F4F8"/>
            </a:solidFill>
            <a:prstDash val="solid"/>
          </a:ln>
        </p:spPr>
      </p:sp>
      <p:sp>
        <p:nvSpPr>
          <p:cNvPr id="78" name="Text 76"/>
          <p:cNvSpPr/>
          <p:nvPr/>
        </p:nvSpPr>
        <p:spPr>
          <a:xfrm>
            <a:off x="731520" y="3502152"/>
            <a:ext cx="975360" cy="201168"/>
          </a:xfrm>
          <a:prstGeom prst="rect">
            <a:avLst/>
          </a:prstGeom>
          <a:noFill/>
          <a:ln/>
        </p:spPr>
        <p:txBody>
          <a:bodyPr wrap="square" rtlCol="0" anchor="ctr"/>
          <a:lstStyle/>
          <a:p>
            <a:pPr algn="ctr" indent="0" marL="0">
              <a:buNone/>
            </a:pPr>
            <a:r>
              <a:rPr lang="en-US" sz="800" dirty="0">
                <a:solidFill>
                  <a:srgbClr val="2D3748"/>
                </a:solidFill>
                <a:latin typeface="Calibri" pitchFamily="34" charset="0"/>
                <a:ea typeface="Calibri" pitchFamily="34" charset="-122"/>
                <a:cs typeface="Calibri" pitchFamily="34" charset="-120"/>
              </a:rPr>
              <a:t>F</a:t>
            </a:r>
            <a:endParaRPr lang="en-US" sz="800" dirty="0"/>
          </a:p>
        </p:txBody>
      </p:sp>
      <p:sp>
        <p:nvSpPr>
          <p:cNvPr id="79" name="Text 77"/>
          <p:cNvSpPr/>
          <p:nvPr/>
        </p:nvSpPr>
        <p:spPr>
          <a:xfrm>
            <a:off x="1706880" y="3502152"/>
            <a:ext cx="975360" cy="201168"/>
          </a:xfrm>
          <a:prstGeom prst="rect">
            <a:avLst/>
          </a:prstGeom>
          <a:noFill/>
          <a:ln/>
        </p:spPr>
        <p:txBody>
          <a:bodyPr wrap="square" rtlCol="0" anchor="ctr"/>
          <a:lstStyle/>
          <a:p>
            <a:pPr algn="ctr" indent="0" marL="0">
              <a:buNone/>
            </a:pPr>
            <a:r>
              <a:rPr lang="en-US" sz="800" dirty="0">
                <a:solidFill>
                  <a:srgbClr val="2D3748"/>
                </a:solidFill>
                <a:latin typeface="Calibri" pitchFamily="34" charset="0"/>
                <a:ea typeface="Calibri" pitchFamily="34" charset="-122"/>
                <a:cs typeface="Calibri" pitchFamily="34" charset="-120"/>
              </a:rPr>
              <a:t>F</a:t>
            </a:r>
            <a:endParaRPr lang="en-US" sz="800" dirty="0"/>
          </a:p>
        </p:txBody>
      </p:sp>
      <p:sp>
        <p:nvSpPr>
          <p:cNvPr id="80" name="Text 78"/>
          <p:cNvSpPr/>
          <p:nvPr/>
        </p:nvSpPr>
        <p:spPr>
          <a:xfrm>
            <a:off x="2682240" y="3502152"/>
            <a:ext cx="975360" cy="201168"/>
          </a:xfrm>
          <a:prstGeom prst="rect">
            <a:avLst/>
          </a:prstGeom>
          <a:noFill/>
          <a:ln/>
        </p:spPr>
        <p:txBody>
          <a:bodyPr wrap="square" rtlCol="0" anchor="ctr"/>
          <a:lstStyle/>
          <a:p>
            <a:pPr algn="ctr" indent="0" marL="0">
              <a:buNone/>
            </a:pPr>
            <a:r>
              <a:rPr lang="en-US" sz="800" b="1" dirty="0">
                <a:solidFill>
                  <a:srgbClr val="2D3748"/>
                </a:solidFill>
                <a:latin typeface="Calibri" pitchFamily="34" charset="0"/>
                <a:ea typeface="Calibri" pitchFamily="34" charset="-122"/>
                <a:cs typeface="Calibri" pitchFamily="34" charset="-120"/>
              </a:rPr>
              <a:t>T</a:t>
            </a:r>
            <a:endParaRPr lang="en-US" sz="800" dirty="0"/>
          </a:p>
        </p:txBody>
      </p:sp>
      <p:sp>
        <p:nvSpPr>
          <p:cNvPr id="81" name="Text 79"/>
          <p:cNvSpPr/>
          <p:nvPr/>
        </p:nvSpPr>
        <p:spPr>
          <a:xfrm>
            <a:off x="3749040" y="2743200"/>
            <a:ext cx="1280160" cy="731520"/>
          </a:xfrm>
          <a:prstGeom prst="rect">
            <a:avLst/>
          </a:prstGeom>
          <a:noFill/>
          <a:ln/>
        </p:spPr>
        <p:txBody>
          <a:bodyPr wrap="square" lIns="0" tIns="0" rIns="0" bIns="0" rtlCol="0" anchor="t"/>
          <a:lstStyle/>
          <a:p>
            <a:pPr indent="0" marL="0">
              <a:buNone/>
            </a:pPr>
            <a:r>
              <a:rPr lang="en-US" sz="800" i="1" dirty="0">
                <a:solidFill>
                  <a:srgbClr val="7C3AED"/>
                </a:solidFill>
                <a:latin typeface="Calibri" pitchFamily="34" charset="0"/>
                <a:ea typeface="Calibri" pitchFamily="34" charset="-122"/>
                <a:cs typeface="Calibri" pitchFamily="34" charset="-120"/>
              </a:rPr>
              <a:t>Only FALSE when T ⇒ F</a:t>
            </a:r>
            <a:endParaRPr lang="en-US" sz="800" dirty="0"/>
          </a:p>
          <a:p>
            <a:pPr indent="0" marL="0">
              <a:buNone/>
            </a:pPr>
            <a:r>
              <a:rPr lang="en-US" sz="800" i="1" dirty="0">
                <a:solidFill>
                  <a:srgbClr val="7C3AED"/>
                </a:solidFill>
                <a:latin typeface="Calibri" pitchFamily="34" charset="0"/>
                <a:ea typeface="Calibri" pitchFamily="34" charset="-122"/>
                <a:cs typeface="Calibri" pitchFamily="34" charset="-120"/>
              </a:rPr>
              <a:t>(True premise, false conclusion = broken promise)</a:t>
            </a:r>
            <a:endParaRPr lang="en-US" sz="800" dirty="0"/>
          </a:p>
        </p:txBody>
      </p:sp>
      <p:sp>
        <p:nvSpPr>
          <p:cNvPr id="82" name="Text 80"/>
          <p:cNvSpPr/>
          <p:nvPr/>
        </p:nvSpPr>
        <p:spPr>
          <a:xfrm>
            <a:off x="5486400" y="2130552"/>
            <a:ext cx="2926080" cy="201168"/>
          </a:xfrm>
          <a:prstGeom prst="rect">
            <a:avLst/>
          </a:prstGeom>
          <a:noFill/>
          <a:ln/>
        </p:spPr>
        <p:txBody>
          <a:bodyPr wrap="square" lIns="0" tIns="0" rIns="0" bIns="0" rtlCol="0" anchor="ctr"/>
          <a:lstStyle/>
          <a:p>
            <a:pPr indent="0" marL="0">
              <a:buNone/>
            </a:pPr>
            <a:r>
              <a:rPr lang="en-US" sz="900" b="1" dirty="0">
                <a:solidFill>
                  <a:srgbClr val="065A82"/>
                </a:solidFill>
                <a:latin typeface="Calibri" pitchFamily="34" charset="0"/>
                <a:ea typeface="Calibri" pitchFamily="34" charset="-122"/>
                <a:cs typeface="Calibri" pitchFamily="34" charset="-120"/>
              </a:rPr>
              <a:t>BICONDITIONAL (P ⇔ Q)</a:t>
            </a:r>
            <a:endParaRPr lang="en-US" sz="900" dirty="0"/>
          </a:p>
        </p:txBody>
      </p:sp>
      <p:sp>
        <p:nvSpPr>
          <p:cNvPr id="83" name="Shape 81"/>
          <p:cNvSpPr/>
          <p:nvPr/>
        </p:nvSpPr>
        <p:spPr>
          <a:xfrm>
            <a:off x="5486400" y="2331720"/>
            <a:ext cx="2926080" cy="201168"/>
          </a:xfrm>
          <a:prstGeom prst="rect">
            <a:avLst/>
          </a:prstGeom>
          <a:solidFill>
            <a:srgbClr val="065A82"/>
          </a:solidFill>
          <a:ln w="6350">
            <a:solidFill>
              <a:srgbClr val="065A82"/>
            </a:solidFill>
            <a:prstDash val="solid"/>
          </a:ln>
        </p:spPr>
      </p:sp>
      <p:sp>
        <p:nvSpPr>
          <p:cNvPr id="84" name="Text 82"/>
          <p:cNvSpPr/>
          <p:nvPr/>
        </p:nvSpPr>
        <p:spPr>
          <a:xfrm>
            <a:off x="5486400" y="2331720"/>
            <a:ext cx="975360" cy="201168"/>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P</a:t>
            </a:r>
            <a:endParaRPr lang="en-US" sz="800" dirty="0"/>
          </a:p>
        </p:txBody>
      </p:sp>
      <p:sp>
        <p:nvSpPr>
          <p:cNvPr id="85" name="Text 83"/>
          <p:cNvSpPr/>
          <p:nvPr/>
        </p:nvSpPr>
        <p:spPr>
          <a:xfrm>
            <a:off x="6461760" y="2331720"/>
            <a:ext cx="975360" cy="201168"/>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Q</a:t>
            </a:r>
            <a:endParaRPr lang="en-US" sz="800" dirty="0"/>
          </a:p>
        </p:txBody>
      </p:sp>
      <p:sp>
        <p:nvSpPr>
          <p:cNvPr id="86" name="Text 84"/>
          <p:cNvSpPr/>
          <p:nvPr/>
        </p:nvSpPr>
        <p:spPr>
          <a:xfrm>
            <a:off x="7437120" y="2331720"/>
            <a:ext cx="975360" cy="201168"/>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P⇔Q</a:t>
            </a:r>
            <a:endParaRPr lang="en-US" sz="800" dirty="0"/>
          </a:p>
        </p:txBody>
      </p:sp>
      <p:sp>
        <p:nvSpPr>
          <p:cNvPr id="87" name="Shape 85"/>
          <p:cNvSpPr/>
          <p:nvPr/>
        </p:nvSpPr>
        <p:spPr>
          <a:xfrm>
            <a:off x="5486400" y="2532888"/>
            <a:ext cx="2926080" cy="201168"/>
          </a:xfrm>
          <a:prstGeom prst="rect">
            <a:avLst/>
          </a:prstGeom>
          <a:solidFill>
            <a:srgbClr val="FFFFFF"/>
          </a:solidFill>
          <a:ln w="6350">
            <a:solidFill>
              <a:srgbClr val="E8F4F8"/>
            </a:solidFill>
            <a:prstDash val="solid"/>
          </a:ln>
        </p:spPr>
      </p:sp>
      <p:sp>
        <p:nvSpPr>
          <p:cNvPr id="88" name="Text 86"/>
          <p:cNvSpPr/>
          <p:nvPr/>
        </p:nvSpPr>
        <p:spPr>
          <a:xfrm>
            <a:off x="5486400" y="2532888"/>
            <a:ext cx="975360" cy="201168"/>
          </a:xfrm>
          <a:prstGeom prst="rect">
            <a:avLst/>
          </a:prstGeom>
          <a:noFill/>
          <a:ln/>
        </p:spPr>
        <p:txBody>
          <a:bodyPr wrap="square" rtlCol="0" anchor="ctr"/>
          <a:lstStyle/>
          <a:p>
            <a:pPr algn="ctr" indent="0" marL="0">
              <a:buNone/>
            </a:pPr>
            <a:r>
              <a:rPr lang="en-US" sz="800" dirty="0">
                <a:solidFill>
                  <a:srgbClr val="2D3748"/>
                </a:solidFill>
                <a:latin typeface="Calibri" pitchFamily="34" charset="0"/>
                <a:ea typeface="Calibri" pitchFamily="34" charset="-122"/>
                <a:cs typeface="Calibri" pitchFamily="34" charset="-120"/>
              </a:rPr>
              <a:t>T</a:t>
            </a:r>
            <a:endParaRPr lang="en-US" sz="800" dirty="0"/>
          </a:p>
        </p:txBody>
      </p:sp>
      <p:sp>
        <p:nvSpPr>
          <p:cNvPr id="89" name="Text 87"/>
          <p:cNvSpPr/>
          <p:nvPr/>
        </p:nvSpPr>
        <p:spPr>
          <a:xfrm>
            <a:off x="6461760" y="2532888"/>
            <a:ext cx="975360" cy="201168"/>
          </a:xfrm>
          <a:prstGeom prst="rect">
            <a:avLst/>
          </a:prstGeom>
          <a:noFill/>
          <a:ln/>
        </p:spPr>
        <p:txBody>
          <a:bodyPr wrap="square" rtlCol="0" anchor="ctr"/>
          <a:lstStyle/>
          <a:p>
            <a:pPr algn="ctr" indent="0" marL="0">
              <a:buNone/>
            </a:pPr>
            <a:r>
              <a:rPr lang="en-US" sz="800" dirty="0">
                <a:solidFill>
                  <a:srgbClr val="2D3748"/>
                </a:solidFill>
                <a:latin typeface="Calibri" pitchFamily="34" charset="0"/>
                <a:ea typeface="Calibri" pitchFamily="34" charset="-122"/>
                <a:cs typeface="Calibri" pitchFamily="34" charset="-120"/>
              </a:rPr>
              <a:t>T</a:t>
            </a:r>
            <a:endParaRPr lang="en-US" sz="800" dirty="0"/>
          </a:p>
        </p:txBody>
      </p:sp>
      <p:sp>
        <p:nvSpPr>
          <p:cNvPr id="90" name="Text 88"/>
          <p:cNvSpPr/>
          <p:nvPr/>
        </p:nvSpPr>
        <p:spPr>
          <a:xfrm>
            <a:off x="7437120" y="2532888"/>
            <a:ext cx="975360" cy="201168"/>
          </a:xfrm>
          <a:prstGeom prst="rect">
            <a:avLst/>
          </a:prstGeom>
          <a:noFill/>
          <a:ln/>
        </p:spPr>
        <p:txBody>
          <a:bodyPr wrap="square" rtlCol="0" anchor="ctr"/>
          <a:lstStyle/>
          <a:p>
            <a:pPr algn="ctr" indent="0" marL="0">
              <a:buNone/>
            </a:pPr>
            <a:r>
              <a:rPr lang="en-US" sz="800" b="1" dirty="0">
                <a:solidFill>
                  <a:srgbClr val="2D3748"/>
                </a:solidFill>
                <a:latin typeface="Calibri" pitchFamily="34" charset="0"/>
                <a:ea typeface="Calibri" pitchFamily="34" charset="-122"/>
                <a:cs typeface="Calibri" pitchFamily="34" charset="-120"/>
              </a:rPr>
              <a:t>T</a:t>
            </a:r>
            <a:endParaRPr lang="en-US" sz="800" dirty="0"/>
          </a:p>
        </p:txBody>
      </p:sp>
      <p:sp>
        <p:nvSpPr>
          <p:cNvPr id="91" name="Shape 89"/>
          <p:cNvSpPr/>
          <p:nvPr/>
        </p:nvSpPr>
        <p:spPr>
          <a:xfrm>
            <a:off x="5486400" y="2734056"/>
            <a:ext cx="2926080" cy="201168"/>
          </a:xfrm>
          <a:prstGeom prst="rect">
            <a:avLst/>
          </a:prstGeom>
          <a:solidFill>
            <a:srgbClr val="E8F4F8"/>
          </a:solidFill>
          <a:ln w="6350">
            <a:solidFill>
              <a:srgbClr val="E8F4F8"/>
            </a:solidFill>
            <a:prstDash val="solid"/>
          </a:ln>
        </p:spPr>
      </p:sp>
      <p:sp>
        <p:nvSpPr>
          <p:cNvPr id="92" name="Text 90"/>
          <p:cNvSpPr/>
          <p:nvPr/>
        </p:nvSpPr>
        <p:spPr>
          <a:xfrm>
            <a:off x="5486400" y="2734056"/>
            <a:ext cx="975360" cy="201168"/>
          </a:xfrm>
          <a:prstGeom prst="rect">
            <a:avLst/>
          </a:prstGeom>
          <a:noFill/>
          <a:ln/>
        </p:spPr>
        <p:txBody>
          <a:bodyPr wrap="square" rtlCol="0" anchor="ctr"/>
          <a:lstStyle/>
          <a:p>
            <a:pPr algn="ctr" indent="0" marL="0">
              <a:buNone/>
            </a:pPr>
            <a:r>
              <a:rPr lang="en-US" sz="800" dirty="0">
                <a:solidFill>
                  <a:srgbClr val="2D3748"/>
                </a:solidFill>
                <a:latin typeface="Calibri" pitchFamily="34" charset="0"/>
                <a:ea typeface="Calibri" pitchFamily="34" charset="-122"/>
                <a:cs typeface="Calibri" pitchFamily="34" charset="-120"/>
              </a:rPr>
              <a:t>T</a:t>
            </a:r>
            <a:endParaRPr lang="en-US" sz="800" dirty="0"/>
          </a:p>
        </p:txBody>
      </p:sp>
      <p:sp>
        <p:nvSpPr>
          <p:cNvPr id="93" name="Text 91"/>
          <p:cNvSpPr/>
          <p:nvPr/>
        </p:nvSpPr>
        <p:spPr>
          <a:xfrm>
            <a:off x="6461760" y="2734056"/>
            <a:ext cx="975360" cy="201168"/>
          </a:xfrm>
          <a:prstGeom prst="rect">
            <a:avLst/>
          </a:prstGeom>
          <a:noFill/>
          <a:ln/>
        </p:spPr>
        <p:txBody>
          <a:bodyPr wrap="square" rtlCol="0" anchor="ctr"/>
          <a:lstStyle/>
          <a:p>
            <a:pPr algn="ctr" indent="0" marL="0">
              <a:buNone/>
            </a:pPr>
            <a:r>
              <a:rPr lang="en-US" sz="800" dirty="0">
                <a:solidFill>
                  <a:srgbClr val="2D3748"/>
                </a:solidFill>
                <a:latin typeface="Calibri" pitchFamily="34" charset="0"/>
                <a:ea typeface="Calibri" pitchFamily="34" charset="-122"/>
                <a:cs typeface="Calibri" pitchFamily="34" charset="-120"/>
              </a:rPr>
              <a:t>F</a:t>
            </a:r>
            <a:endParaRPr lang="en-US" sz="800" dirty="0"/>
          </a:p>
        </p:txBody>
      </p:sp>
      <p:sp>
        <p:nvSpPr>
          <p:cNvPr id="94" name="Text 92"/>
          <p:cNvSpPr/>
          <p:nvPr/>
        </p:nvSpPr>
        <p:spPr>
          <a:xfrm>
            <a:off x="7437120" y="2734056"/>
            <a:ext cx="975360" cy="201168"/>
          </a:xfrm>
          <a:prstGeom prst="rect">
            <a:avLst/>
          </a:prstGeom>
          <a:noFill/>
          <a:ln/>
        </p:spPr>
        <p:txBody>
          <a:bodyPr wrap="square" rtlCol="0" anchor="ctr"/>
          <a:lstStyle/>
          <a:p>
            <a:pPr algn="ctr" indent="0" marL="0">
              <a:buNone/>
            </a:pPr>
            <a:r>
              <a:rPr lang="en-US" sz="800" b="1" dirty="0">
                <a:solidFill>
                  <a:srgbClr val="2D3748"/>
                </a:solidFill>
                <a:latin typeface="Calibri" pitchFamily="34" charset="0"/>
                <a:ea typeface="Calibri" pitchFamily="34" charset="-122"/>
                <a:cs typeface="Calibri" pitchFamily="34" charset="-120"/>
              </a:rPr>
              <a:t>F</a:t>
            </a:r>
            <a:endParaRPr lang="en-US" sz="800" dirty="0"/>
          </a:p>
        </p:txBody>
      </p:sp>
      <p:sp>
        <p:nvSpPr>
          <p:cNvPr id="95" name="Shape 93"/>
          <p:cNvSpPr/>
          <p:nvPr/>
        </p:nvSpPr>
        <p:spPr>
          <a:xfrm>
            <a:off x="5486400" y="2935224"/>
            <a:ext cx="2926080" cy="201168"/>
          </a:xfrm>
          <a:prstGeom prst="rect">
            <a:avLst/>
          </a:prstGeom>
          <a:solidFill>
            <a:srgbClr val="FFFFFF"/>
          </a:solidFill>
          <a:ln w="6350">
            <a:solidFill>
              <a:srgbClr val="E8F4F8"/>
            </a:solidFill>
            <a:prstDash val="solid"/>
          </a:ln>
        </p:spPr>
      </p:sp>
      <p:sp>
        <p:nvSpPr>
          <p:cNvPr id="96" name="Text 94"/>
          <p:cNvSpPr/>
          <p:nvPr/>
        </p:nvSpPr>
        <p:spPr>
          <a:xfrm>
            <a:off x="5486400" y="2935224"/>
            <a:ext cx="975360" cy="201168"/>
          </a:xfrm>
          <a:prstGeom prst="rect">
            <a:avLst/>
          </a:prstGeom>
          <a:noFill/>
          <a:ln/>
        </p:spPr>
        <p:txBody>
          <a:bodyPr wrap="square" rtlCol="0" anchor="ctr"/>
          <a:lstStyle/>
          <a:p>
            <a:pPr algn="ctr" indent="0" marL="0">
              <a:buNone/>
            </a:pPr>
            <a:r>
              <a:rPr lang="en-US" sz="800" dirty="0">
                <a:solidFill>
                  <a:srgbClr val="2D3748"/>
                </a:solidFill>
                <a:latin typeface="Calibri" pitchFamily="34" charset="0"/>
                <a:ea typeface="Calibri" pitchFamily="34" charset="-122"/>
                <a:cs typeface="Calibri" pitchFamily="34" charset="-120"/>
              </a:rPr>
              <a:t>F</a:t>
            </a:r>
            <a:endParaRPr lang="en-US" sz="800" dirty="0"/>
          </a:p>
        </p:txBody>
      </p:sp>
      <p:sp>
        <p:nvSpPr>
          <p:cNvPr id="97" name="Text 95"/>
          <p:cNvSpPr/>
          <p:nvPr/>
        </p:nvSpPr>
        <p:spPr>
          <a:xfrm>
            <a:off x="6461760" y="2935224"/>
            <a:ext cx="975360" cy="201168"/>
          </a:xfrm>
          <a:prstGeom prst="rect">
            <a:avLst/>
          </a:prstGeom>
          <a:noFill/>
          <a:ln/>
        </p:spPr>
        <p:txBody>
          <a:bodyPr wrap="square" rtlCol="0" anchor="ctr"/>
          <a:lstStyle/>
          <a:p>
            <a:pPr algn="ctr" indent="0" marL="0">
              <a:buNone/>
            </a:pPr>
            <a:r>
              <a:rPr lang="en-US" sz="800" dirty="0">
                <a:solidFill>
                  <a:srgbClr val="2D3748"/>
                </a:solidFill>
                <a:latin typeface="Calibri" pitchFamily="34" charset="0"/>
                <a:ea typeface="Calibri" pitchFamily="34" charset="-122"/>
                <a:cs typeface="Calibri" pitchFamily="34" charset="-120"/>
              </a:rPr>
              <a:t>T</a:t>
            </a:r>
            <a:endParaRPr lang="en-US" sz="800" dirty="0"/>
          </a:p>
        </p:txBody>
      </p:sp>
      <p:sp>
        <p:nvSpPr>
          <p:cNvPr id="98" name="Text 96"/>
          <p:cNvSpPr/>
          <p:nvPr/>
        </p:nvSpPr>
        <p:spPr>
          <a:xfrm>
            <a:off x="7437120" y="2935224"/>
            <a:ext cx="975360" cy="201168"/>
          </a:xfrm>
          <a:prstGeom prst="rect">
            <a:avLst/>
          </a:prstGeom>
          <a:noFill/>
          <a:ln/>
        </p:spPr>
        <p:txBody>
          <a:bodyPr wrap="square" rtlCol="0" anchor="ctr"/>
          <a:lstStyle/>
          <a:p>
            <a:pPr algn="ctr" indent="0" marL="0">
              <a:buNone/>
            </a:pPr>
            <a:r>
              <a:rPr lang="en-US" sz="800" b="1" dirty="0">
                <a:solidFill>
                  <a:srgbClr val="2D3748"/>
                </a:solidFill>
                <a:latin typeface="Calibri" pitchFamily="34" charset="0"/>
                <a:ea typeface="Calibri" pitchFamily="34" charset="-122"/>
                <a:cs typeface="Calibri" pitchFamily="34" charset="-120"/>
              </a:rPr>
              <a:t>F</a:t>
            </a:r>
            <a:endParaRPr lang="en-US" sz="800" dirty="0"/>
          </a:p>
        </p:txBody>
      </p:sp>
      <p:sp>
        <p:nvSpPr>
          <p:cNvPr id="99" name="Shape 97"/>
          <p:cNvSpPr/>
          <p:nvPr/>
        </p:nvSpPr>
        <p:spPr>
          <a:xfrm>
            <a:off x="5486400" y="3136392"/>
            <a:ext cx="2926080" cy="201168"/>
          </a:xfrm>
          <a:prstGeom prst="rect">
            <a:avLst/>
          </a:prstGeom>
          <a:solidFill>
            <a:srgbClr val="E8F4F8"/>
          </a:solidFill>
          <a:ln w="6350">
            <a:solidFill>
              <a:srgbClr val="E8F4F8"/>
            </a:solidFill>
            <a:prstDash val="solid"/>
          </a:ln>
        </p:spPr>
      </p:sp>
      <p:sp>
        <p:nvSpPr>
          <p:cNvPr id="100" name="Text 98"/>
          <p:cNvSpPr/>
          <p:nvPr/>
        </p:nvSpPr>
        <p:spPr>
          <a:xfrm>
            <a:off x="5486400" y="3136392"/>
            <a:ext cx="975360" cy="201168"/>
          </a:xfrm>
          <a:prstGeom prst="rect">
            <a:avLst/>
          </a:prstGeom>
          <a:noFill/>
          <a:ln/>
        </p:spPr>
        <p:txBody>
          <a:bodyPr wrap="square" rtlCol="0" anchor="ctr"/>
          <a:lstStyle/>
          <a:p>
            <a:pPr algn="ctr" indent="0" marL="0">
              <a:buNone/>
            </a:pPr>
            <a:r>
              <a:rPr lang="en-US" sz="800" dirty="0">
                <a:solidFill>
                  <a:srgbClr val="2D3748"/>
                </a:solidFill>
                <a:latin typeface="Calibri" pitchFamily="34" charset="0"/>
                <a:ea typeface="Calibri" pitchFamily="34" charset="-122"/>
                <a:cs typeface="Calibri" pitchFamily="34" charset="-120"/>
              </a:rPr>
              <a:t>F</a:t>
            </a:r>
            <a:endParaRPr lang="en-US" sz="800" dirty="0"/>
          </a:p>
        </p:txBody>
      </p:sp>
      <p:sp>
        <p:nvSpPr>
          <p:cNvPr id="101" name="Text 99"/>
          <p:cNvSpPr/>
          <p:nvPr/>
        </p:nvSpPr>
        <p:spPr>
          <a:xfrm>
            <a:off x="6461760" y="3136392"/>
            <a:ext cx="975360" cy="201168"/>
          </a:xfrm>
          <a:prstGeom prst="rect">
            <a:avLst/>
          </a:prstGeom>
          <a:noFill/>
          <a:ln/>
        </p:spPr>
        <p:txBody>
          <a:bodyPr wrap="square" rtlCol="0" anchor="ctr"/>
          <a:lstStyle/>
          <a:p>
            <a:pPr algn="ctr" indent="0" marL="0">
              <a:buNone/>
            </a:pPr>
            <a:r>
              <a:rPr lang="en-US" sz="800" dirty="0">
                <a:solidFill>
                  <a:srgbClr val="2D3748"/>
                </a:solidFill>
                <a:latin typeface="Calibri" pitchFamily="34" charset="0"/>
                <a:ea typeface="Calibri" pitchFamily="34" charset="-122"/>
                <a:cs typeface="Calibri" pitchFamily="34" charset="-120"/>
              </a:rPr>
              <a:t>F</a:t>
            </a:r>
            <a:endParaRPr lang="en-US" sz="800" dirty="0"/>
          </a:p>
        </p:txBody>
      </p:sp>
      <p:sp>
        <p:nvSpPr>
          <p:cNvPr id="102" name="Text 100"/>
          <p:cNvSpPr/>
          <p:nvPr/>
        </p:nvSpPr>
        <p:spPr>
          <a:xfrm>
            <a:off x="7437120" y="3136392"/>
            <a:ext cx="975360" cy="201168"/>
          </a:xfrm>
          <a:prstGeom prst="rect">
            <a:avLst/>
          </a:prstGeom>
          <a:noFill/>
          <a:ln/>
        </p:spPr>
        <p:txBody>
          <a:bodyPr wrap="square" rtlCol="0" anchor="ctr"/>
          <a:lstStyle/>
          <a:p>
            <a:pPr algn="ctr" indent="0" marL="0">
              <a:buNone/>
            </a:pPr>
            <a:r>
              <a:rPr lang="en-US" sz="800" b="1" dirty="0">
                <a:solidFill>
                  <a:srgbClr val="2D3748"/>
                </a:solidFill>
                <a:latin typeface="Calibri" pitchFamily="34" charset="0"/>
                <a:ea typeface="Calibri" pitchFamily="34" charset="-122"/>
                <a:cs typeface="Calibri" pitchFamily="34" charset="-120"/>
              </a:rPr>
              <a:t>T</a:t>
            </a:r>
            <a:endParaRPr lang="en-US" sz="800" dirty="0"/>
          </a:p>
        </p:txBody>
      </p:sp>
      <p:sp>
        <p:nvSpPr>
          <p:cNvPr id="103" name="Shape 101"/>
          <p:cNvSpPr/>
          <p:nvPr/>
        </p:nvSpPr>
        <p:spPr>
          <a:xfrm>
            <a:off x="548640" y="3977640"/>
            <a:ext cx="8046720" cy="640080"/>
          </a:xfrm>
          <a:prstGeom prst="rect">
            <a:avLst/>
          </a:prstGeom>
          <a:solidFill>
            <a:srgbClr val="FEF3C7"/>
          </a:solidFill>
          <a:ln w="6350">
            <a:solidFill>
              <a:srgbClr val="F59E0B"/>
            </a:solidFill>
            <a:prstDash val="solid"/>
          </a:ln>
        </p:spPr>
      </p:sp>
      <p:sp>
        <p:nvSpPr>
          <p:cNvPr id="104" name="Text 102"/>
          <p:cNvSpPr/>
          <p:nvPr/>
        </p:nvSpPr>
        <p:spPr>
          <a:xfrm>
            <a:off x="731520" y="4005072"/>
            <a:ext cx="7680960" cy="594360"/>
          </a:xfrm>
          <a:prstGeom prst="rect">
            <a:avLst/>
          </a:prstGeom>
          <a:noFill/>
          <a:ln/>
        </p:spPr>
        <p:txBody>
          <a:bodyPr wrap="square" lIns="0" tIns="0" rIns="0" bIns="0" rtlCol="0" anchor="ctr"/>
          <a:lstStyle/>
          <a:p>
            <a:pPr indent="0" marL="0">
              <a:buNone/>
            </a:pPr>
            <a:r>
              <a:rPr lang="en-US" sz="1000" b="1" dirty="0">
                <a:solidFill>
                  <a:srgbClr val="92400E"/>
                </a:solidFill>
                <a:latin typeface="Calibri" pitchFamily="34" charset="0"/>
                <a:ea typeface="Calibri" pitchFamily="34" charset="-122"/>
                <a:cs typeface="Calibri" pitchFamily="34" charset="-120"/>
              </a:rPr>
              <a:t>💡 Why is "False ⇒ anything" TRUE?  </a:t>
            </a:r>
            <a:pPr indent="0" marL="0">
              <a:buNone/>
            </a:pPr>
            <a:r>
              <a:rPr lang="en-US" sz="1000" dirty="0">
                <a:solidFill>
                  <a:srgbClr val="92400E"/>
                </a:solidFill>
                <a:latin typeface="Calibri" pitchFamily="34" charset="0"/>
                <a:ea typeface="Calibri" pitchFamily="34" charset="-122"/>
                <a:cs typeface="Calibri" pitchFamily="34" charset="-120"/>
              </a:rPr>
              <a:t>Think of a promise: "If it rains, I'll bring an umbrella." If it DOESN'T rain (P is false), you haven't broken your promise regardless of what you do. The promise is ONLY broken when it DOES rain and you DON'T bring the umbrella (T ⇒ F = the only FALSE row).</a:t>
            </a:r>
            <a:endParaRPr lang="en-US" sz="1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7FA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C7293"/>
          </a:solidFill>
          <a:ln/>
        </p:spPr>
      </p:sp>
      <p:sp>
        <p:nvSpPr>
          <p:cNvPr id="3" name="Text 1"/>
          <p:cNvSpPr/>
          <p:nvPr/>
        </p:nvSpPr>
        <p:spPr>
          <a:xfrm>
            <a:off x="548640" y="182880"/>
            <a:ext cx="8046720" cy="548640"/>
          </a:xfrm>
          <a:prstGeom prst="rect">
            <a:avLst/>
          </a:prstGeom>
          <a:noFill/>
          <a:ln/>
        </p:spPr>
        <p:txBody>
          <a:bodyPr wrap="square" lIns="0" tIns="0" rIns="0" bIns="0" rtlCol="0" anchor="ctr"/>
          <a:lstStyle/>
          <a:p>
            <a:pPr indent="0" marL="0">
              <a:buNone/>
            </a:pPr>
            <a:r>
              <a:rPr lang="en-US" sz="2200" b="1" dirty="0">
                <a:solidFill>
                  <a:srgbClr val="1A1A2E"/>
                </a:solidFill>
                <a:latin typeface="Georgia" pitchFamily="34" charset="0"/>
                <a:ea typeface="Georgia" pitchFamily="34" charset="-122"/>
                <a:cs typeface="Georgia" pitchFamily="34" charset="-120"/>
              </a:rPr>
              <a:t>Propositional Logic — Sentence Types</a:t>
            </a:r>
            <a:endParaRPr lang="en-US" sz="2200" dirty="0"/>
          </a:p>
        </p:txBody>
      </p:sp>
      <p:sp>
        <p:nvSpPr>
          <p:cNvPr id="4" name="Text 2"/>
          <p:cNvSpPr/>
          <p:nvPr/>
        </p:nvSpPr>
        <p:spPr>
          <a:xfrm>
            <a:off x="548640" y="685800"/>
            <a:ext cx="8046720" cy="274320"/>
          </a:xfrm>
          <a:prstGeom prst="rect">
            <a:avLst/>
          </a:prstGeom>
          <a:noFill/>
          <a:ln/>
        </p:spPr>
        <p:txBody>
          <a:bodyPr wrap="square" lIns="0" tIns="0" rIns="0" bIns="0" rtlCol="0" anchor="ctr"/>
          <a:lstStyle/>
          <a:p>
            <a:pPr indent="0" marL="0">
              <a:buNone/>
            </a:pPr>
            <a:r>
              <a:rPr lang="en-US" sz="1200" i="1" dirty="0">
                <a:solidFill>
                  <a:srgbClr val="64748B"/>
                </a:solidFill>
                <a:latin typeface="Calibri" pitchFamily="34" charset="0"/>
                <a:ea typeface="Calibri" pitchFamily="34" charset="-122"/>
                <a:cs typeface="Calibri" pitchFamily="34" charset="-120"/>
              </a:rPr>
              <a:t>Three categories based on truth across all possible models</a:t>
            </a:r>
            <a:endParaRPr lang="en-US" sz="1200" dirty="0"/>
          </a:p>
        </p:txBody>
      </p:sp>
      <p:sp>
        <p:nvSpPr>
          <p:cNvPr id="5" name="Text 3"/>
          <p:cNvSpPr/>
          <p:nvPr/>
        </p:nvSpPr>
        <p:spPr>
          <a:xfrm>
            <a:off x="548640" y="4754880"/>
            <a:ext cx="8046720" cy="274320"/>
          </a:xfrm>
          <a:prstGeom prst="rect">
            <a:avLst/>
          </a:prstGeom>
          <a:noFill/>
          <a:ln/>
        </p:spPr>
        <p:txBody>
          <a:bodyPr wrap="square" rtlCol="0" anchor="ctr"/>
          <a:lstStyle/>
          <a:p>
            <a:pPr indent="0" marL="0">
              <a:buNone/>
            </a:pPr>
            <a:r>
              <a:rPr lang="en-US" sz="900" dirty="0">
                <a:solidFill>
                  <a:srgbClr val="64748B"/>
                </a:solidFill>
                <a:latin typeface="Calibri" pitchFamily="34" charset="0"/>
                <a:ea typeface="Calibri" pitchFamily="34" charset="-122"/>
                <a:cs typeface="Calibri" pitchFamily="34" charset="-120"/>
              </a:rPr>
              <a:t>PECST522 — Artificial Intelligence | B.Tech CSE S5 (2024 Scheme)</a:t>
            </a:r>
            <a:endParaRPr lang="en-US" sz="900" dirty="0"/>
          </a:p>
        </p:txBody>
      </p:sp>
      <p:sp>
        <p:nvSpPr>
          <p:cNvPr id="6" name="Shape 4"/>
          <p:cNvSpPr/>
          <p:nvPr/>
        </p:nvSpPr>
        <p:spPr>
          <a:xfrm>
            <a:off x="457200" y="1005840"/>
            <a:ext cx="2651760" cy="2743200"/>
          </a:xfrm>
          <a:prstGeom prst="rect">
            <a:avLst/>
          </a:prstGeom>
          <a:solidFill>
            <a:srgbClr val="ECFDF5"/>
          </a:solidFill>
          <a:ln w="6350">
            <a:solidFill>
              <a:srgbClr val="059669"/>
            </a:solidFill>
            <a:prstDash val="solid"/>
          </a:ln>
        </p:spPr>
      </p:sp>
      <p:sp>
        <p:nvSpPr>
          <p:cNvPr id="7" name="Shape 5"/>
          <p:cNvSpPr/>
          <p:nvPr/>
        </p:nvSpPr>
        <p:spPr>
          <a:xfrm>
            <a:off x="457200" y="1005840"/>
            <a:ext cx="2651760" cy="320040"/>
          </a:xfrm>
          <a:prstGeom prst="rect">
            <a:avLst/>
          </a:prstGeom>
          <a:solidFill>
            <a:srgbClr val="059669"/>
          </a:solidFill>
          <a:ln w="6350">
            <a:solidFill>
              <a:srgbClr val="059669"/>
            </a:solidFill>
            <a:prstDash val="solid"/>
          </a:ln>
        </p:spPr>
      </p:sp>
      <p:sp>
        <p:nvSpPr>
          <p:cNvPr id="8" name="Text 6"/>
          <p:cNvSpPr/>
          <p:nvPr/>
        </p:nvSpPr>
        <p:spPr>
          <a:xfrm>
            <a:off x="457200" y="1005840"/>
            <a:ext cx="2651760" cy="320040"/>
          </a:xfrm>
          <a:prstGeom prst="rect">
            <a:avLst/>
          </a:prstGeom>
          <a:noFill/>
          <a:ln/>
        </p:spPr>
        <p:txBody>
          <a:bodyPr wrap="square" rtlCol="0" anchor="ctr"/>
          <a:lstStyle/>
          <a:p>
            <a:pPr algn="ctr" indent="0" marL="0">
              <a:buNone/>
            </a:pPr>
            <a:r>
              <a:rPr lang="en-US" sz="1200" b="1" dirty="0">
                <a:solidFill>
                  <a:srgbClr val="FFFFFF"/>
                </a:solidFill>
                <a:latin typeface="Georgia" pitchFamily="34" charset="0"/>
                <a:ea typeface="Georgia" pitchFamily="34" charset="-122"/>
                <a:cs typeface="Georgia" pitchFamily="34" charset="-120"/>
              </a:rPr>
              <a:t>VALID (Tautology)</a:t>
            </a:r>
            <a:endParaRPr lang="en-US" sz="1200" dirty="0"/>
          </a:p>
        </p:txBody>
      </p:sp>
      <p:sp>
        <p:nvSpPr>
          <p:cNvPr id="9" name="Text 7"/>
          <p:cNvSpPr/>
          <p:nvPr/>
        </p:nvSpPr>
        <p:spPr>
          <a:xfrm>
            <a:off x="548640" y="1417320"/>
            <a:ext cx="2468880" cy="274320"/>
          </a:xfrm>
          <a:prstGeom prst="rect">
            <a:avLst/>
          </a:prstGeom>
          <a:noFill/>
          <a:ln/>
        </p:spPr>
        <p:txBody>
          <a:bodyPr wrap="square" lIns="0" tIns="0" rIns="0" bIns="0" rtlCol="0" anchor="ctr"/>
          <a:lstStyle/>
          <a:p>
            <a:pPr algn="ctr" indent="0" marL="0">
              <a:buNone/>
            </a:pPr>
            <a:r>
              <a:rPr lang="en-US" sz="1000" b="1" dirty="0">
                <a:solidFill>
                  <a:srgbClr val="1A1A2E"/>
                </a:solidFill>
                <a:latin typeface="Calibri" pitchFamily="34" charset="0"/>
                <a:ea typeface="Calibri" pitchFamily="34" charset="-122"/>
                <a:cs typeface="Calibri" pitchFamily="34" charset="-120"/>
              </a:rPr>
              <a:t>True in ALL models</a:t>
            </a:r>
            <a:endParaRPr lang="en-US" sz="1000" dirty="0"/>
          </a:p>
        </p:txBody>
      </p:sp>
      <p:sp>
        <p:nvSpPr>
          <p:cNvPr id="10" name="Shape 8"/>
          <p:cNvSpPr/>
          <p:nvPr/>
        </p:nvSpPr>
        <p:spPr>
          <a:xfrm>
            <a:off x="594360" y="1783080"/>
            <a:ext cx="2377440" cy="320040"/>
          </a:xfrm>
          <a:prstGeom prst="rect">
            <a:avLst/>
          </a:prstGeom>
          <a:solidFill>
            <a:srgbClr val="EDE9FE"/>
          </a:solidFill>
          <a:ln w="6350">
            <a:solidFill>
              <a:srgbClr val="7C3AED"/>
            </a:solidFill>
            <a:prstDash val="solid"/>
          </a:ln>
        </p:spPr>
      </p:sp>
      <p:sp>
        <p:nvSpPr>
          <p:cNvPr id="11" name="Text 9"/>
          <p:cNvSpPr/>
          <p:nvPr/>
        </p:nvSpPr>
        <p:spPr>
          <a:xfrm>
            <a:off x="594360" y="1783080"/>
            <a:ext cx="2377440" cy="320040"/>
          </a:xfrm>
          <a:prstGeom prst="rect">
            <a:avLst/>
          </a:prstGeom>
          <a:noFill/>
          <a:ln/>
        </p:spPr>
        <p:txBody>
          <a:bodyPr wrap="square" rtlCol="0" anchor="ctr"/>
          <a:lstStyle/>
          <a:p>
            <a:pPr algn="ctr" indent="0" marL="0">
              <a:buNone/>
            </a:pPr>
            <a:r>
              <a:rPr lang="en-US" sz="1400" b="1" dirty="0">
                <a:solidFill>
                  <a:srgbClr val="7C3AED"/>
                </a:solidFill>
                <a:latin typeface="Cambria Math" pitchFamily="34" charset="0"/>
                <a:ea typeface="Cambria Math" pitchFamily="34" charset="-122"/>
                <a:cs typeface="Cambria Math" pitchFamily="34" charset="-120"/>
              </a:rPr>
              <a:t>P ∨ ¬P</a:t>
            </a:r>
            <a:endParaRPr lang="en-US" sz="1400" dirty="0"/>
          </a:p>
        </p:txBody>
      </p:sp>
      <p:sp>
        <p:nvSpPr>
          <p:cNvPr id="12" name="Text 10"/>
          <p:cNvSpPr/>
          <p:nvPr/>
        </p:nvSpPr>
        <p:spPr>
          <a:xfrm>
            <a:off x="548640" y="2194560"/>
            <a:ext cx="2468880" cy="640080"/>
          </a:xfrm>
          <a:prstGeom prst="rect">
            <a:avLst/>
          </a:prstGeom>
          <a:noFill/>
          <a:ln/>
        </p:spPr>
        <p:txBody>
          <a:bodyPr wrap="square" lIns="0" tIns="50800" rIns="50800" bIns="0" rtlCol="0" anchor="t"/>
          <a:lstStyle/>
          <a:p>
            <a:pPr algn="ctr" indent="0" marL="0">
              <a:buNone/>
            </a:pPr>
            <a:r>
              <a:rPr lang="en-US" sz="900" dirty="0">
                <a:solidFill>
                  <a:srgbClr val="2D3748"/>
                </a:solidFill>
                <a:latin typeface="Calibri" pitchFamily="34" charset="0"/>
                <a:ea typeface="Calibri" pitchFamily="34" charset="-122"/>
                <a:cs typeface="Calibri" pitchFamily="34" charset="-120"/>
              </a:rPr>
              <a:t>"It rains or it doesn't rain" — always true, no matter what.</a:t>
            </a:r>
            <a:endParaRPr lang="en-US" sz="900" dirty="0"/>
          </a:p>
        </p:txBody>
      </p:sp>
      <p:sp>
        <p:nvSpPr>
          <p:cNvPr id="13" name="Text 11"/>
          <p:cNvSpPr/>
          <p:nvPr/>
        </p:nvSpPr>
        <p:spPr>
          <a:xfrm>
            <a:off x="594360" y="2926080"/>
            <a:ext cx="2377440" cy="228600"/>
          </a:xfrm>
          <a:prstGeom prst="rect">
            <a:avLst/>
          </a:prstGeom>
          <a:noFill/>
          <a:ln/>
        </p:spPr>
        <p:txBody>
          <a:bodyPr wrap="square" rtlCol="0" anchor="ctr"/>
          <a:lstStyle/>
          <a:p>
            <a:pPr algn="ctr" indent="0" marL="0">
              <a:buNone/>
            </a:pPr>
            <a:r>
              <a:rPr lang="en-US" sz="900" b="1" dirty="0">
                <a:solidFill>
                  <a:srgbClr val="059669"/>
                </a:solidFill>
                <a:latin typeface="Calibri" pitchFamily="34" charset="0"/>
                <a:ea typeface="Calibri" pitchFamily="34" charset="-122"/>
                <a:cs typeface="Calibri" pitchFamily="34" charset="-120"/>
              </a:rPr>
              <a:t>✓ ALWAYS TRUE</a:t>
            </a:r>
            <a:endParaRPr lang="en-US" sz="900" dirty="0"/>
          </a:p>
        </p:txBody>
      </p:sp>
      <p:sp>
        <p:nvSpPr>
          <p:cNvPr id="14" name="Shape 12"/>
          <p:cNvSpPr/>
          <p:nvPr/>
        </p:nvSpPr>
        <p:spPr>
          <a:xfrm>
            <a:off x="3246120" y="1005840"/>
            <a:ext cx="2651760" cy="2743200"/>
          </a:xfrm>
          <a:prstGeom prst="rect">
            <a:avLst/>
          </a:prstGeom>
          <a:solidFill>
            <a:srgbClr val="FEF9C3"/>
          </a:solidFill>
          <a:ln w="6350">
            <a:solidFill>
              <a:srgbClr val="F59E0B"/>
            </a:solidFill>
            <a:prstDash val="solid"/>
          </a:ln>
        </p:spPr>
      </p:sp>
      <p:sp>
        <p:nvSpPr>
          <p:cNvPr id="15" name="Shape 13"/>
          <p:cNvSpPr/>
          <p:nvPr/>
        </p:nvSpPr>
        <p:spPr>
          <a:xfrm>
            <a:off x="3246120" y="1005840"/>
            <a:ext cx="2651760" cy="320040"/>
          </a:xfrm>
          <a:prstGeom prst="rect">
            <a:avLst/>
          </a:prstGeom>
          <a:solidFill>
            <a:srgbClr val="F59E0B"/>
          </a:solidFill>
          <a:ln w="6350">
            <a:solidFill>
              <a:srgbClr val="F59E0B"/>
            </a:solidFill>
            <a:prstDash val="solid"/>
          </a:ln>
        </p:spPr>
      </p:sp>
      <p:sp>
        <p:nvSpPr>
          <p:cNvPr id="16" name="Text 14"/>
          <p:cNvSpPr/>
          <p:nvPr/>
        </p:nvSpPr>
        <p:spPr>
          <a:xfrm>
            <a:off x="3246120" y="1005840"/>
            <a:ext cx="2651760" cy="320040"/>
          </a:xfrm>
          <a:prstGeom prst="rect">
            <a:avLst/>
          </a:prstGeom>
          <a:noFill/>
          <a:ln/>
        </p:spPr>
        <p:txBody>
          <a:bodyPr wrap="square" rtlCol="0" anchor="ctr"/>
          <a:lstStyle/>
          <a:p>
            <a:pPr algn="ctr" indent="0" marL="0">
              <a:buNone/>
            </a:pPr>
            <a:r>
              <a:rPr lang="en-US" sz="1200" b="1" dirty="0">
                <a:solidFill>
                  <a:srgbClr val="FFFFFF"/>
                </a:solidFill>
                <a:latin typeface="Georgia" pitchFamily="34" charset="0"/>
                <a:ea typeface="Georgia" pitchFamily="34" charset="-122"/>
                <a:cs typeface="Georgia" pitchFamily="34" charset="-120"/>
              </a:rPr>
              <a:t>SATISFIABLE</a:t>
            </a:r>
            <a:endParaRPr lang="en-US" sz="1200" dirty="0"/>
          </a:p>
        </p:txBody>
      </p:sp>
      <p:sp>
        <p:nvSpPr>
          <p:cNvPr id="17" name="Text 15"/>
          <p:cNvSpPr/>
          <p:nvPr/>
        </p:nvSpPr>
        <p:spPr>
          <a:xfrm>
            <a:off x="3337560" y="1417320"/>
            <a:ext cx="2468880" cy="274320"/>
          </a:xfrm>
          <a:prstGeom prst="rect">
            <a:avLst/>
          </a:prstGeom>
          <a:noFill/>
          <a:ln/>
        </p:spPr>
        <p:txBody>
          <a:bodyPr wrap="square" lIns="0" tIns="0" rIns="0" bIns="0" rtlCol="0" anchor="ctr"/>
          <a:lstStyle/>
          <a:p>
            <a:pPr algn="ctr" indent="0" marL="0">
              <a:buNone/>
            </a:pPr>
            <a:r>
              <a:rPr lang="en-US" sz="1000" b="1" dirty="0">
                <a:solidFill>
                  <a:srgbClr val="1A1A2E"/>
                </a:solidFill>
                <a:latin typeface="Calibri" pitchFamily="34" charset="0"/>
                <a:ea typeface="Calibri" pitchFamily="34" charset="-122"/>
                <a:cs typeface="Calibri" pitchFamily="34" charset="-120"/>
              </a:rPr>
              <a:t>True in AT LEAST ONE model</a:t>
            </a:r>
            <a:endParaRPr lang="en-US" sz="1000" dirty="0"/>
          </a:p>
        </p:txBody>
      </p:sp>
      <p:sp>
        <p:nvSpPr>
          <p:cNvPr id="18" name="Shape 16"/>
          <p:cNvSpPr/>
          <p:nvPr/>
        </p:nvSpPr>
        <p:spPr>
          <a:xfrm>
            <a:off x="3383280" y="1783080"/>
            <a:ext cx="2377440" cy="320040"/>
          </a:xfrm>
          <a:prstGeom prst="rect">
            <a:avLst/>
          </a:prstGeom>
          <a:solidFill>
            <a:srgbClr val="EDE9FE"/>
          </a:solidFill>
          <a:ln w="6350">
            <a:solidFill>
              <a:srgbClr val="7C3AED"/>
            </a:solidFill>
            <a:prstDash val="solid"/>
          </a:ln>
        </p:spPr>
      </p:sp>
      <p:sp>
        <p:nvSpPr>
          <p:cNvPr id="19" name="Text 17"/>
          <p:cNvSpPr/>
          <p:nvPr/>
        </p:nvSpPr>
        <p:spPr>
          <a:xfrm>
            <a:off x="3383280" y="1783080"/>
            <a:ext cx="2377440" cy="320040"/>
          </a:xfrm>
          <a:prstGeom prst="rect">
            <a:avLst/>
          </a:prstGeom>
          <a:noFill/>
          <a:ln/>
        </p:spPr>
        <p:txBody>
          <a:bodyPr wrap="square" rtlCol="0" anchor="ctr"/>
          <a:lstStyle/>
          <a:p>
            <a:pPr algn="ctr" indent="0" marL="0">
              <a:buNone/>
            </a:pPr>
            <a:r>
              <a:rPr lang="en-US" sz="1400" b="1" dirty="0">
                <a:solidFill>
                  <a:srgbClr val="7C3AED"/>
                </a:solidFill>
                <a:latin typeface="Cambria Math" pitchFamily="34" charset="0"/>
                <a:ea typeface="Cambria Math" pitchFamily="34" charset="-122"/>
                <a:cs typeface="Cambria Math" pitchFamily="34" charset="-120"/>
              </a:rPr>
              <a:t>P ∧ Q</a:t>
            </a:r>
            <a:endParaRPr lang="en-US" sz="1400" dirty="0"/>
          </a:p>
        </p:txBody>
      </p:sp>
      <p:sp>
        <p:nvSpPr>
          <p:cNvPr id="20" name="Text 18"/>
          <p:cNvSpPr/>
          <p:nvPr/>
        </p:nvSpPr>
        <p:spPr>
          <a:xfrm>
            <a:off x="3337560" y="2194560"/>
            <a:ext cx="2468880" cy="640080"/>
          </a:xfrm>
          <a:prstGeom prst="rect">
            <a:avLst/>
          </a:prstGeom>
          <a:noFill/>
          <a:ln/>
        </p:spPr>
        <p:txBody>
          <a:bodyPr wrap="square" lIns="0" tIns="50800" rIns="50800" bIns="0" rtlCol="0" anchor="t"/>
          <a:lstStyle/>
          <a:p>
            <a:pPr algn="ctr" indent="0" marL="0">
              <a:buNone/>
            </a:pPr>
            <a:r>
              <a:rPr lang="en-US" sz="900" dirty="0">
                <a:solidFill>
                  <a:srgbClr val="2D3748"/>
                </a:solidFill>
                <a:latin typeface="Calibri" pitchFamily="34" charset="0"/>
                <a:ea typeface="Calibri" pitchFamily="34" charset="-122"/>
                <a:cs typeface="Calibri" pitchFamily="34" charset="-120"/>
              </a:rPr>
              <a:t>"Raining AND ground wet" — true when both P and Q are true.</a:t>
            </a:r>
            <a:endParaRPr lang="en-US" sz="900" dirty="0"/>
          </a:p>
        </p:txBody>
      </p:sp>
      <p:sp>
        <p:nvSpPr>
          <p:cNvPr id="21" name="Text 19"/>
          <p:cNvSpPr/>
          <p:nvPr/>
        </p:nvSpPr>
        <p:spPr>
          <a:xfrm>
            <a:off x="3383280" y="2926080"/>
            <a:ext cx="2377440" cy="228600"/>
          </a:xfrm>
          <a:prstGeom prst="rect">
            <a:avLst/>
          </a:prstGeom>
          <a:noFill/>
          <a:ln/>
        </p:spPr>
        <p:txBody>
          <a:bodyPr wrap="square" rtlCol="0" anchor="ctr"/>
          <a:lstStyle/>
          <a:p>
            <a:pPr algn="ctr" indent="0" marL="0">
              <a:buNone/>
            </a:pPr>
            <a:r>
              <a:rPr lang="en-US" sz="900" b="1" dirty="0">
                <a:solidFill>
                  <a:srgbClr val="A16207"/>
                </a:solidFill>
                <a:latin typeface="Calibri" pitchFamily="34" charset="0"/>
                <a:ea typeface="Calibri" pitchFamily="34" charset="-122"/>
                <a:cs typeface="Calibri" pitchFamily="34" charset="-120"/>
              </a:rPr>
              <a:t>◐ TRUE SOMETIMES</a:t>
            </a:r>
            <a:endParaRPr lang="en-US" sz="900" dirty="0"/>
          </a:p>
        </p:txBody>
      </p:sp>
      <p:sp>
        <p:nvSpPr>
          <p:cNvPr id="22" name="Shape 20"/>
          <p:cNvSpPr/>
          <p:nvPr/>
        </p:nvSpPr>
        <p:spPr>
          <a:xfrm>
            <a:off x="6035040" y="1005840"/>
            <a:ext cx="2651760" cy="2743200"/>
          </a:xfrm>
          <a:prstGeom prst="rect">
            <a:avLst/>
          </a:prstGeom>
          <a:solidFill>
            <a:srgbClr val="FEF2F2"/>
          </a:solidFill>
          <a:ln w="6350">
            <a:solidFill>
              <a:srgbClr val="DC2626"/>
            </a:solidFill>
            <a:prstDash val="solid"/>
          </a:ln>
        </p:spPr>
      </p:sp>
      <p:sp>
        <p:nvSpPr>
          <p:cNvPr id="23" name="Shape 21"/>
          <p:cNvSpPr/>
          <p:nvPr/>
        </p:nvSpPr>
        <p:spPr>
          <a:xfrm>
            <a:off x="6035040" y="1005840"/>
            <a:ext cx="2651760" cy="320040"/>
          </a:xfrm>
          <a:prstGeom prst="rect">
            <a:avLst/>
          </a:prstGeom>
          <a:solidFill>
            <a:srgbClr val="DC2626"/>
          </a:solidFill>
          <a:ln w="6350">
            <a:solidFill>
              <a:srgbClr val="DC2626"/>
            </a:solidFill>
            <a:prstDash val="solid"/>
          </a:ln>
        </p:spPr>
      </p:sp>
      <p:sp>
        <p:nvSpPr>
          <p:cNvPr id="24" name="Text 22"/>
          <p:cNvSpPr/>
          <p:nvPr/>
        </p:nvSpPr>
        <p:spPr>
          <a:xfrm>
            <a:off x="6035040" y="1005840"/>
            <a:ext cx="2651760" cy="320040"/>
          </a:xfrm>
          <a:prstGeom prst="rect">
            <a:avLst/>
          </a:prstGeom>
          <a:noFill/>
          <a:ln/>
        </p:spPr>
        <p:txBody>
          <a:bodyPr wrap="square" rtlCol="0" anchor="ctr"/>
          <a:lstStyle/>
          <a:p>
            <a:pPr algn="ctr" indent="0" marL="0">
              <a:buNone/>
            </a:pPr>
            <a:r>
              <a:rPr lang="en-US" sz="1200" b="1" dirty="0">
                <a:solidFill>
                  <a:srgbClr val="FFFFFF"/>
                </a:solidFill>
                <a:latin typeface="Georgia" pitchFamily="34" charset="0"/>
                <a:ea typeface="Georgia" pitchFamily="34" charset="-122"/>
                <a:cs typeface="Georgia" pitchFamily="34" charset="-120"/>
              </a:rPr>
              <a:t>UNSATISFIABLE</a:t>
            </a:r>
            <a:endParaRPr lang="en-US" sz="1200" dirty="0"/>
          </a:p>
        </p:txBody>
      </p:sp>
      <p:sp>
        <p:nvSpPr>
          <p:cNvPr id="25" name="Text 23"/>
          <p:cNvSpPr/>
          <p:nvPr/>
        </p:nvSpPr>
        <p:spPr>
          <a:xfrm>
            <a:off x="6126480" y="1417320"/>
            <a:ext cx="2468880" cy="274320"/>
          </a:xfrm>
          <a:prstGeom prst="rect">
            <a:avLst/>
          </a:prstGeom>
          <a:noFill/>
          <a:ln/>
        </p:spPr>
        <p:txBody>
          <a:bodyPr wrap="square" lIns="0" tIns="0" rIns="0" bIns="0" rtlCol="0" anchor="ctr"/>
          <a:lstStyle/>
          <a:p>
            <a:pPr algn="ctr" indent="0" marL="0">
              <a:buNone/>
            </a:pPr>
            <a:r>
              <a:rPr lang="en-US" sz="1000" b="1" dirty="0">
                <a:solidFill>
                  <a:srgbClr val="1A1A2E"/>
                </a:solidFill>
                <a:latin typeface="Calibri" pitchFamily="34" charset="0"/>
                <a:ea typeface="Calibri" pitchFamily="34" charset="-122"/>
                <a:cs typeface="Calibri" pitchFamily="34" charset="-120"/>
              </a:rPr>
              <a:t>True in NO model (contradiction)</a:t>
            </a:r>
            <a:endParaRPr lang="en-US" sz="1000" dirty="0"/>
          </a:p>
        </p:txBody>
      </p:sp>
      <p:sp>
        <p:nvSpPr>
          <p:cNvPr id="26" name="Shape 24"/>
          <p:cNvSpPr/>
          <p:nvPr/>
        </p:nvSpPr>
        <p:spPr>
          <a:xfrm>
            <a:off x="6172200" y="1783080"/>
            <a:ext cx="2377440" cy="320040"/>
          </a:xfrm>
          <a:prstGeom prst="rect">
            <a:avLst/>
          </a:prstGeom>
          <a:solidFill>
            <a:srgbClr val="EDE9FE"/>
          </a:solidFill>
          <a:ln w="6350">
            <a:solidFill>
              <a:srgbClr val="7C3AED"/>
            </a:solidFill>
            <a:prstDash val="solid"/>
          </a:ln>
        </p:spPr>
      </p:sp>
      <p:sp>
        <p:nvSpPr>
          <p:cNvPr id="27" name="Text 25"/>
          <p:cNvSpPr/>
          <p:nvPr/>
        </p:nvSpPr>
        <p:spPr>
          <a:xfrm>
            <a:off x="6172200" y="1783080"/>
            <a:ext cx="2377440" cy="320040"/>
          </a:xfrm>
          <a:prstGeom prst="rect">
            <a:avLst/>
          </a:prstGeom>
          <a:noFill/>
          <a:ln/>
        </p:spPr>
        <p:txBody>
          <a:bodyPr wrap="square" rtlCol="0" anchor="ctr"/>
          <a:lstStyle/>
          <a:p>
            <a:pPr algn="ctr" indent="0" marL="0">
              <a:buNone/>
            </a:pPr>
            <a:r>
              <a:rPr lang="en-US" sz="1400" b="1" dirty="0">
                <a:solidFill>
                  <a:srgbClr val="7C3AED"/>
                </a:solidFill>
                <a:latin typeface="Cambria Math" pitchFamily="34" charset="0"/>
                <a:ea typeface="Cambria Math" pitchFamily="34" charset="-122"/>
                <a:cs typeface="Cambria Math" pitchFamily="34" charset="-120"/>
              </a:rPr>
              <a:t>P ∧ ¬P</a:t>
            </a:r>
            <a:endParaRPr lang="en-US" sz="1400" dirty="0"/>
          </a:p>
        </p:txBody>
      </p:sp>
      <p:sp>
        <p:nvSpPr>
          <p:cNvPr id="28" name="Text 26"/>
          <p:cNvSpPr/>
          <p:nvPr/>
        </p:nvSpPr>
        <p:spPr>
          <a:xfrm>
            <a:off x="6126480" y="2194560"/>
            <a:ext cx="2468880" cy="640080"/>
          </a:xfrm>
          <a:prstGeom prst="rect">
            <a:avLst/>
          </a:prstGeom>
          <a:noFill/>
          <a:ln/>
        </p:spPr>
        <p:txBody>
          <a:bodyPr wrap="square" lIns="0" tIns="50800" rIns="50800" bIns="0" rtlCol="0" anchor="t"/>
          <a:lstStyle/>
          <a:p>
            <a:pPr algn="ctr" indent="0" marL="0">
              <a:buNone/>
            </a:pPr>
            <a:r>
              <a:rPr lang="en-US" sz="900" dirty="0">
                <a:solidFill>
                  <a:srgbClr val="2D3748"/>
                </a:solidFill>
                <a:latin typeface="Calibri" pitchFamily="34" charset="0"/>
                <a:ea typeface="Calibri" pitchFamily="34" charset="-122"/>
                <a:cs typeface="Calibri" pitchFamily="34" charset="-120"/>
              </a:rPr>
              <a:t>"Raining AND not raining" — impossible, always false.</a:t>
            </a:r>
            <a:endParaRPr lang="en-US" sz="900" dirty="0"/>
          </a:p>
        </p:txBody>
      </p:sp>
      <p:sp>
        <p:nvSpPr>
          <p:cNvPr id="29" name="Text 27"/>
          <p:cNvSpPr/>
          <p:nvPr/>
        </p:nvSpPr>
        <p:spPr>
          <a:xfrm>
            <a:off x="6172200" y="2926080"/>
            <a:ext cx="2377440" cy="228600"/>
          </a:xfrm>
          <a:prstGeom prst="rect">
            <a:avLst/>
          </a:prstGeom>
          <a:noFill/>
          <a:ln/>
        </p:spPr>
        <p:txBody>
          <a:bodyPr wrap="square" rtlCol="0" anchor="ctr"/>
          <a:lstStyle/>
          <a:p>
            <a:pPr algn="ctr" indent="0" marL="0">
              <a:buNone/>
            </a:pPr>
            <a:r>
              <a:rPr lang="en-US" sz="900" b="1" dirty="0">
                <a:solidFill>
                  <a:srgbClr val="DC2626"/>
                </a:solidFill>
                <a:latin typeface="Calibri" pitchFamily="34" charset="0"/>
                <a:ea typeface="Calibri" pitchFamily="34" charset="-122"/>
                <a:cs typeface="Calibri" pitchFamily="34" charset="-120"/>
              </a:rPr>
              <a:t>✗ NEVER TRUE</a:t>
            </a:r>
            <a:endParaRPr lang="en-US" sz="900" dirty="0"/>
          </a:p>
        </p:txBody>
      </p:sp>
      <p:sp>
        <p:nvSpPr>
          <p:cNvPr id="30" name="Shape 28"/>
          <p:cNvSpPr/>
          <p:nvPr/>
        </p:nvSpPr>
        <p:spPr>
          <a:xfrm>
            <a:off x="457200" y="3886200"/>
            <a:ext cx="8138160" cy="594360"/>
          </a:xfrm>
          <a:prstGeom prst="rect">
            <a:avLst/>
          </a:prstGeom>
          <a:solidFill>
            <a:srgbClr val="FFFFFF"/>
          </a:solidFill>
          <a:ln w="6350">
            <a:solidFill>
              <a:srgbClr val="1C7293"/>
            </a:solidFill>
            <a:prstDash val="solid"/>
          </a:ln>
        </p:spPr>
      </p:sp>
      <p:sp>
        <p:nvSpPr>
          <p:cNvPr id="31" name="Text 29"/>
          <p:cNvSpPr/>
          <p:nvPr/>
        </p:nvSpPr>
        <p:spPr>
          <a:xfrm>
            <a:off x="640080" y="3913632"/>
            <a:ext cx="7772400" cy="548640"/>
          </a:xfrm>
          <a:prstGeom prst="rect">
            <a:avLst/>
          </a:prstGeom>
          <a:noFill/>
          <a:ln/>
        </p:spPr>
        <p:txBody>
          <a:bodyPr wrap="square" lIns="0" tIns="0" rIns="0" bIns="0" rtlCol="0" anchor="ctr"/>
          <a:lstStyle/>
          <a:p>
            <a:pPr indent="0" marL="0">
              <a:buNone/>
            </a:pPr>
            <a:r>
              <a:rPr lang="en-US" sz="1000" b="1" dirty="0">
                <a:solidFill>
                  <a:srgbClr val="065A82"/>
                </a:solidFill>
                <a:latin typeface="Calibri" pitchFamily="34" charset="0"/>
                <a:ea typeface="Calibri" pitchFamily="34" charset="-122"/>
                <a:cs typeface="Calibri" pitchFamily="34" charset="-120"/>
              </a:rPr>
              <a:t>Relationship: </a:t>
            </a:r>
            <a:pPr indent="0" marL="0">
              <a:buNone/>
            </a:pPr>
            <a:r>
              <a:rPr lang="en-US" sz="1000" dirty="0">
                <a:solidFill>
                  <a:srgbClr val="2D3748"/>
                </a:solidFill>
                <a:latin typeface="Calibri" pitchFamily="34" charset="0"/>
                <a:ea typeface="Calibri" pitchFamily="34" charset="-122"/>
                <a:cs typeface="Calibri" pitchFamily="34" charset="-120"/>
              </a:rPr>
              <a:t>Every valid sentence is also satisfiable (true in all models ⊃ true in at least one). Unsatisfiable = negation is valid. </a:t>
            </a:r>
            <a:pPr indent="0" marL="0">
              <a:buNone/>
            </a:pPr>
            <a:r>
              <a:rPr lang="en-US" sz="1000" b="1" dirty="0">
                <a:solidFill>
                  <a:srgbClr val="7C3AED"/>
                </a:solidFill>
                <a:latin typeface="Calibri" pitchFamily="34" charset="0"/>
                <a:ea typeface="Calibri" pitchFamily="34" charset="-122"/>
                <a:cs typeface="Calibri" pitchFamily="34" charset="-120"/>
              </a:rPr>
              <a:t>KB ⊨ α  iff  (KB ⇒ α) is valid  iff  (KB ∧ ¬α) is unsatisfiable.</a:t>
            </a:r>
            <a:endParaRPr lang="en-US" sz="1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7FA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C7293"/>
          </a:solidFill>
          <a:ln/>
        </p:spPr>
      </p:sp>
      <p:sp>
        <p:nvSpPr>
          <p:cNvPr id="3" name="Text 1"/>
          <p:cNvSpPr/>
          <p:nvPr/>
        </p:nvSpPr>
        <p:spPr>
          <a:xfrm>
            <a:off x="548640" y="182880"/>
            <a:ext cx="8046720" cy="548640"/>
          </a:xfrm>
          <a:prstGeom prst="rect">
            <a:avLst/>
          </a:prstGeom>
          <a:noFill/>
          <a:ln/>
        </p:spPr>
        <p:txBody>
          <a:bodyPr wrap="square" lIns="0" tIns="0" rIns="0" bIns="0" rtlCol="0" anchor="ctr"/>
          <a:lstStyle/>
          <a:p>
            <a:pPr indent="0" marL="0">
              <a:buNone/>
            </a:pPr>
            <a:r>
              <a:rPr lang="en-US" sz="2200" b="1" dirty="0">
                <a:solidFill>
                  <a:srgbClr val="1A1A2E"/>
                </a:solidFill>
                <a:latin typeface="Georgia" pitchFamily="34" charset="0"/>
                <a:ea typeface="Georgia" pitchFamily="34" charset="-122"/>
                <a:cs typeface="Georgia" pitchFamily="34" charset="-120"/>
              </a:rPr>
              <a:t>Inference Rules &amp; Key Equivalences</a:t>
            </a:r>
            <a:endParaRPr lang="en-US" sz="2200" dirty="0"/>
          </a:p>
        </p:txBody>
      </p:sp>
      <p:sp>
        <p:nvSpPr>
          <p:cNvPr id="4" name="Text 2"/>
          <p:cNvSpPr/>
          <p:nvPr/>
        </p:nvSpPr>
        <p:spPr>
          <a:xfrm>
            <a:off x="548640" y="685800"/>
            <a:ext cx="8046720" cy="274320"/>
          </a:xfrm>
          <a:prstGeom prst="rect">
            <a:avLst/>
          </a:prstGeom>
          <a:noFill/>
          <a:ln/>
        </p:spPr>
        <p:txBody>
          <a:bodyPr wrap="square" lIns="0" tIns="0" rIns="0" bIns="0" rtlCol="0" anchor="ctr"/>
          <a:lstStyle/>
          <a:p>
            <a:pPr indent="0" marL="0">
              <a:buNone/>
            </a:pPr>
            <a:r>
              <a:rPr lang="en-US" sz="1200" i="1" dirty="0">
                <a:solidFill>
                  <a:srgbClr val="64748B"/>
                </a:solidFill>
                <a:latin typeface="Calibri" pitchFamily="34" charset="0"/>
                <a:ea typeface="Calibri" pitchFamily="34" charset="-122"/>
                <a:cs typeface="Calibri" pitchFamily="34" charset="-120"/>
              </a:rPr>
              <a:t>How to derive new truths from existing ones</a:t>
            </a:r>
            <a:endParaRPr lang="en-US" sz="1200" dirty="0"/>
          </a:p>
        </p:txBody>
      </p:sp>
      <p:sp>
        <p:nvSpPr>
          <p:cNvPr id="5" name="Text 3"/>
          <p:cNvSpPr/>
          <p:nvPr/>
        </p:nvSpPr>
        <p:spPr>
          <a:xfrm>
            <a:off x="548640" y="4754880"/>
            <a:ext cx="8046720" cy="274320"/>
          </a:xfrm>
          <a:prstGeom prst="rect">
            <a:avLst/>
          </a:prstGeom>
          <a:noFill/>
          <a:ln/>
        </p:spPr>
        <p:txBody>
          <a:bodyPr wrap="square" rtlCol="0" anchor="ctr"/>
          <a:lstStyle/>
          <a:p>
            <a:pPr indent="0" marL="0">
              <a:buNone/>
            </a:pPr>
            <a:r>
              <a:rPr lang="en-US" sz="900" dirty="0">
                <a:solidFill>
                  <a:srgbClr val="64748B"/>
                </a:solidFill>
                <a:latin typeface="Calibri" pitchFamily="34" charset="0"/>
                <a:ea typeface="Calibri" pitchFamily="34" charset="-122"/>
                <a:cs typeface="Calibri" pitchFamily="34" charset="-120"/>
              </a:rPr>
              <a:t>PECST522 — Artificial Intelligence | B.Tech CSE S5 (2024 Scheme)</a:t>
            </a:r>
            <a:endParaRPr lang="en-US" sz="900" dirty="0"/>
          </a:p>
        </p:txBody>
      </p:sp>
      <p:sp>
        <p:nvSpPr>
          <p:cNvPr id="6" name="Text 4"/>
          <p:cNvSpPr/>
          <p:nvPr/>
        </p:nvSpPr>
        <p:spPr>
          <a:xfrm>
            <a:off x="548640" y="960120"/>
            <a:ext cx="3840480" cy="228600"/>
          </a:xfrm>
          <a:prstGeom prst="rect">
            <a:avLst/>
          </a:prstGeom>
          <a:noFill/>
          <a:ln/>
        </p:spPr>
        <p:txBody>
          <a:bodyPr wrap="square" lIns="0" tIns="0" rIns="0" bIns="0" rtlCol="0" anchor="ctr"/>
          <a:lstStyle/>
          <a:p>
            <a:pPr indent="0" marL="0">
              <a:buNone/>
            </a:pPr>
            <a:r>
              <a:rPr lang="en-US" sz="1200" b="1" dirty="0">
                <a:solidFill>
                  <a:srgbClr val="065A82"/>
                </a:solidFill>
                <a:latin typeface="Georgia" pitchFamily="34" charset="0"/>
                <a:ea typeface="Georgia" pitchFamily="34" charset="-122"/>
                <a:cs typeface="Georgia" pitchFamily="34" charset="-120"/>
              </a:rPr>
              <a:t>Inference Rules</a:t>
            </a:r>
            <a:endParaRPr lang="en-US" sz="1200" dirty="0"/>
          </a:p>
        </p:txBody>
      </p:sp>
      <p:sp>
        <p:nvSpPr>
          <p:cNvPr id="7" name="Shape 5"/>
          <p:cNvSpPr/>
          <p:nvPr/>
        </p:nvSpPr>
        <p:spPr>
          <a:xfrm>
            <a:off x="548640" y="1234440"/>
            <a:ext cx="3840480" cy="777240"/>
          </a:xfrm>
          <a:prstGeom prst="rect">
            <a:avLst/>
          </a:prstGeom>
          <a:solidFill>
            <a:srgbClr val="EDE9FE"/>
          </a:solidFill>
          <a:ln w="6350">
            <a:solidFill>
              <a:srgbClr val="7C3AED"/>
            </a:solidFill>
            <a:prstDash val="solid"/>
          </a:ln>
        </p:spPr>
      </p:sp>
      <p:sp>
        <p:nvSpPr>
          <p:cNvPr id="8" name="Text 6"/>
          <p:cNvSpPr/>
          <p:nvPr/>
        </p:nvSpPr>
        <p:spPr>
          <a:xfrm>
            <a:off x="640080" y="1252728"/>
            <a:ext cx="1371600" cy="182880"/>
          </a:xfrm>
          <a:prstGeom prst="rect">
            <a:avLst/>
          </a:prstGeom>
          <a:noFill/>
          <a:ln/>
        </p:spPr>
        <p:txBody>
          <a:bodyPr wrap="square" lIns="0" tIns="0" rIns="0" bIns="0" rtlCol="0" anchor="ctr"/>
          <a:lstStyle/>
          <a:p>
            <a:pPr indent="0" marL="0">
              <a:buNone/>
            </a:pPr>
            <a:r>
              <a:rPr lang="en-US" sz="800" b="1" dirty="0">
                <a:solidFill>
                  <a:srgbClr val="7C3AED"/>
                </a:solidFill>
                <a:latin typeface="Calibri" pitchFamily="34" charset="0"/>
                <a:ea typeface="Calibri" pitchFamily="34" charset="-122"/>
                <a:cs typeface="Calibri" pitchFamily="34" charset="-120"/>
              </a:rPr>
              <a:t>⚡ EXAM ALERT</a:t>
            </a:r>
            <a:endParaRPr lang="en-US" sz="800" dirty="0"/>
          </a:p>
        </p:txBody>
      </p:sp>
      <p:sp>
        <p:nvSpPr>
          <p:cNvPr id="9" name="Text 7"/>
          <p:cNvSpPr/>
          <p:nvPr/>
        </p:nvSpPr>
        <p:spPr>
          <a:xfrm>
            <a:off x="640080" y="1417320"/>
            <a:ext cx="3657600" cy="182880"/>
          </a:xfrm>
          <a:prstGeom prst="rect">
            <a:avLst/>
          </a:prstGeom>
          <a:noFill/>
          <a:ln/>
        </p:spPr>
        <p:txBody>
          <a:bodyPr wrap="square" lIns="0" tIns="0" rIns="0" bIns="0" rtlCol="0" anchor="ctr"/>
          <a:lstStyle/>
          <a:p>
            <a:pPr indent="0" marL="0">
              <a:buNone/>
            </a:pPr>
            <a:r>
              <a:rPr lang="en-US" sz="1100" b="1" dirty="0">
                <a:solidFill>
                  <a:srgbClr val="7C3AED"/>
                </a:solidFill>
                <a:latin typeface="Calibri" pitchFamily="34" charset="0"/>
                <a:ea typeface="Calibri" pitchFamily="34" charset="-122"/>
                <a:cs typeface="Calibri" pitchFamily="34" charset="-120"/>
              </a:rPr>
              <a:t>Modus Ponens </a:t>
            </a:r>
            <a:pPr indent="0" marL="0">
              <a:buNone/>
            </a:pPr>
            <a:r>
              <a:rPr lang="en-US" sz="1000" i="1" dirty="0">
                <a:solidFill>
                  <a:srgbClr val="1A1A2E"/>
                </a:solidFill>
                <a:latin typeface="Calibri" pitchFamily="34" charset="0"/>
                <a:ea typeface="Calibri" pitchFamily="34" charset="-122"/>
                <a:cs typeface="Calibri" pitchFamily="34" charset="-120"/>
              </a:rPr>
              <a:t>(THE workhorse rule)</a:t>
            </a:r>
            <a:endParaRPr lang="en-US" sz="1100" dirty="0"/>
          </a:p>
        </p:txBody>
      </p:sp>
      <p:sp>
        <p:nvSpPr>
          <p:cNvPr id="10" name="Text 8"/>
          <p:cNvSpPr/>
          <p:nvPr/>
        </p:nvSpPr>
        <p:spPr>
          <a:xfrm>
            <a:off x="640080" y="1627632"/>
            <a:ext cx="3657600" cy="164592"/>
          </a:xfrm>
          <a:prstGeom prst="rect">
            <a:avLst/>
          </a:prstGeom>
          <a:noFill/>
          <a:ln/>
        </p:spPr>
        <p:txBody>
          <a:bodyPr wrap="square" lIns="0" tIns="0" rIns="0" bIns="0" rtlCol="0" anchor="ctr"/>
          <a:lstStyle/>
          <a:p>
            <a:pPr indent="0" marL="0">
              <a:buNone/>
            </a:pPr>
            <a:r>
              <a:rPr lang="en-US" sz="1000" b="1" dirty="0">
                <a:solidFill>
                  <a:srgbClr val="1A1A2E"/>
                </a:solidFill>
                <a:latin typeface="Cambria Math" pitchFamily="34" charset="0"/>
                <a:ea typeface="Cambria Math" pitchFamily="34" charset="-122"/>
                <a:cs typeface="Cambria Math" pitchFamily="34" charset="-120"/>
              </a:rPr>
              <a:t>From:  A ⇒ B   and   A      →    Infer: B</a:t>
            </a:r>
            <a:endParaRPr lang="en-US" sz="1000" dirty="0"/>
          </a:p>
        </p:txBody>
      </p:sp>
      <p:sp>
        <p:nvSpPr>
          <p:cNvPr id="11" name="Text 9"/>
          <p:cNvSpPr/>
          <p:nvPr/>
        </p:nvSpPr>
        <p:spPr>
          <a:xfrm>
            <a:off x="640080" y="1810512"/>
            <a:ext cx="3657600" cy="164592"/>
          </a:xfrm>
          <a:prstGeom prst="rect">
            <a:avLst/>
          </a:prstGeom>
          <a:noFill/>
          <a:ln/>
        </p:spPr>
        <p:txBody>
          <a:bodyPr wrap="square" lIns="0" tIns="0" rIns="0" bIns="0" rtlCol="0" anchor="ctr"/>
          <a:lstStyle/>
          <a:p>
            <a:pPr indent="0" marL="0">
              <a:buNone/>
            </a:pPr>
            <a:r>
              <a:rPr lang="en-US" sz="900" i="1" dirty="0">
                <a:solidFill>
                  <a:srgbClr val="64748B"/>
                </a:solidFill>
                <a:latin typeface="Calibri" pitchFamily="34" charset="0"/>
                <a:ea typeface="Calibri" pitchFamily="34" charset="-122"/>
                <a:cs typeface="Calibri" pitchFamily="34" charset="-120"/>
              </a:rPr>
              <a:t>"If rain⇒wet, AND it IS raining → ground is wet"</a:t>
            </a:r>
            <a:endParaRPr lang="en-US" sz="900" dirty="0"/>
          </a:p>
        </p:txBody>
      </p:sp>
      <p:sp>
        <p:nvSpPr>
          <p:cNvPr id="12" name="Shape 10"/>
          <p:cNvSpPr/>
          <p:nvPr/>
        </p:nvSpPr>
        <p:spPr>
          <a:xfrm>
            <a:off x="548640" y="2103120"/>
            <a:ext cx="3840480" cy="548640"/>
          </a:xfrm>
          <a:prstGeom prst="rect">
            <a:avLst/>
          </a:prstGeom>
          <a:solidFill>
            <a:srgbClr val="FFFFFF"/>
          </a:solidFill>
          <a:ln w="6350">
            <a:solidFill>
              <a:srgbClr val="1C7293"/>
            </a:solidFill>
            <a:prstDash val="solid"/>
          </a:ln>
        </p:spPr>
      </p:sp>
      <p:sp>
        <p:nvSpPr>
          <p:cNvPr id="13" name="Text 11"/>
          <p:cNvSpPr/>
          <p:nvPr/>
        </p:nvSpPr>
        <p:spPr>
          <a:xfrm>
            <a:off x="640080" y="2121408"/>
            <a:ext cx="3657600" cy="182880"/>
          </a:xfrm>
          <a:prstGeom prst="rect">
            <a:avLst/>
          </a:prstGeom>
          <a:noFill/>
          <a:ln/>
        </p:spPr>
        <p:txBody>
          <a:bodyPr wrap="square" lIns="0" tIns="0" rIns="0" bIns="0" rtlCol="0" anchor="ctr"/>
          <a:lstStyle/>
          <a:p>
            <a:pPr indent="0" marL="0">
              <a:buNone/>
            </a:pPr>
            <a:r>
              <a:rPr lang="en-US" sz="1000" b="1" dirty="0">
                <a:solidFill>
                  <a:srgbClr val="065A82"/>
                </a:solidFill>
                <a:latin typeface="Calibri" pitchFamily="34" charset="0"/>
                <a:ea typeface="Calibri" pitchFamily="34" charset="-122"/>
                <a:cs typeface="Calibri" pitchFamily="34" charset="-120"/>
              </a:rPr>
              <a:t>And-Elimination    </a:t>
            </a:r>
            <a:pPr indent="0" marL="0">
              <a:buNone/>
            </a:pPr>
            <a:r>
              <a:rPr lang="en-US" sz="1000" dirty="0">
                <a:solidFill>
                  <a:srgbClr val="2D3748"/>
                </a:solidFill>
                <a:latin typeface="Calibri" pitchFamily="34" charset="0"/>
                <a:ea typeface="Calibri" pitchFamily="34" charset="-122"/>
                <a:cs typeface="Calibri" pitchFamily="34" charset="-120"/>
              </a:rPr>
              <a:t>From: A ∧ B  →  Infer: A (and also B)</a:t>
            </a:r>
            <a:endParaRPr lang="en-US" sz="1000" dirty="0"/>
          </a:p>
        </p:txBody>
      </p:sp>
      <p:sp>
        <p:nvSpPr>
          <p:cNvPr id="14" name="Text 12"/>
          <p:cNvSpPr/>
          <p:nvPr/>
        </p:nvSpPr>
        <p:spPr>
          <a:xfrm>
            <a:off x="640080" y="2331720"/>
            <a:ext cx="3657600" cy="164592"/>
          </a:xfrm>
          <a:prstGeom prst="rect">
            <a:avLst/>
          </a:prstGeom>
          <a:noFill/>
          <a:ln/>
        </p:spPr>
        <p:txBody>
          <a:bodyPr wrap="square" lIns="0" tIns="0" rIns="0" bIns="0" rtlCol="0" anchor="ctr"/>
          <a:lstStyle/>
          <a:p>
            <a:pPr indent="0" marL="0">
              <a:buNone/>
            </a:pPr>
            <a:r>
              <a:rPr lang="en-US" sz="900" i="1" dirty="0">
                <a:solidFill>
                  <a:srgbClr val="64748B"/>
                </a:solidFill>
                <a:latin typeface="Calibri" pitchFamily="34" charset="0"/>
                <a:ea typeface="Calibri" pitchFamily="34" charset="-122"/>
                <a:cs typeface="Calibri" pitchFamily="34" charset="-120"/>
              </a:rPr>
              <a:t>"Raining AND cold → therefore: it's raining"</a:t>
            </a:r>
            <a:endParaRPr lang="en-US" sz="900" dirty="0"/>
          </a:p>
        </p:txBody>
      </p:sp>
      <p:sp>
        <p:nvSpPr>
          <p:cNvPr id="15" name="Shape 13"/>
          <p:cNvSpPr/>
          <p:nvPr/>
        </p:nvSpPr>
        <p:spPr>
          <a:xfrm>
            <a:off x="548640" y="2743200"/>
            <a:ext cx="3840480" cy="548640"/>
          </a:xfrm>
          <a:prstGeom prst="rect">
            <a:avLst/>
          </a:prstGeom>
          <a:solidFill>
            <a:srgbClr val="FFFFFF"/>
          </a:solidFill>
          <a:ln w="6350">
            <a:solidFill>
              <a:srgbClr val="1C7293"/>
            </a:solidFill>
            <a:prstDash val="solid"/>
          </a:ln>
        </p:spPr>
      </p:sp>
      <p:sp>
        <p:nvSpPr>
          <p:cNvPr id="16" name="Text 14"/>
          <p:cNvSpPr/>
          <p:nvPr/>
        </p:nvSpPr>
        <p:spPr>
          <a:xfrm>
            <a:off x="640080" y="2761488"/>
            <a:ext cx="3657600" cy="182880"/>
          </a:xfrm>
          <a:prstGeom prst="rect">
            <a:avLst/>
          </a:prstGeom>
          <a:noFill/>
          <a:ln/>
        </p:spPr>
        <p:txBody>
          <a:bodyPr wrap="square" lIns="0" tIns="0" rIns="0" bIns="0" rtlCol="0" anchor="ctr"/>
          <a:lstStyle/>
          <a:p>
            <a:pPr indent="0" marL="0">
              <a:buNone/>
            </a:pPr>
            <a:r>
              <a:rPr lang="en-US" sz="1000" b="1" dirty="0">
                <a:solidFill>
                  <a:srgbClr val="065A82"/>
                </a:solidFill>
                <a:latin typeface="Calibri" pitchFamily="34" charset="0"/>
                <a:ea typeface="Calibri" pitchFamily="34" charset="-122"/>
                <a:cs typeface="Calibri" pitchFamily="34" charset="-120"/>
              </a:rPr>
              <a:t>Resolution    </a:t>
            </a:r>
            <a:pPr indent="0" marL="0">
              <a:buNone/>
            </a:pPr>
            <a:r>
              <a:rPr lang="en-US" sz="1000" dirty="0">
                <a:solidFill>
                  <a:srgbClr val="2D3748"/>
                </a:solidFill>
                <a:latin typeface="Calibri" pitchFamily="34" charset="0"/>
                <a:ea typeface="Calibri" pitchFamily="34" charset="-122"/>
                <a:cs typeface="Calibri" pitchFamily="34" charset="-120"/>
              </a:rPr>
              <a:t>From: (A ∨ B), (¬B ∨ C)  →  (A ∨ C)</a:t>
            </a:r>
            <a:endParaRPr lang="en-US" sz="1000" dirty="0"/>
          </a:p>
        </p:txBody>
      </p:sp>
      <p:sp>
        <p:nvSpPr>
          <p:cNvPr id="17" name="Text 15"/>
          <p:cNvSpPr/>
          <p:nvPr/>
        </p:nvSpPr>
        <p:spPr>
          <a:xfrm>
            <a:off x="640080" y="2971800"/>
            <a:ext cx="3657600" cy="164592"/>
          </a:xfrm>
          <a:prstGeom prst="rect">
            <a:avLst/>
          </a:prstGeom>
          <a:noFill/>
          <a:ln/>
        </p:spPr>
        <p:txBody>
          <a:bodyPr wrap="square" lIns="0" tIns="0" rIns="0" bIns="0" rtlCol="0" anchor="ctr"/>
          <a:lstStyle/>
          <a:p>
            <a:pPr indent="0" marL="0">
              <a:buNone/>
            </a:pPr>
            <a:r>
              <a:rPr lang="en-US" sz="900" i="1" dirty="0">
                <a:solidFill>
                  <a:srgbClr val="64748B"/>
                </a:solidFill>
                <a:latin typeface="Calibri" pitchFamily="34" charset="0"/>
                <a:ea typeface="Calibri" pitchFamily="34" charset="-122"/>
                <a:cs typeface="Calibri" pitchFamily="34" charset="-120"/>
              </a:rPr>
              <a:t>Cancel B and ¬B, combine the rest. COMPLETE rule.</a:t>
            </a:r>
            <a:endParaRPr lang="en-US" sz="900" dirty="0"/>
          </a:p>
        </p:txBody>
      </p:sp>
      <p:sp>
        <p:nvSpPr>
          <p:cNvPr id="18" name="Text 16"/>
          <p:cNvSpPr/>
          <p:nvPr/>
        </p:nvSpPr>
        <p:spPr>
          <a:xfrm>
            <a:off x="4663440" y="960120"/>
            <a:ext cx="4114800" cy="228600"/>
          </a:xfrm>
          <a:prstGeom prst="rect">
            <a:avLst/>
          </a:prstGeom>
          <a:noFill/>
          <a:ln/>
        </p:spPr>
        <p:txBody>
          <a:bodyPr wrap="square" lIns="0" tIns="0" rIns="0" bIns="0" rtlCol="0" anchor="ctr"/>
          <a:lstStyle/>
          <a:p>
            <a:pPr indent="0" marL="0">
              <a:buNone/>
            </a:pPr>
            <a:r>
              <a:rPr lang="en-US" sz="1200" b="1" dirty="0">
                <a:solidFill>
                  <a:srgbClr val="065A82"/>
                </a:solidFill>
                <a:latin typeface="Georgia" pitchFamily="34" charset="0"/>
                <a:ea typeface="Georgia" pitchFamily="34" charset="-122"/>
                <a:cs typeface="Georgia" pitchFamily="34" charset="-120"/>
              </a:rPr>
              <a:t>Key Equivalences (for CNF conversion)</a:t>
            </a:r>
            <a:endParaRPr lang="en-US" sz="1200" dirty="0"/>
          </a:p>
        </p:txBody>
      </p:sp>
      <p:sp>
        <p:nvSpPr>
          <p:cNvPr id="19" name="Shape 17"/>
          <p:cNvSpPr/>
          <p:nvPr/>
        </p:nvSpPr>
        <p:spPr>
          <a:xfrm>
            <a:off x="4663440" y="1234440"/>
            <a:ext cx="4023360" cy="237744"/>
          </a:xfrm>
          <a:prstGeom prst="rect">
            <a:avLst/>
          </a:prstGeom>
          <a:solidFill>
            <a:srgbClr val="065A82"/>
          </a:solidFill>
          <a:ln w="6350">
            <a:solidFill>
              <a:srgbClr val="065A82"/>
            </a:solidFill>
            <a:prstDash val="solid"/>
          </a:ln>
        </p:spPr>
      </p:sp>
      <p:sp>
        <p:nvSpPr>
          <p:cNvPr id="20" name="Text 18"/>
          <p:cNvSpPr/>
          <p:nvPr/>
        </p:nvSpPr>
        <p:spPr>
          <a:xfrm>
            <a:off x="4663440" y="1234440"/>
            <a:ext cx="2011680" cy="237744"/>
          </a:xfrm>
          <a:prstGeom prst="rect">
            <a:avLst/>
          </a:prstGeom>
          <a:noFill/>
          <a:ln/>
        </p:spPr>
        <p:txBody>
          <a:bodyPr wrap="square" rtlCol="0" anchor="ctr"/>
          <a:lstStyle/>
          <a:p>
            <a:pPr algn="ctr" indent="0" marL="0">
              <a:buNone/>
            </a:pPr>
            <a:r>
              <a:rPr lang="en-US" sz="900" b="1" dirty="0">
                <a:solidFill>
                  <a:srgbClr val="FFFFFF"/>
                </a:solidFill>
                <a:latin typeface="Calibri" pitchFamily="34" charset="0"/>
                <a:ea typeface="Calibri" pitchFamily="34" charset="-122"/>
                <a:cs typeface="Calibri" pitchFamily="34" charset="-120"/>
              </a:rPr>
              <a:t>Name</a:t>
            </a:r>
            <a:endParaRPr lang="en-US" sz="900" dirty="0"/>
          </a:p>
        </p:txBody>
      </p:sp>
      <p:sp>
        <p:nvSpPr>
          <p:cNvPr id="21" name="Text 19"/>
          <p:cNvSpPr/>
          <p:nvPr/>
        </p:nvSpPr>
        <p:spPr>
          <a:xfrm>
            <a:off x="6675120" y="1234440"/>
            <a:ext cx="2011680" cy="237744"/>
          </a:xfrm>
          <a:prstGeom prst="rect">
            <a:avLst/>
          </a:prstGeom>
          <a:noFill/>
          <a:ln/>
        </p:spPr>
        <p:txBody>
          <a:bodyPr wrap="square" rtlCol="0" anchor="ctr"/>
          <a:lstStyle/>
          <a:p>
            <a:pPr algn="ctr" indent="0" marL="0">
              <a:buNone/>
            </a:pPr>
            <a:r>
              <a:rPr lang="en-US" sz="900" b="1" dirty="0">
                <a:solidFill>
                  <a:srgbClr val="FFFFFF"/>
                </a:solidFill>
                <a:latin typeface="Calibri" pitchFamily="34" charset="0"/>
                <a:ea typeface="Calibri" pitchFamily="34" charset="-122"/>
                <a:cs typeface="Calibri" pitchFamily="34" charset="-120"/>
              </a:rPr>
              <a:t>Equivalence</a:t>
            </a:r>
            <a:endParaRPr lang="en-US" sz="900" dirty="0"/>
          </a:p>
        </p:txBody>
      </p:sp>
      <p:sp>
        <p:nvSpPr>
          <p:cNvPr id="22" name="Shape 20"/>
          <p:cNvSpPr/>
          <p:nvPr/>
        </p:nvSpPr>
        <p:spPr>
          <a:xfrm>
            <a:off x="4663440" y="1508760"/>
            <a:ext cx="4023360" cy="256032"/>
          </a:xfrm>
          <a:prstGeom prst="rect">
            <a:avLst/>
          </a:prstGeom>
          <a:solidFill>
            <a:srgbClr val="FFFFFF"/>
          </a:solidFill>
          <a:ln w="6350">
            <a:solidFill>
              <a:srgbClr val="E8F4F8"/>
            </a:solidFill>
            <a:prstDash val="solid"/>
          </a:ln>
        </p:spPr>
      </p:sp>
      <p:sp>
        <p:nvSpPr>
          <p:cNvPr id="23" name="Text 21"/>
          <p:cNvSpPr/>
          <p:nvPr/>
        </p:nvSpPr>
        <p:spPr>
          <a:xfrm>
            <a:off x="4663440" y="1508760"/>
            <a:ext cx="2011680" cy="256032"/>
          </a:xfrm>
          <a:prstGeom prst="rect">
            <a:avLst/>
          </a:prstGeom>
          <a:noFill/>
          <a:ln/>
        </p:spPr>
        <p:txBody>
          <a:bodyPr wrap="square" lIns="0" tIns="38100" rIns="38100" bIns="0" rtlCol="0" anchor="ctr"/>
          <a:lstStyle/>
          <a:p>
            <a:pPr algn="l" indent="0" marL="0">
              <a:buNone/>
            </a:pPr>
            <a:r>
              <a:rPr lang="en-US" sz="900" b="1" dirty="0">
                <a:solidFill>
                  <a:srgbClr val="2D3748"/>
                </a:solidFill>
                <a:latin typeface="Calibri" pitchFamily="34" charset="0"/>
                <a:ea typeface="Calibri" pitchFamily="34" charset="-122"/>
                <a:cs typeface="Calibri" pitchFamily="34" charset="-120"/>
              </a:rPr>
              <a:t>Implication elim.</a:t>
            </a:r>
            <a:endParaRPr lang="en-US" sz="900" dirty="0"/>
          </a:p>
        </p:txBody>
      </p:sp>
      <p:sp>
        <p:nvSpPr>
          <p:cNvPr id="24" name="Text 22"/>
          <p:cNvSpPr/>
          <p:nvPr/>
        </p:nvSpPr>
        <p:spPr>
          <a:xfrm>
            <a:off x="6675120" y="1508760"/>
            <a:ext cx="2011680" cy="256032"/>
          </a:xfrm>
          <a:prstGeom prst="rect">
            <a:avLst/>
          </a:prstGeom>
          <a:noFill/>
          <a:ln/>
        </p:spPr>
        <p:txBody>
          <a:bodyPr wrap="square" lIns="0" tIns="38100" rIns="38100" bIns="0" rtlCol="0" anchor="ctr"/>
          <a:lstStyle/>
          <a:p>
            <a:pPr algn="ctr" indent="0" marL="0">
              <a:buNone/>
            </a:pPr>
            <a:r>
              <a:rPr lang="en-US" sz="900" dirty="0">
                <a:solidFill>
                  <a:srgbClr val="2D3748"/>
                </a:solidFill>
                <a:latin typeface="Cambria Math" pitchFamily="34" charset="0"/>
                <a:ea typeface="Cambria Math" pitchFamily="34" charset="-122"/>
                <a:cs typeface="Cambria Math" pitchFamily="34" charset="-120"/>
              </a:rPr>
              <a:t>A ⇒ B  ≡  ¬A ∨ B</a:t>
            </a:r>
            <a:endParaRPr lang="en-US" sz="900" dirty="0"/>
          </a:p>
        </p:txBody>
      </p:sp>
      <p:sp>
        <p:nvSpPr>
          <p:cNvPr id="25" name="Shape 23"/>
          <p:cNvSpPr/>
          <p:nvPr/>
        </p:nvSpPr>
        <p:spPr>
          <a:xfrm>
            <a:off x="4663440" y="1801368"/>
            <a:ext cx="4023360" cy="256032"/>
          </a:xfrm>
          <a:prstGeom prst="rect">
            <a:avLst/>
          </a:prstGeom>
          <a:solidFill>
            <a:srgbClr val="E8F4F8"/>
          </a:solidFill>
          <a:ln w="6350">
            <a:solidFill>
              <a:srgbClr val="E8F4F8"/>
            </a:solidFill>
            <a:prstDash val="solid"/>
          </a:ln>
        </p:spPr>
      </p:sp>
      <p:sp>
        <p:nvSpPr>
          <p:cNvPr id="26" name="Text 24"/>
          <p:cNvSpPr/>
          <p:nvPr/>
        </p:nvSpPr>
        <p:spPr>
          <a:xfrm>
            <a:off x="4663440" y="1801368"/>
            <a:ext cx="2011680" cy="256032"/>
          </a:xfrm>
          <a:prstGeom prst="rect">
            <a:avLst/>
          </a:prstGeom>
          <a:noFill/>
          <a:ln/>
        </p:spPr>
        <p:txBody>
          <a:bodyPr wrap="square" lIns="0" tIns="38100" rIns="38100" bIns="0" rtlCol="0" anchor="ctr"/>
          <a:lstStyle/>
          <a:p>
            <a:pPr algn="l" indent="0" marL="0">
              <a:buNone/>
            </a:pPr>
            <a:r>
              <a:rPr lang="en-US" sz="900" b="1" dirty="0">
                <a:solidFill>
                  <a:srgbClr val="2D3748"/>
                </a:solidFill>
                <a:latin typeface="Calibri" pitchFamily="34" charset="0"/>
                <a:ea typeface="Calibri" pitchFamily="34" charset="-122"/>
                <a:cs typeface="Calibri" pitchFamily="34" charset="-120"/>
              </a:rPr>
              <a:t>Biconditional elim.</a:t>
            </a:r>
            <a:endParaRPr lang="en-US" sz="900" dirty="0"/>
          </a:p>
        </p:txBody>
      </p:sp>
      <p:sp>
        <p:nvSpPr>
          <p:cNvPr id="27" name="Text 25"/>
          <p:cNvSpPr/>
          <p:nvPr/>
        </p:nvSpPr>
        <p:spPr>
          <a:xfrm>
            <a:off x="6675120" y="1801368"/>
            <a:ext cx="2011680" cy="256032"/>
          </a:xfrm>
          <a:prstGeom prst="rect">
            <a:avLst/>
          </a:prstGeom>
          <a:noFill/>
          <a:ln/>
        </p:spPr>
        <p:txBody>
          <a:bodyPr wrap="square" lIns="0" tIns="38100" rIns="38100" bIns="0" rtlCol="0" anchor="ctr"/>
          <a:lstStyle/>
          <a:p>
            <a:pPr algn="ctr" indent="0" marL="0">
              <a:buNone/>
            </a:pPr>
            <a:r>
              <a:rPr lang="en-US" sz="900" dirty="0">
                <a:solidFill>
                  <a:srgbClr val="2D3748"/>
                </a:solidFill>
                <a:latin typeface="Cambria Math" pitchFamily="34" charset="0"/>
                <a:ea typeface="Cambria Math" pitchFamily="34" charset="-122"/>
                <a:cs typeface="Cambria Math" pitchFamily="34" charset="-120"/>
              </a:rPr>
              <a:t>A ⇔ B  ≡  (A⇒B) ∧ (B⇒A)</a:t>
            </a:r>
            <a:endParaRPr lang="en-US" sz="900" dirty="0"/>
          </a:p>
        </p:txBody>
      </p:sp>
      <p:sp>
        <p:nvSpPr>
          <p:cNvPr id="28" name="Shape 26"/>
          <p:cNvSpPr/>
          <p:nvPr/>
        </p:nvSpPr>
        <p:spPr>
          <a:xfrm>
            <a:off x="4663440" y="2093976"/>
            <a:ext cx="4023360" cy="256032"/>
          </a:xfrm>
          <a:prstGeom prst="rect">
            <a:avLst/>
          </a:prstGeom>
          <a:solidFill>
            <a:srgbClr val="FFFFFF"/>
          </a:solidFill>
          <a:ln w="6350">
            <a:solidFill>
              <a:srgbClr val="E8F4F8"/>
            </a:solidFill>
            <a:prstDash val="solid"/>
          </a:ln>
        </p:spPr>
      </p:sp>
      <p:sp>
        <p:nvSpPr>
          <p:cNvPr id="29" name="Text 27"/>
          <p:cNvSpPr/>
          <p:nvPr/>
        </p:nvSpPr>
        <p:spPr>
          <a:xfrm>
            <a:off x="4663440" y="2093976"/>
            <a:ext cx="2011680" cy="256032"/>
          </a:xfrm>
          <a:prstGeom prst="rect">
            <a:avLst/>
          </a:prstGeom>
          <a:noFill/>
          <a:ln/>
        </p:spPr>
        <p:txBody>
          <a:bodyPr wrap="square" lIns="0" tIns="38100" rIns="38100" bIns="0" rtlCol="0" anchor="ctr"/>
          <a:lstStyle/>
          <a:p>
            <a:pPr algn="l" indent="0" marL="0">
              <a:buNone/>
            </a:pPr>
            <a:r>
              <a:rPr lang="en-US" sz="900" b="1" dirty="0">
                <a:solidFill>
                  <a:srgbClr val="2D3748"/>
                </a:solidFill>
                <a:latin typeface="Calibri" pitchFamily="34" charset="0"/>
                <a:ea typeface="Calibri" pitchFamily="34" charset="-122"/>
                <a:cs typeface="Calibri" pitchFamily="34" charset="-120"/>
              </a:rPr>
              <a:t>De Morgan's (×2)</a:t>
            </a:r>
            <a:endParaRPr lang="en-US" sz="900" dirty="0"/>
          </a:p>
        </p:txBody>
      </p:sp>
      <p:sp>
        <p:nvSpPr>
          <p:cNvPr id="30" name="Text 28"/>
          <p:cNvSpPr/>
          <p:nvPr/>
        </p:nvSpPr>
        <p:spPr>
          <a:xfrm>
            <a:off x="6675120" y="2093976"/>
            <a:ext cx="2011680" cy="256032"/>
          </a:xfrm>
          <a:prstGeom prst="rect">
            <a:avLst/>
          </a:prstGeom>
          <a:noFill/>
          <a:ln/>
        </p:spPr>
        <p:txBody>
          <a:bodyPr wrap="square" lIns="0" tIns="38100" rIns="38100" bIns="0" rtlCol="0" anchor="ctr"/>
          <a:lstStyle/>
          <a:p>
            <a:pPr algn="ctr" indent="0" marL="0">
              <a:buNone/>
            </a:pPr>
            <a:r>
              <a:rPr lang="en-US" sz="900" dirty="0">
                <a:solidFill>
                  <a:srgbClr val="2D3748"/>
                </a:solidFill>
                <a:latin typeface="Cambria Math" pitchFamily="34" charset="0"/>
                <a:ea typeface="Cambria Math" pitchFamily="34" charset="-122"/>
                <a:cs typeface="Cambria Math" pitchFamily="34" charset="-120"/>
              </a:rPr>
              <a:t>¬(A∧B) ≡ ¬A∨¬B  |  ¬(A∨B) ≡ ¬A∧¬B</a:t>
            </a:r>
            <a:endParaRPr lang="en-US" sz="900" dirty="0"/>
          </a:p>
        </p:txBody>
      </p:sp>
      <p:sp>
        <p:nvSpPr>
          <p:cNvPr id="31" name="Shape 29"/>
          <p:cNvSpPr/>
          <p:nvPr/>
        </p:nvSpPr>
        <p:spPr>
          <a:xfrm>
            <a:off x="4663440" y="2386584"/>
            <a:ext cx="4023360" cy="256032"/>
          </a:xfrm>
          <a:prstGeom prst="rect">
            <a:avLst/>
          </a:prstGeom>
          <a:solidFill>
            <a:srgbClr val="E8F4F8"/>
          </a:solidFill>
          <a:ln w="6350">
            <a:solidFill>
              <a:srgbClr val="E8F4F8"/>
            </a:solidFill>
            <a:prstDash val="solid"/>
          </a:ln>
        </p:spPr>
      </p:sp>
      <p:sp>
        <p:nvSpPr>
          <p:cNvPr id="32" name="Text 30"/>
          <p:cNvSpPr/>
          <p:nvPr/>
        </p:nvSpPr>
        <p:spPr>
          <a:xfrm>
            <a:off x="4663440" y="2386584"/>
            <a:ext cx="2011680" cy="256032"/>
          </a:xfrm>
          <a:prstGeom prst="rect">
            <a:avLst/>
          </a:prstGeom>
          <a:noFill/>
          <a:ln/>
        </p:spPr>
        <p:txBody>
          <a:bodyPr wrap="square" lIns="0" tIns="38100" rIns="38100" bIns="0" rtlCol="0" anchor="ctr"/>
          <a:lstStyle/>
          <a:p>
            <a:pPr algn="l" indent="0" marL="0">
              <a:buNone/>
            </a:pPr>
            <a:r>
              <a:rPr lang="en-US" sz="900" b="1" dirty="0">
                <a:solidFill>
                  <a:srgbClr val="2D3748"/>
                </a:solidFill>
                <a:latin typeface="Calibri" pitchFamily="34" charset="0"/>
                <a:ea typeface="Calibri" pitchFamily="34" charset="-122"/>
                <a:cs typeface="Calibri" pitchFamily="34" charset="-120"/>
              </a:rPr>
              <a:t>Double negation</a:t>
            </a:r>
            <a:endParaRPr lang="en-US" sz="900" dirty="0"/>
          </a:p>
        </p:txBody>
      </p:sp>
      <p:sp>
        <p:nvSpPr>
          <p:cNvPr id="33" name="Text 31"/>
          <p:cNvSpPr/>
          <p:nvPr/>
        </p:nvSpPr>
        <p:spPr>
          <a:xfrm>
            <a:off x="6675120" y="2386584"/>
            <a:ext cx="2011680" cy="256032"/>
          </a:xfrm>
          <a:prstGeom prst="rect">
            <a:avLst/>
          </a:prstGeom>
          <a:noFill/>
          <a:ln/>
        </p:spPr>
        <p:txBody>
          <a:bodyPr wrap="square" lIns="0" tIns="38100" rIns="38100" bIns="0" rtlCol="0" anchor="ctr"/>
          <a:lstStyle/>
          <a:p>
            <a:pPr algn="ctr" indent="0" marL="0">
              <a:buNone/>
            </a:pPr>
            <a:r>
              <a:rPr lang="en-US" sz="900" dirty="0">
                <a:solidFill>
                  <a:srgbClr val="2D3748"/>
                </a:solidFill>
                <a:latin typeface="Cambria Math" pitchFamily="34" charset="0"/>
                <a:ea typeface="Cambria Math" pitchFamily="34" charset="-122"/>
                <a:cs typeface="Cambria Math" pitchFamily="34" charset="-120"/>
              </a:rPr>
              <a:t>¬¬A  ≡  A</a:t>
            </a:r>
            <a:endParaRPr lang="en-US" sz="900" dirty="0"/>
          </a:p>
        </p:txBody>
      </p:sp>
      <p:sp>
        <p:nvSpPr>
          <p:cNvPr id="34" name="Shape 32"/>
          <p:cNvSpPr/>
          <p:nvPr/>
        </p:nvSpPr>
        <p:spPr>
          <a:xfrm>
            <a:off x="4663440" y="2679192"/>
            <a:ext cx="4023360" cy="256032"/>
          </a:xfrm>
          <a:prstGeom prst="rect">
            <a:avLst/>
          </a:prstGeom>
          <a:solidFill>
            <a:srgbClr val="FFFFFF"/>
          </a:solidFill>
          <a:ln w="6350">
            <a:solidFill>
              <a:srgbClr val="E8F4F8"/>
            </a:solidFill>
            <a:prstDash val="solid"/>
          </a:ln>
        </p:spPr>
      </p:sp>
      <p:sp>
        <p:nvSpPr>
          <p:cNvPr id="35" name="Text 33"/>
          <p:cNvSpPr/>
          <p:nvPr/>
        </p:nvSpPr>
        <p:spPr>
          <a:xfrm>
            <a:off x="4663440" y="2679192"/>
            <a:ext cx="2011680" cy="256032"/>
          </a:xfrm>
          <a:prstGeom prst="rect">
            <a:avLst/>
          </a:prstGeom>
          <a:noFill/>
          <a:ln/>
        </p:spPr>
        <p:txBody>
          <a:bodyPr wrap="square" lIns="0" tIns="38100" rIns="38100" bIns="0" rtlCol="0" anchor="ctr"/>
          <a:lstStyle/>
          <a:p>
            <a:pPr algn="l" indent="0" marL="0">
              <a:buNone/>
            </a:pPr>
            <a:r>
              <a:rPr lang="en-US" sz="900" b="1" dirty="0">
                <a:solidFill>
                  <a:srgbClr val="2D3748"/>
                </a:solidFill>
                <a:latin typeface="Calibri" pitchFamily="34" charset="0"/>
                <a:ea typeface="Calibri" pitchFamily="34" charset="-122"/>
                <a:cs typeface="Calibri" pitchFamily="34" charset="-120"/>
              </a:rPr>
              <a:t>Contraposition</a:t>
            </a:r>
            <a:endParaRPr lang="en-US" sz="900" dirty="0"/>
          </a:p>
        </p:txBody>
      </p:sp>
      <p:sp>
        <p:nvSpPr>
          <p:cNvPr id="36" name="Text 34"/>
          <p:cNvSpPr/>
          <p:nvPr/>
        </p:nvSpPr>
        <p:spPr>
          <a:xfrm>
            <a:off x="6675120" y="2679192"/>
            <a:ext cx="2011680" cy="256032"/>
          </a:xfrm>
          <a:prstGeom prst="rect">
            <a:avLst/>
          </a:prstGeom>
          <a:noFill/>
          <a:ln/>
        </p:spPr>
        <p:txBody>
          <a:bodyPr wrap="square" lIns="0" tIns="38100" rIns="38100" bIns="0" rtlCol="0" anchor="ctr"/>
          <a:lstStyle/>
          <a:p>
            <a:pPr algn="ctr" indent="0" marL="0">
              <a:buNone/>
            </a:pPr>
            <a:r>
              <a:rPr lang="en-US" sz="900" dirty="0">
                <a:solidFill>
                  <a:srgbClr val="2D3748"/>
                </a:solidFill>
                <a:latin typeface="Cambria Math" pitchFamily="34" charset="0"/>
                <a:ea typeface="Cambria Math" pitchFamily="34" charset="-122"/>
                <a:cs typeface="Cambria Math" pitchFamily="34" charset="-120"/>
              </a:rPr>
              <a:t>A ⇒ B  ≡  ¬B ⇒ ¬A</a:t>
            </a:r>
            <a:endParaRPr lang="en-US" sz="900" dirty="0"/>
          </a:p>
        </p:txBody>
      </p:sp>
      <p:sp>
        <p:nvSpPr>
          <p:cNvPr id="37" name="Shape 35"/>
          <p:cNvSpPr/>
          <p:nvPr/>
        </p:nvSpPr>
        <p:spPr>
          <a:xfrm>
            <a:off x="4663440" y="2971800"/>
            <a:ext cx="4023360" cy="256032"/>
          </a:xfrm>
          <a:prstGeom prst="rect">
            <a:avLst/>
          </a:prstGeom>
          <a:solidFill>
            <a:srgbClr val="E8F4F8"/>
          </a:solidFill>
          <a:ln w="6350">
            <a:solidFill>
              <a:srgbClr val="E8F4F8"/>
            </a:solidFill>
            <a:prstDash val="solid"/>
          </a:ln>
        </p:spPr>
      </p:sp>
      <p:sp>
        <p:nvSpPr>
          <p:cNvPr id="38" name="Text 36"/>
          <p:cNvSpPr/>
          <p:nvPr/>
        </p:nvSpPr>
        <p:spPr>
          <a:xfrm>
            <a:off x="4663440" y="2971800"/>
            <a:ext cx="2011680" cy="256032"/>
          </a:xfrm>
          <a:prstGeom prst="rect">
            <a:avLst/>
          </a:prstGeom>
          <a:noFill/>
          <a:ln/>
        </p:spPr>
        <p:txBody>
          <a:bodyPr wrap="square" lIns="0" tIns="38100" rIns="38100" bIns="0" rtlCol="0" anchor="ctr"/>
          <a:lstStyle/>
          <a:p>
            <a:pPr algn="l" indent="0" marL="0">
              <a:buNone/>
            </a:pPr>
            <a:r>
              <a:rPr lang="en-US" sz="900" b="1" dirty="0">
                <a:solidFill>
                  <a:srgbClr val="2D3748"/>
                </a:solidFill>
                <a:latin typeface="Calibri" pitchFamily="34" charset="0"/>
                <a:ea typeface="Calibri" pitchFamily="34" charset="-122"/>
                <a:cs typeface="Calibri" pitchFamily="34" charset="-120"/>
              </a:rPr>
              <a:t>Distributivity</a:t>
            </a:r>
            <a:endParaRPr lang="en-US" sz="900" dirty="0"/>
          </a:p>
        </p:txBody>
      </p:sp>
      <p:sp>
        <p:nvSpPr>
          <p:cNvPr id="39" name="Text 37"/>
          <p:cNvSpPr/>
          <p:nvPr/>
        </p:nvSpPr>
        <p:spPr>
          <a:xfrm>
            <a:off x="6675120" y="2971800"/>
            <a:ext cx="2011680" cy="256032"/>
          </a:xfrm>
          <a:prstGeom prst="rect">
            <a:avLst/>
          </a:prstGeom>
          <a:noFill/>
          <a:ln/>
        </p:spPr>
        <p:txBody>
          <a:bodyPr wrap="square" lIns="0" tIns="38100" rIns="38100" bIns="0" rtlCol="0" anchor="ctr"/>
          <a:lstStyle/>
          <a:p>
            <a:pPr algn="ctr" indent="0" marL="0">
              <a:buNone/>
            </a:pPr>
            <a:r>
              <a:rPr lang="en-US" sz="900" dirty="0">
                <a:solidFill>
                  <a:srgbClr val="2D3748"/>
                </a:solidFill>
                <a:latin typeface="Cambria Math" pitchFamily="34" charset="0"/>
                <a:ea typeface="Cambria Math" pitchFamily="34" charset="-122"/>
                <a:cs typeface="Cambria Math" pitchFamily="34" charset="-120"/>
              </a:rPr>
              <a:t>A∨(B∧C) ≡ (A∨B)∧(A∨C)</a:t>
            </a:r>
            <a:endParaRPr lang="en-US" sz="900" dirty="0"/>
          </a:p>
        </p:txBody>
      </p:sp>
      <p:sp>
        <p:nvSpPr>
          <p:cNvPr id="40" name="Shape 38"/>
          <p:cNvSpPr/>
          <p:nvPr/>
        </p:nvSpPr>
        <p:spPr>
          <a:xfrm>
            <a:off x="548640" y="3429000"/>
            <a:ext cx="8046720" cy="411480"/>
          </a:xfrm>
          <a:prstGeom prst="rect">
            <a:avLst/>
          </a:prstGeom>
          <a:solidFill>
            <a:srgbClr val="FEF3C7"/>
          </a:solidFill>
          <a:ln w="6350">
            <a:solidFill>
              <a:srgbClr val="F59E0B"/>
            </a:solidFill>
            <a:prstDash val="solid"/>
          </a:ln>
        </p:spPr>
      </p:sp>
      <p:sp>
        <p:nvSpPr>
          <p:cNvPr id="41" name="Text 39"/>
          <p:cNvSpPr/>
          <p:nvPr/>
        </p:nvSpPr>
        <p:spPr>
          <a:xfrm>
            <a:off x="731520" y="3456432"/>
            <a:ext cx="7680960" cy="365760"/>
          </a:xfrm>
          <a:prstGeom prst="rect">
            <a:avLst/>
          </a:prstGeom>
          <a:noFill/>
          <a:ln/>
        </p:spPr>
        <p:txBody>
          <a:bodyPr wrap="square" lIns="0" tIns="0" rIns="0" bIns="0" rtlCol="0" anchor="ctr"/>
          <a:lstStyle/>
          <a:p>
            <a:pPr indent="0" marL="0">
              <a:buNone/>
            </a:pPr>
            <a:r>
              <a:rPr lang="en-US" sz="1000" b="1" dirty="0">
                <a:solidFill>
                  <a:srgbClr val="92400E"/>
                </a:solidFill>
                <a:latin typeface="Calibri" pitchFamily="34" charset="0"/>
                <a:ea typeface="Calibri" pitchFamily="34" charset="-122"/>
                <a:cs typeface="Calibri" pitchFamily="34" charset="-120"/>
              </a:rPr>
              <a:t>⚠️ Memorise De Morgan's and Implication Elimination — you'll need them for EVERY CNF conversion problem.</a:t>
            </a:r>
            <a:endParaRPr lang="en-US" sz="1000" dirty="0"/>
          </a:p>
        </p:txBody>
      </p:sp>
      <p:sp>
        <p:nvSpPr>
          <p:cNvPr id="42" name="Shape 40"/>
          <p:cNvSpPr/>
          <p:nvPr/>
        </p:nvSpPr>
        <p:spPr>
          <a:xfrm>
            <a:off x="548640" y="3931920"/>
            <a:ext cx="8046720" cy="548640"/>
          </a:xfrm>
          <a:prstGeom prst="rect">
            <a:avLst/>
          </a:prstGeom>
          <a:solidFill>
            <a:srgbClr val="FFFFFF"/>
          </a:solidFill>
          <a:ln w="6350">
            <a:solidFill>
              <a:srgbClr val="1C7293"/>
            </a:solidFill>
            <a:prstDash val="solid"/>
          </a:ln>
        </p:spPr>
      </p:sp>
      <p:sp>
        <p:nvSpPr>
          <p:cNvPr id="43" name="Text 41"/>
          <p:cNvSpPr/>
          <p:nvPr/>
        </p:nvSpPr>
        <p:spPr>
          <a:xfrm>
            <a:off x="731520" y="3950208"/>
            <a:ext cx="7680960" cy="502920"/>
          </a:xfrm>
          <a:prstGeom prst="rect">
            <a:avLst/>
          </a:prstGeom>
          <a:noFill/>
          <a:ln/>
        </p:spPr>
        <p:txBody>
          <a:bodyPr wrap="square" lIns="0" tIns="0" rIns="0" bIns="0" rtlCol="0" anchor="ctr"/>
          <a:lstStyle/>
          <a:p>
            <a:pPr indent="0" marL="0">
              <a:buNone/>
            </a:pPr>
            <a:r>
              <a:rPr lang="en-US" sz="1000" b="1" dirty="0">
                <a:solidFill>
                  <a:srgbClr val="065A82"/>
                </a:solidFill>
                <a:latin typeface="Calibri" pitchFamily="34" charset="0"/>
                <a:ea typeface="Calibri" pitchFamily="34" charset="-122"/>
                <a:cs typeface="Calibri" pitchFamily="34" charset="-120"/>
              </a:rPr>
              <a:t>When to use what?  </a:t>
            </a:r>
            <a:pPr indent="0" marL="0">
              <a:buNone/>
            </a:pPr>
            <a:r>
              <a:rPr lang="en-US" sz="950" dirty="0">
                <a:solidFill>
                  <a:srgbClr val="2D3748"/>
                </a:solidFill>
                <a:latin typeface="Calibri" pitchFamily="34" charset="0"/>
                <a:ea typeface="Calibri" pitchFamily="34" charset="-122"/>
                <a:cs typeface="Calibri" pitchFamily="34" charset="-120"/>
              </a:rPr>
              <a:t>Modus Ponens = direct forward chaining from implications.  And-Elim = extract parts of a conjunction.  Resolution = the universal proof method (works for ANY propositional proof if you have CNF).</a:t>
            </a:r>
            <a:endParaRPr lang="en-US" sz="1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7FA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C7293"/>
          </a:solidFill>
          <a:ln/>
        </p:spPr>
      </p:sp>
      <p:sp>
        <p:nvSpPr>
          <p:cNvPr id="3" name="Text 1"/>
          <p:cNvSpPr/>
          <p:nvPr/>
        </p:nvSpPr>
        <p:spPr>
          <a:xfrm>
            <a:off x="548640" y="182880"/>
            <a:ext cx="8046720" cy="548640"/>
          </a:xfrm>
          <a:prstGeom prst="rect">
            <a:avLst/>
          </a:prstGeom>
          <a:noFill/>
          <a:ln/>
        </p:spPr>
        <p:txBody>
          <a:bodyPr wrap="square" lIns="0" tIns="0" rIns="0" bIns="0" rtlCol="0" anchor="ctr"/>
          <a:lstStyle/>
          <a:p>
            <a:pPr indent="0" marL="0">
              <a:buNone/>
            </a:pPr>
            <a:r>
              <a:rPr lang="en-US" sz="2200" b="1" dirty="0">
                <a:solidFill>
                  <a:srgbClr val="1A1A2E"/>
                </a:solidFill>
                <a:latin typeface="Georgia" pitchFamily="34" charset="0"/>
                <a:ea typeface="Georgia" pitchFamily="34" charset="-122"/>
                <a:cs typeface="Georgia" pitchFamily="34" charset="-120"/>
              </a:rPr>
              <a:t>CNF — What Is It and Why Do We Need It?</a:t>
            </a:r>
            <a:endParaRPr lang="en-US" sz="2200" dirty="0"/>
          </a:p>
        </p:txBody>
      </p:sp>
      <p:sp>
        <p:nvSpPr>
          <p:cNvPr id="4" name="Text 2"/>
          <p:cNvSpPr/>
          <p:nvPr/>
        </p:nvSpPr>
        <p:spPr>
          <a:xfrm>
            <a:off x="548640" y="685800"/>
            <a:ext cx="8046720" cy="274320"/>
          </a:xfrm>
          <a:prstGeom prst="rect">
            <a:avLst/>
          </a:prstGeom>
          <a:noFill/>
          <a:ln/>
        </p:spPr>
        <p:txBody>
          <a:bodyPr wrap="square" lIns="0" tIns="0" rIns="0" bIns="0" rtlCol="0" anchor="ctr"/>
          <a:lstStyle/>
          <a:p>
            <a:pPr indent="0" marL="0">
              <a:buNone/>
            </a:pPr>
            <a:r>
              <a:rPr lang="en-US" sz="1200" i="1" dirty="0">
                <a:solidFill>
                  <a:srgbClr val="64748B"/>
                </a:solidFill>
                <a:latin typeface="Calibri" pitchFamily="34" charset="0"/>
                <a:ea typeface="Calibri" pitchFamily="34" charset="-122"/>
                <a:cs typeface="Calibri" pitchFamily="34" charset="-120"/>
              </a:rPr>
              <a:t>Conjunctive Normal Form: the standard input for resolution</a:t>
            </a:r>
            <a:endParaRPr lang="en-US" sz="1200" dirty="0"/>
          </a:p>
        </p:txBody>
      </p:sp>
      <p:sp>
        <p:nvSpPr>
          <p:cNvPr id="5" name="Text 3"/>
          <p:cNvSpPr/>
          <p:nvPr/>
        </p:nvSpPr>
        <p:spPr>
          <a:xfrm>
            <a:off x="548640" y="4754880"/>
            <a:ext cx="8046720" cy="274320"/>
          </a:xfrm>
          <a:prstGeom prst="rect">
            <a:avLst/>
          </a:prstGeom>
          <a:noFill/>
          <a:ln/>
        </p:spPr>
        <p:txBody>
          <a:bodyPr wrap="square" rtlCol="0" anchor="ctr"/>
          <a:lstStyle/>
          <a:p>
            <a:pPr indent="0" marL="0">
              <a:buNone/>
            </a:pPr>
            <a:r>
              <a:rPr lang="en-US" sz="900" dirty="0">
                <a:solidFill>
                  <a:srgbClr val="64748B"/>
                </a:solidFill>
                <a:latin typeface="Calibri" pitchFamily="34" charset="0"/>
                <a:ea typeface="Calibri" pitchFamily="34" charset="-122"/>
                <a:cs typeface="Calibri" pitchFamily="34" charset="-120"/>
              </a:rPr>
              <a:t>PECST522 — Artificial Intelligence | B.Tech CSE S5 (2024 Scheme)</a:t>
            </a:r>
            <a:endParaRPr lang="en-US" sz="900" dirty="0"/>
          </a:p>
        </p:txBody>
      </p:sp>
      <p:sp>
        <p:nvSpPr>
          <p:cNvPr id="6" name="Shape 4"/>
          <p:cNvSpPr/>
          <p:nvPr/>
        </p:nvSpPr>
        <p:spPr>
          <a:xfrm>
            <a:off x="548640" y="960120"/>
            <a:ext cx="8046720" cy="640080"/>
          </a:xfrm>
          <a:prstGeom prst="rect">
            <a:avLst/>
          </a:prstGeom>
          <a:solidFill>
            <a:srgbClr val="EDE9FE"/>
          </a:solidFill>
          <a:ln w="6350">
            <a:solidFill>
              <a:srgbClr val="7C3AED"/>
            </a:solidFill>
            <a:prstDash val="solid"/>
          </a:ln>
        </p:spPr>
      </p:sp>
      <p:sp>
        <p:nvSpPr>
          <p:cNvPr id="7" name="Text 5"/>
          <p:cNvSpPr/>
          <p:nvPr/>
        </p:nvSpPr>
        <p:spPr>
          <a:xfrm>
            <a:off x="731520" y="987552"/>
            <a:ext cx="7680960" cy="320040"/>
          </a:xfrm>
          <a:prstGeom prst="rect">
            <a:avLst/>
          </a:prstGeom>
          <a:noFill/>
          <a:ln/>
        </p:spPr>
        <p:txBody>
          <a:bodyPr wrap="square" lIns="0" tIns="0" rIns="0" bIns="0" rtlCol="0" anchor="ctr"/>
          <a:lstStyle/>
          <a:p>
            <a:pPr indent="0" marL="0">
              <a:buNone/>
            </a:pPr>
            <a:r>
              <a:rPr lang="en-US" sz="1200" b="1" dirty="0">
                <a:solidFill>
                  <a:srgbClr val="7C3AED"/>
                </a:solidFill>
                <a:latin typeface="Calibri" pitchFamily="34" charset="0"/>
                <a:ea typeface="Calibri" pitchFamily="34" charset="-122"/>
                <a:cs typeface="Calibri" pitchFamily="34" charset="-120"/>
              </a:rPr>
              <a:t>CNF = AND of ORs.  </a:t>
            </a:r>
            <a:pPr indent="0" marL="0">
              <a:buNone/>
            </a:pPr>
            <a:r>
              <a:rPr lang="en-US" sz="1100" dirty="0">
                <a:solidFill>
                  <a:srgbClr val="1A1A2E"/>
                </a:solidFill>
                <a:latin typeface="Calibri" pitchFamily="34" charset="0"/>
                <a:ea typeface="Calibri" pitchFamily="34" charset="-122"/>
                <a:cs typeface="Calibri" pitchFamily="34" charset="-120"/>
              </a:rPr>
              <a:t>Each "clause" is an OR of literals (a literal = variable or its negation). The whole sentence is an AND of these clauses.</a:t>
            </a:r>
            <a:endParaRPr lang="en-US" sz="1200" dirty="0"/>
          </a:p>
        </p:txBody>
      </p:sp>
      <p:sp>
        <p:nvSpPr>
          <p:cNvPr id="8" name="Shape 6"/>
          <p:cNvSpPr/>
          <p:nvPr/>
        </p:nvSpPr>
        <p:spPr>
          <a:xfrm>
            <a:off x="731520" y="1325880"/>
            <a:ext cx="7680960" cy="256032"/>
          </a:xfrm>
          <a:prstGeom prst="rect">
            <a:avLst/>
          </a:prstGeom>
          <a:solidFill>
            <a:srgbClr val="FFFFFF"/>
          </a:solidFill>
          <a:ln w="6350">
            <a:solidFill>
              <a:srgbClr val="7C3AED"/>
            </a:solidFill>
            <a:prstDash val="solid"/>
          </a:ln>
        </p:spPr>
      </p:sp>
      <p:sp>
        <p:nvSpPr>
          <p:cNvPr id="9" name="Text 7"/>
          <p:cNvSpPr/>
          <p:nvPr/>
        </p:nvSpPr>
        <p:spPr>
          <a:xfrm>
            <a:off x="822960" y="1325880"/>
            <a:ext cx="7498080" cy="256032"/>
          </a:xfrm>
          <a:prstGeom prst="rect">
            <a:avLst/>
          </a:prstGeom>
          <a:noFill/>
          <a:ln/>
        </p:spPr>
        <p:txBody>
          <a:bodyPr wrap="square" rtlCol="0" anchor="ctr"/>
          <a:lstStyle/>
          <a:p>
            <a:pPr algn="ctr" indent="0" marL="0">
              <a:buNone/>
            </a:pPr>
            <a:r>
              <a:rPr lang="en-US" sz="1200" b="1" dirty="0">
                <a:solidFill>
                  <a:srgbClr val="1A1A2E"/>
                </a:solidFill>
                <a:latin typeface="Cambria Math" pitchFamily="34" charset="0"/>
                <a:ea typeface="Cambria Math" pitchFamily="34" charset="-122"/>
                <a:cs typeface="Cambria Math" pitchFamily="34" charset="-120"/>
              </a:rPr>
              <a:t>Example:  (A ∨ B ∨ ¬C)  ∧  (¬A ∨ D)  ∧  (B ∨ C)</a:t>
            </a:r>
            <a:endParaRPr lang="en-US" sz="1200" dirty="0"/>
          </a:p>
        </p:txBody>
      </p:sp>
      <p:sp>
        <p:nvSpPr>
          <p:cNvPr id="10" name="Text 8"/>
          <p:cNvSpPr/>
          <p:nvPr/>
        </p:nvSpPr>
        <p:spPr>
          <a:xfrm>
            <a:off x="548640" y="1737360"/>
            <a:ext cx="1828800" cy="228600"/>
          </a:xfrm>
          <a:prstGeom prst="rect">
            <a:avLst/>
          </a:prstGeom>
          <a:noFill/>
          <a:ln/>
        </p:spPr>
        <p:txBody>
          <a:bodyPr wrap="square" lIns="0" tIns="0" rIns="0" bIns="0" rtlCol="0" anchor="ctr"/>
          <a:lstStyle/>
          <a:p>
            <a:pPr indent="0" marL="0">
              <a:buNone/>
            </a:pPr>
            <a:r>
              <a:rPr lang="en-US" sz="1100" b="1" dirty="0">
                <a:solidFill>
                  <a:srgbClr val="065A82"/>
                </a:solidFill>
                <a:latin typeface="Calibri" pitchFamily="34" charset="0"/>
                <a:ea typeface="Calibri" pitchFamily="34" charset="-122"/>
                <a:cs typeface="Calibri" pitchFamily="34" charset="-120"/>
              </a:rPr>
              <a:t>Why CNF?</a:t>
            </a:r>
            <a:endParaRPr lang="en-US" sz="1100" dirty="0"/>
          </a:p>
        </p:txBody>
      </p:sp>
      <p:sp>
        <p:nvSpPr>
          <p:cNvPr id="11" name="Shape 9"/>
          <p:cNvSpPr/>
          <p:nvPr/>
        </p:nvSpPr>
        <p:spPr>
          <a:xfrm>
            <a:off x="548640" y="1965960"/>
            <a:ext cx="8046720" cy="320040"/>
          </a:xfrm>
          <a:prstGeom prst="rect">
            <a:avLst/>
          </a:prstGeom>
          <a:solidFill>
            <a:srgbClr val="ECFDF5"/>
          </a:solidFill>
          <a:ln w="6350">
            <a:solidFill>
              <a:srgbClr val="059669"/>
            </a:solidFill>
            <a:prstDash val="solid"/>
          </a:ln>
        </p:spPr>
      </p:sp>
      <p:sp>
        <p:nvSpPr>
          <p:cNvPr id="12" name="Text 10"/>
          <p:cNvSpPr/>
          <p:nvPr/>
        </p:nvSpPr>
        <p:spPr>
          <a:xfrm>
            <a:off x="731520" y="1984248"/>
            <a:ext cx="7680960" cy="274320"/>
          </a:xfrm>
          <a:prstGeom prst="rect">
            <a:avLst/>
          </a:prstGeom>
          <a:noFill/>
          <a:ln/>
        </p:spPr>
        <p:txBody>
          <a:bodyPr wrap="square" lIns="0" tIns="0" rIns="0" bIns="0" rtlCol="0" anchor="ctr"/>
          <a:lstStyle/>
          <a:p>
            <a:pPr indent="0" marL="0">
              <a:buNone/>
            </a:pPr>
            <a:r>
              <a:rPr lang="en-US" sz="1000" dirty="0">
                <a:solidFill>
                  <a:srgbClr val="065F46"/>
                </a:solidFill>
                <a:latin typeface="Calibri" pitchFamily="34" charset="0"/>
                <a:ea typeface="Calibri" pitchFamily="34" charset="-122"/>
                <a:cs typeface="Calibri" pitchFamily="34" charset="-120"/>
              </a:rPr>
              <a:t>Resolution needs CNF because each clause becomes a simple set of literals. Two clauses with a complementary pair (e.g. B and ¬B) can be resolved → the single most powerful proof method in AI.</a:t>
            </a:r>
            <a:endParaRPr lang="en-US" sz="1000" dirty="0"/>
          </a:p>
        </p:txBody>
      </p:sp>
      <p:sp>
        <p:nvSpPr>
          <p:cNvPr id="13" name="Text 11"/>
          <p:cNvSpPr/>
          <p:nvPr/>
        </p:nvSpPr>
        <p:spPr>
          <a:xfrm>
            <a:off x="548640" y="2423160"/>
            <a:ext cx="7315200" cy="228600"/>
          </a:xfrm>
          <a:prstGeom prst="rect">
            <a:avLst/>
          </a:prstGeom>
          <a:noFill/>
          <a:ln/>
        </p:spPr>
        <p:txBody>
          <a:bodyPr wrap="square" lIns="0" tIns="0" rIns="0" bIns="0" rtlCol="0" anchor="ctr"/>
          <a:lstStyle/>
          <a:p>
            <a:pPr indent="0" marL="0">
              <a:buNone/>
            </a:pPr>
            <a:r>
              <a:rPr lang="en-US" sz="1200" b="1" dirty="0">
                <a:solidFill>
                  <a:srgbClr val="7C3AED"/>
                </a:solidFill>
                <a:latin typeface="Calibri" pitchFamily="34" charset="0"/>
                <a:ea typeface="Calibri" pitchFamily="34" charset="-122"/>
                <a:cs typeface="Calibri" pitchFamily="34" charset="-120"/>
              </a:rPr>
              <a:t>⚡ EXAM ALERT — The 5-Step CNF Conversion Recipe</a:t>
            </a:r>
            <a:endParaRPr lang="en-US" sz="1200" dirty="0"/>
          </a:p>
        </p:txBody>
      </p:sp>
      <p:sp>
        <p:nvSpPr>
          <p:cNvPr id="14" name="Shape 12"/>
          <p:cNvSpPr/>
          <p:nvPr/>
        </p:nvSpPr>
        <p:spPr>
          <a:xfrm>
            <a:off x="548640" y="2697480"/>
            <a:ext cx="8046720" cy="329184"/>
          </a:xfrm>
          <a:prstGeom prst="rect">
            <a:avLst/>
          </a:prstGeom>
          <a:solidFill>
            <a:srgbClr val="FFFFFF"/>
          </a:solidFill>
          <a:ln w="6350">
            <a:solidFill>
              <a:srgbClr val="1C7293"/>
            </a:solidFill>
            <a:prstDash val="solid"/>
          </a:ln>
        </p:spPr>
      </p:sp>
      <p:sp>
        <p:nvSpPr>
          <p:cNvPr id="15" name="Shape 13"/>
          <p:cNvSpPr/>
          <p:nvPr/>
        </p:nvSpPr>
        <p:spPr>
          <a:xfrm>
            <a:off x="640080" y="2734056"/>
            <a:ext cx="256032" cy="256032"/>
          </a:xfrm>
          <a:prstGeom prst="ellipse">
            <a:avLst/>
          </a:prstGeom>
          <a:solidFill>
            <a:srgbClr val="065A82"/>
          </a:solidFill>
          <a:ln w="6350">
            <a:solidFill>
              <a:srgbClr val="065A82"/>
            </a:solidFill>
            <a:prstDash val="solid"/>
          </a:ln>
        </p:spPr>
      </p:sp>
      <p:sp>
        <p:nvSpPr>
          <p:cNvPr id="16" name="Text 14"/>
          <p:cNvSpPr/>
          <p:nvPr/>
        </p:nvSpPr>
        <p:spPr>
          <a:xfrm>
            <a:off x="640080" y="2734056"/>
            <a:ext cx="256032" cy="256032"/>
          </a:xfrm>
          <a:prstGeom prst="rect">
            <a:avLst/>
          </a:prstGeom>
          <a:noFill/>
          <a:ln/>
        </p:spPr>
        <p:txBody>
          <a:bodyPr wrap="square"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1</a:t>
            </a:r>
            <a:endParaRPr lang="en-US" sz="1100" dirty="0"/>
          </a:p>
        </p:txBody>
      </p:sp>
      <p:sp>
        <p:nvSpPr>
          <p:cNvPr id="17" name="Text 15"/>
          <p:cNvSpPr/>
          <p:nvPr/>
        </p:nvSpPr>
        <p:spPr>
          <a:xfrm>
            <a:off x="1005840" y="2697480"/>
            <a:ext cx="7406640" cy="329184"/>
          </a:xfrm>
          <a:prstGeom prst="rect">
            <a:avLst/>
          </a:prstGeom>
          <a:noFill/>
          <a:ln/>
        </p:spPr>
        <p:txBody>
          <a:bodyPr wrap="square" lIns="0" tIns="0" rIns="0" bIns="0" rtlCol="0" anchor="ctr"/>
          <a:lstStyle/>
          <a:p>
            <a:pPr indent="0" marL="0">
              <a:buNone/>
            </a:pPr>
            <a:r>
              <a:rPr lang="en-US" sz="1100" b="1" dirty="0">
                <a:solidFill>
                  <a:srgbClr val="1A1A2E"/>
                </a:solidFill>
                <a:latin typeface="Calibri" pitchFamily="34" charset="0"/>
                <a:ea typeface="Calibri" pitchFamily="34" charset="-122"/>
                <a:cs typeface="Calibri" pitchFamily="34" charset="-120"/>
              </a:rPr>
              <a:t>Eliminate ⇔    </a:t>
            </a:r>
            <a:pPr indent="0" marL="0">
              <a:buNone/>
            </a:pPr>
            <a:r>
              <a:rPr lang="en-US" sz="1000" dirty="0">
                <a:solidFill>
                  <a:srgbClr val="2D3748"/>
                </a:solidFill>
                <a:latin typeface="Calibri" pitchFamily="34" charset="0"/>
                <a:ea typeface="Calibri" pitchFamily="34" charset="-122"/>
                <a:cs typeface="Calibri" pitchFamily="34" charset="-120"/>
              </a:rPr>
              <a:t>Replace A ⇔ B with (A ⇒ B) ∧ (B ⇒ A)</a:t>
            </a:r>
            <a:endParaRPr lang="en-US" sz="1100" dirty="0"/>
          </a:p>
        </p:txBody>
      </p:sp>
      <p:sp>
        <p:nvSpPr>
          <p:cNvPr id="18" name="Shape 16"/>
          <p:cNvSpPr/>
          <p:nvPr/>
        </p:nvSpPr>
        <p:spPr>
          <a:xfrm>
            <a:off x="548640" y="3063240"/>
            <a:ext cx="8046720" cy="329184"/>
          </a:xfrm>
          <a:prstGeom prst="rect">
            <a:avLst/>
          </a:prstGeom>
          <a:solidFill>
            <a:srgbClr val="FFFFFF"/>
          </a:solidFill>
          <a:ln w="6350">
            <a:solidFill>
              <a:srgbClr val="1C7293"/>
            </a:solidFill>
            <a:prstDash val="solid"/>
          </a:ln>
        </p:spPr>
      </p:sp>
      <p:sp>
        <p:nvSpPr>
          <p:cNvPr id="19" name="Shape 17"/>
          <p:cNvSpPr/>
          <p:nvPr/>
        </p:nvSpPr>
        <p:spPr>
          <a:xfrm>
            <a:off x="640080" y="3099816"/>
            <a:ext cx="256032" cy="256032"/>
          </a:xfrm>
          <a:prstGeom prst="ellipse">
            <a:avLst/>
          </a:prstGeom>
          <a:solidFill>
            <a:srgbClr val="065A82"/>
          </a:solidFill>
          <a:ln w="6350">
            <a:solidFill>
              <a:srgbClr val="065A82"/>
            </a:solidFill>
            <a:prstDash val="solid"/>
          </a:ln>
        </p:spPr>
      </p:sp>
      <p:sp>
        <p:nvSpPr>
          <p:cNvPr id="20" name="Text 18"/>
          <p:cNvSpPr/>
          <p:nvPr/>
        </p:nvSpPr>
        <p:spPr>
          <a:xfrm>
            <a:off x="640080" y="3099816"/>
            <a:ext cx="256032" cy="256032"/>
          </a:xfrm>
          <a:prstGeom prst="rect">
            <a:avLst/>
          </a:prstGeom>
          <a:noFill/>
          <a:ln/>
        </p:spPr>
        <p:txBody>
          <a:bodyPr wrap="square"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2</a:t>
            </a:r>
            <a:endParaRPr lang="en-US" sz="1100" dirty="0"/>
          </a:p>
        </p:txBody>
      </p:sp>
      <p:sp>
        <p:nvSpPr>
          <p:cNvPr id="21" name="Text 19"/>
          <p:cNvSpPr/>
          <p:nvPr/>
        </p:nvSpPr>
        <p:spPr>
          <a:xfrm>
            <a:off x="1005840" y="3063240"/>
            <a:ext cx="7406640" cy="329184"/>
          </a:xfrm>
          <a:prstGeom prst="rect">
            <a:avLst/>
          </a:prstGeom>
          <a:noFill/>
          <a:ln/>
        </p:spPr>
        <p:txBody>
          <a:bodyPr wrap="square" lIns="0" tIns="0" rIns="0" bIns="0" rtlCol="0" anchor="ctr"/>
          <a:lstStyle/>
          <a:p>
            <a:pPr indent="0" marL="0">
              <a:buNone/>
            </a:pPr>
            <a:r>
              <a:rPr lang="en-US" sz="1100" b="1" dirty="0">
                <a:solidFill>
                  <a:srgbClr val="1A1A2E"/>
                </a:solidFill>
                <a:latin typeface="Calibri" pitchFamily="34" charset="0"/>
                <a:ea typeface="Calibri" pitchFamily="34" charset="-122"/>
                <a:cs typeface="Calibri" pitchFamily="34" charset="-120"/>
              </a:rPr>
              <a:t>Eliminate ⇒    </a:t>
            </a:r>
            <a:pPr indent="0" marL="0">
              <a:buNone/>
            </a:pPr>
            <a:r>
              <a:rPr lang="en-US" sz="1000" dirty="0">
                <a:solidFill>
                  <a:srgbClr val="2D3748"/>
                </a:solidFill>
                <a:latin typeface="Calibri" pitchFamily="34" charset="0"/>
                <a:ea typeface="Calibri" pitchFamily="34" charset="-122"/>
                <a:cs typeface="Calibri" pitchFamily="34" charset="-120"/>
              </a:rPr>
              <a:t>Replace A ⇒ B with ¬A ∨ B</a:t>
            </a:r>
            <a:endParaRPr lang="en-US" sz="1100" dirty="0"/>
          </a:p>
        </p:txBody>
      </p:sp>
      <p:sp>
        <p:nvSpPr>
          <p:cNvPr id="22" name="Shape 20"/>
          <p:cNvSpPr/>
          <p:nvPr/>
        </p:nvSpPr>
        <p:spPr>
          <a:xfrm>
            <a:off x="548640" y="3429000"/>
            <a:ext cx="8046720" cy="329184"/>
          </a:xfrm>
          <a:prstGeom prst="rect">
            <a:avLst/>
          </a:prstGeom>
          <a:solidFill>
            <a:srgbClr val="FFFFFF"/>
          </a:solidFill>
          <a:ln w="6350">
            <a:solidFill>
              <a:srgbClr val="1C7293"/>
            </a:solidFill>
            <a:prstDash val="solid"/>
          </a:ln>
        </p:spPr>
      </p:sp>
      <p:sp>
        <p:nvSpPr>
          <p:cNvPr id="23" name="Shape 21"/>
          <p:cNvSpPr/>
          <p:nvPr/>
        </p:nvSpPr>
        <p:spPr>
          <a:xfrm>
            <a:off x="640080" y="3465576"/>
            <a:ext cx="256032" cy="256032"/>
          </a:xfrm>
          <a:prstGeom prst="ellipse">
            <a:avLst/>
          </a:prstGeom>
          <a:solidFill>
            <a:srgbClr val="065A82"/>
          </a:solidFill>
          <a:ln w="6350">
            <a:solidFill>
              <a:srgbClr val="065A82"/>
            </a:solidFill>
            <a:prstDash val="solid"/>
          </a:ln>
        </p:spPr>
      </p:sp>
      <p:sp>
        <p:nvSpPr>
          <p:cNvPr id="24" name="Text 22"/>
          <p:cNvSpPr/>
          <p:nvPr/>
        </p:nvSpPr>
        <p:spPr>
          <a:xfrm>
            <a:off x="640080" y="3465576"/>
            <a:ext cx="256032" cy="256032"/>
          </a:xfrm>
          <a:prstGeom prst="rect">
            <a:avLst/>
          </a:prstGeom>
          <a:noFill/>
          <a:ln/>
        </p:spPr>
        <p:txBody>
          <a:bodyPr wrap="square"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3</a:t>
            </a:r>
            <a:endParaRPr lang="en-US" sz="1100" dirty="0"/>
          </a:p>
        </p:txBody>
      </p:sp>
      <p:sp>
        <p:nvSpPr>
          <p:cNvPr id="25" name="Text 23"/>
          <p:cNvSpPr/>
          <p:nvPr/>
        </p:nvSpPr>
        <p:spPr>
          <a:xfrm>
            <a:off x="1005840" y="3429000"/>
            <a:ext cx="7406640" cy="329184"/>
          </a:xfrm>
          <a:prstGeom prst="rect">
            <a:avLst/>
          </a:prstGeom>
          <a:noFill/>
          <a:ln/>
        </p:spPr>
        <p:txBody>
          <a:bodyPr wrap="square" lIns="0" tIns="0" rIns="0" bIns="0" rtlCol="0" anchor="ctr"/>
          <a:lstStyle/>
          <a:p>
            <a:pPr indent="0" marL="0">
              <a:buNone/>
            </a:pPr>
            <a:r>
              <a:rPr lang="en-US" sz="1100" b="1" dirty="0">
                <a:solidFill>
                  <a:srgbClr val="1A1A2E"/>
                </a:solidFill>
                <a:latin typeface="Calibri" pitchFamily="34" charset="0"/>
                <a:ea typeface="Calibri" pitchFamily="34" charset="-122"/>
                <a:cs typeface="Calibri" pitchFamily="34" charset="-120"/>
              </a:rPr>
              <a:t>Move ¬ inward    </a:t>
            </a:r>
            <a:pPr indent="0" marL="0">
              <a:buNone/>
            </a:pPr>
            <a:r>
              <a:rPr lang="en-US" sz="1000" dirty="0">
                <a:solidFill>
                  <a:srgbClr val="2D3748"/>
                </a:solidFill>
                <a:latin typeface="Calibri" pitchFamily="34" charset="0"/>
                <a:ea typeface="Calibri" pitchFamily="34" charset="-122"/>
                <a:cs typeface="Calibri" pitchFamily="34" charset="-120"/>
              </a:rPr>
              <a:t>Use De Morgan's laws + double negation to push ¬ down to literals</a:t>
            </a:r>
            <a:endParaRPr lang="en-US" sz="1100" dirty="0"/>
          </a:p>
        </p:txBody>
      </p:sp>
      <p:sp>
        <p:nvSpPr>
          <p:cNvPr id="26" name="Shape 24"/>
          <p:cNvSpPr/>
          <p:nvPr/>
        </p:nvSpPr>
        <p:spPr>
          <a:xfrm>
            <a:off x="548640" y="3794760"/>
            <a:ext cx="8046720" cy="329184"/>
          </a:xfrm>
          <a:prstGeom prst="rect">
            <a:avLst/>
          </a:prstGeom>
          <a:solidFill>
            <a:srgbClr val="FFFFFF"/>
          </a:solidFill>
          <a:ln w="6350">
            <a:solidFill>
              <a:srgbClr val="1C7293"/>
            </a:solidFill>
            <a:prstDash val="solid"/>
          </a:ln>
        </p:spPr>
      </p:sp>
      <p:sp>
        <p:nvSpPr>
          <p:cNvPr id="27" name="Shape 25"/>
          <p:cNvSpPr/>
          <p:nvPr/>
        </p:nvSpPr>
        <p:spPr>
          <a:xfrm>
            <a:off x="640080" y="3831336"/>
            <a:ext cx="256032" cy="256032"/>
          </a:xfrm>
          <a:prstGeom prst="ellipse">
            <a:avLst/>
          </a:prstGeom>
          <a:solidFill>
            <a:srgbClr val="065A82"/>
          </a:solidFill>
          <a:ln w="6350">
            <a:solidFill>
              <a:srgbClr val="065A82"/>
            </a:solidFill>
            <a:prstDash val="solid"/>
          </a:ln>
        </p:spPr>
      </p:sp>
      <p:sp>
        <p:nvSpPr>
          <p:cNvPr id="28" name="Text 26"/>
          <p:cNvSpPr/>
          <p:nvPr/>
        </p:nvSpPr>
        <p:spPr>
          <a:xfrm>
            <a:off x="640080" y="3831336"/>
            <a:ext cx="256032" cy="256032"/>
          </a:xfrm>
          <a:prstGeom prst="rect">
            <a:avLst/>
          </a:prstGeom>
          <a:noFill/>
          <a:ln/>
        </p:spPr>
        <p:txBody>
          <a:bodyPr wrap="square"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4</a:t>
            </a:r>
            <a:endParaRPr lang="en-US" sz="1100" dirty="0"/>
          </a:p>
        </p:txBody>
      </p:sp>
      <p:sp>
        <p:nvSpPr>
          <p:cNvPr id="29" name="Text 27"/>
          <p:cNvSpPr/>
          <p:nvPr/>
        </p:nvSpPr>
        <p:spPr>
          <a:xfrm>
            <a:off x="1005840" y="3794760"/>
            <a:ext cx="7406640" cy="329184"/>
          </a:xfrm>
          <a:prstGeom prst="rect">
            <a:avLst/>
          </a:prstGeom>
          <a:noFill/>
          <a:ln/>
        </p:spPr>
        <p:txBody>
          <a:bodyPr wrap="square" lIns="0" tIns="0" rIns="0" bIns="0" rtlCol="0" anchor="ctr"/>
          <a:lstStyle/>
          <a:p>
            <a:pPr indent="0" marL="0">
              <a:buNone/>
            </a:pPr>
            <a:r>
              <a:rPr lang="en-US" sz="1100" b="1" dirty="0">
                <a:solidFill>
                  <a:srgbClr val="1A1A2E"/>
                </a:solidFill>
                <a:latin typeface="Calibri" pitchFamily="34" charset="0"/>
                <a:ea typeface="Calibri" pitchFamily="34" charset="-122"/>
                <a:cs typeface="Calibri" pitchFamily="34" charset="-120"/>
              </a:rPr>
              <a:t>Distribute ∨ over ∧    </a:t>
            </a:r>
            <a:pPr indent="0" marL="0">
              <a:buNone/>
            </a:pPr>
            <a:r>
              <a:rPr lang="en-US" sz="1000" dirty="0">
                <a:solidFill>
                  <a:srgbClr val="2D3748"/>
                </a:solidFill>
                <a:latin typeface="Calibri" pitchFamily="34" charset="0"/>
                <a:ea typeface="Calibri" pitchFamily="34" charset="-122"/>
                <a:cs typeface="Calibri" pitchFamily="34" charset="-120"/>
              </a:rPr>
              <a:t>A ∨ (B ∧ C)  →  (A ∨ B) ∧ (A ∨ C)</a:t>
            </a:r>
            <a:endParaRPr lang="en-US" sz="1100" dirty="0"/>
          </a:p>
        </p:txBody>
      </p:sp>
      <p:sp>
        <p:nvSpPr>
          <p:cNvPr id="30" name="Shape 28"/>
          <p:cNvSpPr/>
          <p:nvPr/>
        </p:nvSpPr>
        <p:spPr>
          <a:xfrm>
            <a:off x="548640" y="4160520"/>
            <a:ext cx="8046720" cy="329184"/>
          </a:xfrm>
          <a:prstGeom prst="rect">
            <a:avLst/>
          </a:prstGeom>
          <a:solidFill>
            <a:srgbClr val="EDE9FE"/>
          </a:solidFill>
          <a:ln w="6350">
            <a:solidFill>
              <a:srgbClr val="7C3AED"/>
            </a:solidFill>
            <a:prstDash val="solid"/>
          </a:ln>
        </p:spPr>
      </p:sp>
      <p:sp>
        <p:nvSpPr>
          <p:cNvPr id="31" name="Shape 29"/>
          <p:cNvSpPr/>
          <p:nvPr/>
        </p:nvSpPr>
        <p:spPr>
          <a:xfrm>
            <a:off x="640080" y="4197096"/>
            <a:ext cx="256032" cy="256032"/>
          </a:xfrm>
          <a:prstGeom prst="ellipse">
            <a:avLst/>
          </a:prstGeom>
          <a:solidFill>
            <a:srgbClr val="7C3AED"/>
          </a:solidFill>
          <a:ln w="6350">
            <a:solidFill>
              <a:srgbClr val="7C3AED"/>
            </a:solidFill>
            <a:prstDash val="solid"/>
          </a:ln>
        </p:spPr>
      </p:sp>
      <p:sp>
        <p:nvSpPr>
          <p:cNvPr id="32" name="Text 30"/>
          <p:cNvSpPr/>
          <p:nvPr/>
        </p:nvSpPr>
        <p:spPr>
          <a:xfrm>
            <a:off x="640080" y="4197096"/>
            <a:ext cx="256032" cy="256032"/>
          </a:xfrm>
          <a:prstGeom prst="rect">
            <a:avLst/>
          </a:prstGeom>
          <a:noFill/>
          <a:ln/>
        </p:spPr>
        <p:txBody>
          <a:bodyPr wrap="square"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5</a:t>
            </a:r>
            <a:endParaRPr lang="en-US" sz="1100" dirty="0"/>
          </a:p>
        </p:txBody>
      </p:sp>
      <p:sp>
        <p:nvSpPr>
          <p:cNvPr id="33" name="Text 31"/>
          <p:cNvSpPr/>
          <p:nvPr/>
        </p:nvSpPr>
        <p:spPr>
          <a:xfrm>
            <a:off x="1005840" y="4160520"/>
            <a:ext cx="7406640" cy="329184"/>
          </a:xfrm>
          <a:prstGeom prst="rect">
            <a:avLst/>
          </a:prstGeom>
          <a:noFill/>
          <a:ln/>
        </p:spPr>
        <p:txBody>
          <a:bodyPr wrap="square" lIns="0" tIns="0" rIns="0" bIns="0" rtlCol="0" anchor="ctr"/>
          <a:lstStyle/>
          <a:p>
            <a:pPr indent="0" marL="0">
              <a:buNone/>
            </a:pPr>
            <a:r>
              <a:rPr lang="en-US" sz="1100" b="1" dirty="0">
                <a:solidFill>
                  <a:srgbClr val="7C3AED"/>
                </a:solidFill>
                <a:latin typeface="Calibri" pitchFamily="34" charset="0"/>
                <a:ea typeface="Calibri" pitchFamily="34" charset="-122"/>
                <a:cs typeface="Calibri" pitchFamily="34" charset="-120"/>
              </a:rPr>
              <a:t>Result: AND of ORs    </a:t>
            </a:r>
            <a:pPr indent="0" marL="0">
              <a:buNone/>
            </a:pPr>
            <a:r>
              <a:rPr lang="en-US" sz="1000" dirty="0">
                <a:solidFill>
                  <a:srgbClr val="2D3748"/>
                </a:solidFill>
                <a:latin typeface="Calibri" pitchFamily="34" charset="0"/>
                <a:ea typeface="Calibri" pitchFamily="34" charset="-122"/>
                <a:cs typeface="Calibri" pitchFamily="34" charset="-120"/>
              </a:rPr>
              <a:t>Each clause is a disjunction; the whole is a conjunction ✓</a:t>
            </a:r>
            <a:endParaRPr lang="en-US" sz="1100" dirty="0"/>
          </a:p>
        </p:txBody>
      </p:sp>
      <p:sp>
        <p:nvSpPr>
          <p:cNvPr id="34" name="Shape 32"/>
          <p:cNvSpPr/>
          <p:nvPr/>
        </p:nvSpPr>
        <p:spPr>
          <a:xfrm>
            <a:off x="548640" y="4526280"/>
            <a:ext cx="8046720" cy="228600"/>
          </a:xfrm>
          <a:prstGeom prst="rect">
            <a:avLst/>
          </a:prstGeom>
          <a:solidFill>
            <a:srgbClr val="FEF3C7"/>
          </a:solidFill>
          <a:ln w="6350">
            <a:solidFill>
              <a:srgbClr val="F59E0B"/>
            </a:solidFill>
            <a:prstDash val="solid"/>
          </a:ln>
        </p:spPr>
      </p:sp>
      <p:sp>
        <p:nvSpPr>
          <p:cNvPr id="35" name="Text 33"/>
          <p:cNvSpPr/>
          <p:nvPr/>
        </p:nvSpPr>
        <p:spPr>
          <a:xfrm>
            <a:off x="731520" y="4526280"/>
            <a:ext cx="7680960" cy="228600"/>
          </a:xfrm>
          <a:prstGeom prst="rect">
            <a:avLst/>
          </a:prstGeom>
          <a:noFill/>
          <a:ln/>
        </p:spPr>
        <p:txBody>
          <a:bodyPr wrap="square" lIns="0" tIns="0" rIns="0" bIns="0" rtlCol="0" anchor="ctr"/>
          <a:lstStyle/>
          <a:p>
            <a:pPr indent="0" marL="0">
              <a:buNone/>
            </a:pPr>
            <a:r>
              <a:rPr lang="en-US" sz="950" b="1" dirty="0">
                <a:solidFill>
                  <a:srgbClr val="92400E"/>
                </a:solidFill>
                <a:latin typeface="Calibri" pitchFamily="34" charset="0"/>
                <a:ea typeface="Calibri" pitchFamily="34" charset="-122"/>
                <a:cs typeface="Calibri" pitchFamily="34" charset="-120"/>
              </a:rPr>
              <a:t>⚠️ Steps MUST be done in order. Skipping step 3 (¬ inward) before distributing is the #1 student mistake.</a:t>
            </a:r>
            <a:endParaRPr lang="en-US" sz="9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7FA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C7293"/>
          </a:solidFill>
          <a:ln/>
        </p:spPr>
      </p:sp>
      <p:sp>
        <p:nvSpPr>
          <p:cNvPr id="3" name="Text 1"/>
          <p:cNvSpPr/>
          <p:nvPr/>
        </p:nvSpPr>
        <p:spPr>
          <a:xfrm>
            <a:off x="548640" y="182880"/>
            <a:ext cx="8046720" cy="548640"/>
          </a:xfrm>
          <a:prstGeom prst="rect">
            <a:avLst/>
          </a:prstGeom>
          <a:noFill/>
          <a:ln/>
        </p:spPr>
        <p:txBody>
          <a:bodyPr wrap="square" lIns="0" tIns="0" rIns="0" bIns="0" rtlCol="0" anchor="ctr"/>
          <a:lstStyle/>
          <a:p>
            <a:pPr indent="0" marL="0">
              <a:buNone/>
            </a:pPr>
            <a:r>
              <a:rPr lang="en-US" sz="2200" b="1" dirty="0">
                <a:solidFill>
                  <a:srgbClr val="1A1A2E"/>
                </a:solidFill>
                <a:latin typeface="Georgia" pitchFamily="34" charset="0"/>
                <a:ea typeface="Georgia" pitchFamily="34" charset="-122"/>
                <a:cs typeface="Georgia" pitchFamily="34" charset="-120"/>
              </a:rPr>
              <a:t>CNF Conversion — Worked Example</a:t>
            </a:r>
            <a:endParaRPr lang="en-US" sz="2200" dirty="0"/>
          </a:p>
        </p:txBody>
      </p:sp>
      <p:sp>
        <p:nvSpPr>
          <p:cNvPr id="4" name="Text 2"/>
          <p:cNvSpPr/>
          <p:nvPr/>
        </p:nvSpPr>
        <p:spPr>
          <a:xfrm>
            <a:off x="548640" y="685800"/>
            <a:ext cx="8046720" cy="274320"/>
          </a:xfrm>
          <a:prstGeom prst="rect">
            <a:avLst/>
          </a:prstGeom>
          <a:noFill/>
          <a:ln/>
        </p:spPr>
        <p:txBody>
          <a:bodyPr wrap="square" lIns="0" tIns="0" rIns="0" bIns="0" rtlCol="0" anchor="ctr"/>
          <a:lstStyle/>
          <a:p>
            <a:pPr indent="0" marL="0">
              <a:buNone/>
            </a:pPr>
            <a:r>
              <a:rPr lang="en-US" sz="1200" i="1" dirty="0">
                <a:solidFill>
                  <a:srgbClr val="64748B"/>
                </a:solidFill>
                <a:latin typeface="Calibri" pitchFamily="34" charset="0"/>
                <a:ea typeface="Calibri" pitchFamily="34" charset="-122"/>
                <a:cs typeface="Calibri" pitchFamily="34" charset="-120"/>
              </a:rPr>
              <a:t>Convert  (A ⇒ B) ⇒ C  to Conjunctive Normal Form</a:t>
            </a:r>
            <a:endParaRPr lang="en-US" sz="1200" dirty="0"/>
          </a:p>
        </p:txBody>
      </p:sp>
      <p:sp>
        <p:nvSpPr>
          <p:cNvPr id="5" name="Shape 3"/>
          <p:cNvSpPr/>
          <p:nvPr/>
        </p:nvSpPr>
        <p:spPr>
          <a:xfrm>
            <a:off x="548640" y="960120"/>
            <a:ext cx="8046720" cy="320040"/>
          </a:xfrm>
          <a:prstGeom prst="rect">
            <a:avLst/>
          </a:prstGeom>
          <a:solidFill>
            <a:srgbClr val="EDE9FE"/>
          </a:solidFill>
          <a:ln w="6350">
            <a:solidFill>
              <a:srgbClr val="7C3AED"/>
            </a:solidFill>
            <a:prstDash val="solid"/>
          </a:ln>
        </p:spPr>
      </p:sp>
      <p:sp>
        <p:nvSpPr>
          <p:cNvPr id="6" name="Text 4"/>
          <p:cNvSpPr/>
          <p:nvPr/>
        </p:nvSpPr>
        <p:spPr>
          <a:xfrm>
            <a:off x="731520" y="960120"/>
            <a:ext cx="7680960" cy="320040"/>
          </a:xfrm>
          <a:prstGeom prst="rect">
            <a:avLst/>
          </a:prstGeom>
          <a:noFill/>
          <a:ln/>
        </p:spPr>
        <p:txBody>
          <a:bodyPr wrap="square" rtlCol="0" anchor="ctr"/>
          <a:lstStyle/>
          <a:p>
            <a:pPr algn="ctr" indent="0" marL="0">
              <a:buNone/>
            </a:pPr>
            <a:r>
              <a:rPr lang="en-US" sz="1400" b="1" dirty="0">
                <a:solidFill>
                  <a:srgbClr val="7C3AED"/>
                </a:solidFill>
                <a:latin typeface="Cambria Math" pitchFamily="34" charset="0"/>
                <a:ea typeface="Cambria Math" pitchFamily="34" charset="-122"/>
                <a:cs typeface="Cambria Math" pitchFamily="34" charset="-120"/>
              </a:rPr>
              <a:t>Starting expression:   (A ⇒ B) ⇒ C</a:t>
            </a:r>
            <a:endParaRPr lang="en-US" sz="1400" dirty="0"/>
          </a:p>
        </p:txBody>
      </p:sp>
      <p:sp>
        <p:nvSpPr>
          <p:cNvPr id="7" name="Shape 5"/>
          <p:cNvSpPr/>
          <p:nvPr/>
        </p:nvSpPr>
        <p:spPr>
          <a:xfrm>
            <a:off x="548640" y="1371600"/>
            <a:ext cx="8046720" cy="228600"/>
          </a:xfrm>
          <a:prstGeom prst="rect">
            <a:avLst/>
          </a:prstGeom>
          <a:solidFill>
            <a:srgbClr val="065A82"/>
          </a:solidFill>
          <a:ln w="6350">
            <a:solidFill>
              <a:srgbClr val="065A82"/>
            </a:solidFill>
            <a:prstDash val="solid"/>
          </a:ln>
        </p:spPr>
      </p:sp>
      <p:sp>
        <p:nvSpPr>
          <p:cNvPr id="8" name="Text 6"/>
          <p:cNvSpPr/>
          <p:nvPr/>
        </p:nvSpPr>
        <p:spPr>
          <a:xfrm>
            <a:off x="731520" y="1371600"/>
            <a:ext cx="7680960" cy="228600"/>
          </a:xfrm>
          <a:prstGeom prst="rect">
            <a:avLst/>
          </a:prstGeom>
          <a:noFill/>
          <a:ln/>
        </p:spPr>
        <p:txBody>
          <a:bodyPr wrap="square" lIns="0" tIns="0" rIns="0" bIns="0" rtlCol="0" anchor="ctr"/>
          <a:lstStyle/>
          <a:p>
            <a:pPr indent="0" marL="0">
              <a:buNone/>
            </a:pPr>
            <a:r>
              <a:rPr lang="en-US" sz="1000" b="1" dirty="0">
                <a:solidFill>
                  <a:srgbClr val="FFFFFF"/>
                </a:solidFill>
                <a:latin typeface="Calibri" pitchFamily="34" charset="0"/>
                <a:ea typeface="Calibri" pitchFamily="34" charset="-122"/>
                <a:cs typeface="Calibri" pitchFamily="34" charset="-120"/>
              </a:rPr>
              <a:t>Step 1:  Eliminate ⇔</a:t>
            </a:r>
            <a:endParaRPr lang="en-US" sz="1000" dirty="0"/>
          </a:p>
        </p:txBody>
      </p:sp>
      <p:sp>
        <p:nvSpPr>
          <p:cNvPr id="9" name="Text 7"/>
          <p:cNvSpPr/>
          <p:nvPr/>
        </p:nvSpPr>
        <p:spPr>
          <a:xfrm>
            <a:off x="731520" y="1627632"/>
            <a:ext cx="7680960" cy="182880"/>
          </a:xfrm>
          <a:prstGeom prst="rect">
            <a:avLst/>
          </a:prstGeom>
          <a:noFill/>
          <a:ln/>
        </p:spPr>
        <p:txBody>
          <a:bodyPr wrap="square" lIns="0" tIns="0" rIns="0" bIns="0" rtlCol="0" anchor="ctr"/>
          <a:lstStyle/>
          <a:p>
            <a:pPr indent="0" marL="0">
              <a:buNone/>
            </a:pPr>
            <a:r>
              <a:rPr lang="en-US" sz="1000" dirty="0">
                <a:solidFill>
                  <a:srgbClr val="2D3748"/>
                </a:solidFill>
                <a:latin typeface="Cambria Math" pitchFamily="34" charset="0"/>
                <a:ea typeface="Cambria Math" pitchFamily="34" charset="-122"/>
                <a:cs typeface="Cambria Math" pitchFamily="34" charset="-120"/>
              </a:rPr>
              <a:t>No ⇔ present — skip.</a:t>
            </a:r>
            <a:endParaRPr lang="en-US" sz="1000" dirty="0"/>
          </a:p>
        </p:txBody>
      </p:sp>
      <p:sp>
        <p:nvSpPr>
          <p:cNvPr id="10" name="Shape 8"/>
          <p:cNvSpPr/>
          <p:nvPr/>
        </p:nvSpPr>
        <p:spPr>
          <a:xfrm>
            <a:off x="548640" y="1883664"/>
            <a:ext cx="8046720" cy="228600"/>
          </a:xfrm>
          <a:prstGeom prst="rect">
            <a:avLst/>
          </a:prstGeom>
          <a:solidFill>
            <a:srgbClr val="065A82"/>
          </a:solidFill>
          <a:ln w="6350">
            <a:solidFill>
              <a:srgbClr val="065A82"/>
            </a:solidFill>
            <a:prstDash val="solid"/>
          </a:ln>
        </p:spPr>
      </p:sp>
      <p:sp>
        <p:nvSpPr>
          <p:cNvPr id="11" name="Text 9"/>
          <p:cNvSpPr/>
          <p:nvPr/>
        </p:nvSpPr>
        <p:spPr>
          <a:xfrm>
            <a:off x="731520" y="1883664"/>
            <a:ext cx="7680960" cy="228600"/>
          </a:xfrm>
          <a:prstGeom prst="rect">
            <a:avLst/>
          </a:prstGeom>
          <a:noFill/>
          <a:ln/>
        </p:spPr>
        <p:txBody>
          <a:bodyPr wrap="square" lIns="0" tIns="0" rIns="0" bIns="0" rtlCol="0" anchor="ctr"/>
          <a:lstStyle/>
          <a:p>
            <a:pPr indent="0" marL="0">
              <a:buNone/>
            </a:pPr>
            <a:r>
              <a:rPr lang="en-US" sz="1000" b="1" dirty="0">
                <a:solidFill>
                  <a:srgbClr val="FFFFFF"/>
                </a:solidFill>
                <a:latin typeface="Calibri" pitchFamily="34" charset="0"/>
                <a:ea typeface="Calibri" pitchFamily="34" charset="-122"/>
                <a:cs typeface="Calibri" pitchFamily="34" charset="-120"/>
              </a:rPr>
              <a:t>Step 2:  Eliminate ⇒</a:t>
            </a:r>
            <a:endParaRPr lang="en-US" sz="1000" dirty="0"/>
          </a:p>
        </p:txBody>
      </p:sp>
      <p:sp>
        <p:nvSpPr>
          <p:cNvPr id="12" name="Text 10"/>
          <p:cNvSpPr/>
          <p:nvPr/>
        </p:nvSpPr>
        <p:spPr>
          <a:xfrm>
            <a:off x="731520" y="2139696"/>
            <a:ext cx="7680960" cy="182880"/>
          </a:xfrm>
          <a:prstGeom prst="rect">
            <a:avLst/>
          </a:prstGeom>
          <a:noFill/>
          <a:ln/>
        </p:spPr>
        <p:txBody>
          <a:bodyPr wrap="square" lIns="0" tIns="0" rIns="0" bIns="0" rtlCol="0" anchor="ctr"/>
          <a:lstStyle/>
          <a:p>
            <a:pPr indent="0" marL="0">
              <a:buNone/>
            </a:pPr>
            <a:r>
              <a:rPr lang="en-US" sz="1000" dirty="0">
                <a:solidFill>
                  <a:srgbClr val="2D3748"/>
                </a:solidFill>
                <a:latin typeface="Cambria Math" pitchFamily="34" charset="0"/>
                <a:ea typeface="Cambria Math" pitchFamily="34" charset="-122"/>
                <a:cs typeface="Cambria Math" pitchFamily="34" charset="-120"/>
              </a:rPr>
              <a:t>Outer ⇒ first: (A ⇒ B) ⇒ C  =  ¬(A ⇒ B) ∨ C</a:t>
            </a:r>
            <a:endParaRPr lang="en-US" sz="1000" dirty="0"/>
          </a:p>
        </p:txBody>
      </p:sp>
      <p:sp>
        <p:nvSpPr>
          <p:cNvPr id="13" name="Text 11"/>
          <p:cNvSpPr/>
          <p:nvPr/>
        </p:nvSpPr>
        <p:spPr>
          <a:xfrm>
            <a:off x="731520" y="2322576"/>
            <a:ext cx="7680960" cy="182880"/>
          </a:xfrm>
          <a:prstGeom prst="rect">
            <a:avLst/>
          </a:prstGeom>
          <a:noFill/>
          <a:ln/>
        </p:spPr>
        <p:txBody>
          <a:bodyPr wrap="square" lIns="0" tIns="0" rIns="0" bIns="0" rtlCol="0" anchor="ctr"/>
          <a:lstStyle/>
          <a:p>
            <a:pPr indent="0" marL="0">
              <a:buNone/>
            </a:pPr>
            <a:r>
              <a:rPr lang="en-US" sz="1000" dirty="0">
                <a:solidFill>
                  <a:srgbClr val="2D3748"/>
                </a:solidFill>
                <a:latin typeface="Cambria Math" pitchFamily="34" charset="0"/>
                <a:ea typeface="Cambria Math" pitchFamily="34" charset="-122"/>
                <a:cs typeface="Cambria Math" pitchFamily="34" charset="-120"/>
              </a:rPr>
              <a:t>Then inner ⇒: A ⇒ B = ¬A ∨ B.  Substitute: ¬(¬A ∨ B) ∨ C</a:t>
            </a:r>
            <a:endParaRPr lang="en-US" sz="1000" dirty="0"/>
          </a:p>
        </p:txBody>
      </p:sp>
      <p:sp>
        <p:nvSpPr>
          <p:cNvPr id="14" name="Shape 12"/>
          <p:cNvSpPr/>
          <p:nvPr/>
        </p:nvSpPr>
        <p:spPr>
          <a:xfrm>
            <a:off x="5029200" y="2304288"/>
            <a:ext cx="3566160" cy="201168"/>
          </a:xfrm>
          <a:prstGeom prst="rect">
            <a:avLst/>
          </a:prstGeom>
          <a:solidFill>
            <a:srgbClr val="EDE9FE"/>
          </a:solidFill>
          <a:ln w="6350">
            <a:solidFill>
              <a:srgbClr val="7C3AED"/>
            </a:solidFill>
            <a:prstDash val="solid"/>
          </a:ln>
        </p:spPr>
      </p:sp>
      <p:sp>
        <p:nvSpPr>
          <p:cNvPr id="15" name="Text 13"/>
          <p:cNvSpPr/>
          <p:nvPr/>
        </p:nvSpPr>
        <p:spPr>
          <a:xfrm>
            <a:off x="5120640" y="2304288"/>
            <a:ext cx="3383280" cy="201168"/>
          </a:xfrm>
          <a:prstGeom prst="rect">
            <a:avLst/>
          </a:prstGeom>
          <a:noFill/>
          <a:ln/>
        </p:spPr>
        <p:txBody>
          <a:bodyPr wrap="square" lIns="0" tIns="0" rIns="0" bIns="0" rtlCol="0" anchor="ctr"/>
          <a:lstStyle/>
          <a:p>
            <a:pPr indent="0" marL="0">
              <a:buNone/>
            </a:pPr>
            <a:r>
              <a:rPr lang="en-US" sz="1000" b="1" dirty="0">
                <a:solidFill>
                  <a:srgbClr val="7C3AED"/>
                </a:solidFill>
                <a:latin typeface="Cambria Math" pitchFamily="34" charset="0"/>
                <a:ea typeface="Cambria Math" pitchFamily="34" charset="-122"/>
                <a:cs typeface="Cambria Math" pitchFamily="34" charset="-120"/>
              </a:rPr>
              <a:t>→  ¬(¬A ∨ B) ∨ C</a:t>
            </a:r>
            <a:endParaRPr lang="en-US" sz="1000" dirty="0"/>
          </a:p>
        </p:txBody>
      </p:sp>
      <p:sp>
        <p:nvSpPr>
          <p:cNvPr id="16" name="Shape 14"/>
          <p:cNvSpPr/>
          <p:nvPr/>
        </p:nvSpPr>
        <p:spPr>
          <a:xfrm>
            <a:off x="548640" y="2578608"/>
            <a:ext cx="8046720" cy="228600"/>
          </a:xfrm>
          <a:prstGeom prst="rect">
            <a:avLst/>
          </a:prstGeom>
          <a:solidFill>
            <a:srgbClr val="065A82"/>
          </a:solidFill>
          <a:ln w="6350">
            <a:solidFill>
              <a:srgbClr val="065A82"/>
            </a:solidFill>
            <a:prstDash val="solid"/>
          </a:ln>
        </p:spPr>
      </p:sp>
      <p:sp>
        <p:nvSpPr>
          <p:cNvPr id="17" name="Text 15"/>
          <p:cNvSpPr/>
          <p:nvPr/>
        </p:nvSpPr>
        <p:spPr>
          <a:xfrm>
            <a:off x="731520" y="2578608"/>
            <a:ext cx="7680960" cy="228600"/>
          </a:xfrm>
          <a:prstGeom prst="rect">
            <a:avLst/>
          </a:prstGeom>
          <a:noFill/>
          <a:ln/>
        </p:spPr>
        <p:txBody>
          <a:bodyPr wrap="square" lIns="0" tIns="0" rIns="0" bIns="0" rtlCol="0" anchor="ctr"/>
          <a:lstStyle/>
          <a:p>
            <a:pPr indent="0" marL="0">
              <a:buNone/>
            </a:pPr>
            <a:r>
              <a:rPr lang="en-US" sz="1000" b="1" dirty="0">
                <a:solidFill>
                  <a:srgbClr val="FFFFFF"/>
                </a:solidFill>
                <a:latin typeface="Calibri" pitchFamily="34" charset="0"/>
                <a:ea typeface="Calibri" pitchFamily="34" charset="-122"/>
                <a:cs typeface="Calibri" pitchFamily="34" charset="-120"/>
              </a:rPr>
              <a:t>Step 3:  Move ¬ inward (De Morgan's)</a:t>
            </a:r>
            <a:endParaRPr lang="en-US" sz="1000" dirty="0"/>
          </a:p>
        </p:txBody>
      </p:sp>
      <p:sp>
        <p:nvSpPr>
          <p:cNvPr id="18" name="Text 16"/>
          <p:cNvSpPr/>
          <p:nvPr/>
        </p:nvSpPr>
        <p:spPr>
          <a:xfrm>
            <a:off x="731520" y="2834640"/>
            <a:ext cx="7680960" cy="182880"/>
          </a:xfrm>
          <a:prstGeom prst="rect">
            <a:avLst/>
          </a:prstGeom>
          <a:noFill/>
          <a:ln/>
        </p:spPr>
        <p:txBody>
          <a:bodyPr wrap="square" lIns="0" tIns="0" rIns="0" bIns="0" rtlCol="0" anchor="ctr"/>
          <a:lstStyle/>
          <a:p>
            <a:pPr indent="0" marL="0">
              <a:buNone/>
            </a:pPr>
            <a:r>
              <a:rPr lang="en-US" sz="1000" dirty="0">
                <a:solidFill>
                  <a:srgbClr val="2D3748"/>
                </a:solidFill>
                <a:latin typeface="Cambria Math" pitchFamily="34" charset="0"/>
                <a:ea typeface="Cambria Math" pitchFamily="34" charset="-122"/>
                <a:cs typeface="Cambria Math" pitchFamily="34" charset="-120"/>
              </a:rPr>
              <a:t>¬(¬A ∨ B) = (¬¬A ∧ ¬B) = (A ∧ ¬B)     [De Morgan's + double negation]</a:t>
            </a:r>
            <a:endParaRPr lang="en-US" sz="1000" dirty="0"/>
          </a:p>
        </p:txBody>
      </p:sp>
      <p:sp>
        <p:nvSpPr>
          <p:cNvPr id="19" name="Text 17"/>
          <p:cNvSpPr/>
          <p:nvPr/>
        </p:nvSpPr>
        <p:spPr>
          <a:xfrm>
            <a:off x="731520" y="3017520"/>
            <a:ext cx="7680960" cy="182880"/>
          </a:xfrm>
          <a:prstGeom prst="rect">
            <a:avLst/>
          </a:prstGeom>
          <a:noFill/>
          <a:ln/>
        </p:spPr>
        <p:txBody>
          <a:bodyPr wrap="square" lIns="0" tIns="0" rIns="0" bIns="0" rtlCol="0" anchor="ctr"/>
          <a:lstStyle/>
          <a:p>
            <a:pPr indent="0" marL="0">
              <a:buNone/>
            </a:pPr>
            <a:r>
              <a:rPr lang="en-US" sz="1000" dirty="0">
                <a:solidFill>
                  <a:srgbClr val="2D3748"/>
                </a:solidFill>
                <a:latin typeface="Cambria Math" pitchFamily="34" charset="0"/>
                <a:ea typeface="Cambria Math" pitchFamily="34" charset="-122"/>
                <a:cs typeface="Cambria Math" pitchFamily="34" charset="-120"/>
              </a:rPr>
              <a:t>Substitute back: (A ∧ ¬B) ∨ C</a:t>
            </a:r>
            <a:endParaRPr lang="en-US" sz="1000" dirty="0"/>
          </a:p>
        </p:txBody>
      </p:sp>
      <p:sp>
        <p:nvSpPr>
          <p:cNvPr id="20" name="Shape 18"/>
          <p:cNvSpPr/>
          <p:nvPr/>
        </p:nvSpPr>
        <p:spPr>
          <a:xfrm>
            <a:off x="5029200" y="2999232"/>
            <a:ext cx="3566160" cy="201168"/>
          </a:xfrm>
          <a:prstGeom prst="rect">
            <a:avLst/>
          </a:prstGeom>
          <a:solidFill>
            <a:srgbClr val="EDE9FE"/>
          </a:solidFill>
          <a:ln w="6350">
            <a:solidFill>
              <a:srgbClr val="7C3AED"/>
            </a:solidFill>
            <a:prstDash val="solid"/>
          </a:ln>
        </p:spPr>
      </p:sp>
      <p:sp>
        <p:nvSpPr>
          <p:cNvPr id="21" name="Text 19"/>
          <p:cNvSpPr/>
          <p:nvPr/>
        </p:nvSpPr>
        <p:spPr>
          <a:xfrm>
            <a:off x="5120640" y="2999232"/>
            <a:ext cx="3383280" cy="201168"/>
          </a:xfrm>
          <a:prstGeom prst="rect">
            <a:avLst/>
          </a:prstGeom>
          <a:noFill/>
          <a:ln/>
        </p:spPr>
        <p:txBody>
          <a:bodyPr wrap="square" lIns="0" tIns="0" rIns="0" bIns="0" rtlCol="0" anchor="ctr"/>
          <a:lstStyle/>
          <a:p>
            <a:pPr indent="0" marL="0">
              <a:buNone/>
            </a:pPr>
            <a:r>
              <a:rPr lang="en-US" sz="1000" b="1" dirty="0">
                <a:solidFill>
                  <a:srgbClr val="7C3AED"/>
                </a:solidFill>
                <a:latin typeface="Cambria Math" pitchFamily="34" charset="0"/>
                <a:ea typeface="Cambria Math" pitchFamily="34" charset="-122"/>
                <a:cs typeface="Cambria Math" pitchFamily="34" charset="-120"/>
              </a:rPr>
              <a:t>→  (A ∧ ¬B) ∨ C</a:t>
            </a:r>
            <a:endParaRPr lang="en-US" sz="1000" dirty="0"/>
          </a:p>
        </p:txBody>
      </p:sp>
      <p:sp>
        <p:nvSpPr>
          <p:cNvPr id="22" name="Shape 20"/>
          <p:cNvSpPr/>
          <p:nvPr/>
        </p:nvSpPr>
        <p:spPr>
          <a:xfrm>
            <a:off x="548640" y="3273552"/>
            <a:ext cx="8046720" cy="228600"/>
          </a:xfrm>
          <a:prstGeom prst="rect">
            <a:avLst/>
          </a:prstGeom>
          <a:solidFill>
            <a:srgbClr val="065A82"/>
          </a:solidFill>
          <a:ln w="6350">
            <a:solidFill>
              <a:srgbClr val="065A82"/>
            </a:solidFill>
            <a:prstDash val="solid"/>
          </a:ln>
        </p:spPr>
      </p:sp>
      <p:sp>
        <p:nvSpPr>
          <p:cNvPr id="23" name="Text 21"/>
          <p:cNvSpPr/>
          <p:nvPr/>
        </p:nvSpPr>
        <p:spPr>
          <a:xfrm>
            <a:off x="731520" y="3273552"/>
            <a:ext cx="7680960" cy="228600"/>
          </a:xfrm>
          <a:prstGeom prst="rect">
            <a:avLst/>
          </a:prstGeom>
          <a:noFill/>
          <a:ln/>
        </p:spPr>
        <p:txBody>
          <a:bodyPr wrap="square" lIns="0" tIns="0" rIns="0" bIns="0" rtlCol="0" anchor="ctr"/>
          <a:lstStyle/>
          <a:p>
            <a:pPr indent="0" marL="0">
              <a:buNone/>
            </a:pPr>
            <a:r>
              <a:rPr lang="en-US" sz="1000" b="1" dirty="0">
                <a:solidFill>
                  <a:srgbClr val="FFFFFF"/>
                </a:solidFill>
                <a:latin typeface="Calibri" pitchFamily="34" charset="0"/>
                <a:ea typeface="Calibri" pitchFamily="34" charset="-122"/>
                <a:cs typeface="Calibri" pitchFamily="34" charset="-120"/>
              </a:rPr>
              <a:t>Step 4:  Distribute ∨ over ∧</a:t>
            </a:r>
            <a:endParaRPr lang="en-US" sz="1000" dirty="0"/>
          </a:p>
        </p:txBody>
      </p:sp>
      <p:sp>
        <p:nvSpPr>
          <p:cNvPr id="24" name="Text 22"/>
          <p:cNvSpPr/>
          <p:nvPr/>
        </p:nvSpPr>
        <p:spPr>
          <a:xfrm>
            <a:off x="731520" y="3529584"/>
            <a:ext cx="7680960" cy="182880"/>
          </a:xfrm>
          <a:prstGeom prst="rect">
            <a:avLst/>
          </a:prstGeom>
          <a:noFill/>
          <a:ln/>
        </p:spPr>
        <p:txBody>
          <a:bodyPr wrap="square" lIns="0" tIns="0" rIns="0" bIns="0" rtlCol="0" anchor="ctr"/>
          <a:lstStyle/>
          <a:p>
            <a:pPr indent="0" marL="0">
              <a:buNone/>
            </a:pPr>
            <a:r>
              <a:rPr lang="en-US" sz="1000" dirty="0">
                <a:solidFill>
                  <a:srgbClr val="2D3748"/>
                </a:solidFill>
                <a:latin typeface="Cambria Math" pitchFamily="34" charset="0"/>
                <a:ea typeface="Cambria Math" pitchFamily="34" charset="-122"/>
                <a:cs typeface="Cambria Math" pitchFamily="34" charset="-120"/>
              </a:rPr>
              <a:t>(A ∧ ¬B) ∨ C  =  (A ∨ C) ∧ (¬B ∨ C)     [distribute C into each conjunct]</a:t>
            </a:r>
            <a:endParaRPr lang="en-US" sz="1000" dirty="0"/>
          </a:p>
        </p:txBody>
      </p:sp>
      <p:sp>
        <p:nvSpPr>
          <p:cNvPr id="25" name="Shape 23"/>
          <p:cNvSpPr/>
          <p:nvPr/>
        </p:nvSpPr>
        <p:spPr>
          <a:xfrm>
            <a:off x="5029200" y="3511296"/>
            <a:ext cx="3566160" cy="201168"/>
          </a:xfrm>
          <a:prstGeom prst="rect">
            <a:avLst/>
          </a:prstGeom>
          <a:solidFill>
            <a:srgbClr val="EDE9FE"/>
          </a:solidFill>
          <a:ln w="6350">
            <a:solidFill>
              <a:srgbClr val="7C3AED"/>
            </a:solidFill>
            <a:prstDash val="solid"/>
          </a:ln>
        </p:spPr>
      </p:sp>
      <p:sp>
        <p:nvSpPr>
          <p:cNvPr id="26" name="Text 24"/>
          <p:cNvSpPr/>
          <p:nvPr/>
        </p:nvSpPr>
        <p:spPr>
          <a:xfrm>
            <a:off x="5120640" y="3511296"/>
            <a:ext cx="3383280" cy="201168"/>
          </a:xfrm>
          <a:prstGeom prst="rect">
            <a:avLst/>
          </a:prstGeom>
          <a:noFill/>
          <a:ln/>
        </p:spPr>
        <p:txBody>
          <a:bodyPr wrap="square" lIns="0" tIns="0" rIns="0" bIns="0" rtlCol="0" anchor="ctr"/>
          <a:lstStyle/>
          <a:p>
            <a:pPr indent="0" marL="0">
              <a:buNone/>
            </a:pPr>
            <a:r>
              <a:rPr lang="en-US" sz="1000" b="1" dirty="0">
                <a:solidFill>
                  <a:srgbClr val="7C3AED"/>
                </a:solidFill>
                <a:latin typeface="Cambria Math" pitchFamily="34" charset="0"/>
                <a:ea typeface="Cambria Math" pitchFamily="34" charset="-122"/>
                <a:cs typeface="Cambria Math" pitchFamily="34" charset="-120"/>
              </a:rPr>
              <a:t>→  (A ∨ C) ∧ (¬B ∨ C)</a:t>
            </a:r>
            <a:endParaRPr lang="en-US" sz="1000" dirty="0"/>
          </a:p>
        </p:txBody>
      </p:sp>
      <p:sp>
        <p:nvSpPr>
          <p:cNvPr id="27" name="Shape 25"/>
          <p:cNvSpPr/>
          <p:nvPr/>
        </p:nvSpPr>
        <p:spPr>
          <a:xfrm>
            <a:off x="548640" y="3831336"/>
            <a:ext cx="8046720" cy="365760"/>
          </a:xfrm>
          <a:prstGeom prst="rect">
            <a:avLst/>
          </a:prstGeom>
          <a:solidFill>
            <a:srgbClr val="EDE9FE"/>
          </a:solidFill>
          <a:ln w="6350">
            <a:solidFill>
              <a:srgbClr val="7C3AED"/>
            </a:solidFill>
            <a:prstDash val="solid"/>
          </a:ln>
        </p:spPr>
      </p:sp>
      <p:sp>
        <p:nvSpPr>
          <p:cNvPr id="28" name="Text 26"/>
          <p:cNvSpPr/>
          <p:nvPr/>
        </p:nvSpPr>
        <p:spPr>
          <a:xfrm>
            <a:off x="731520" y="3831336"/>
            <a:ext cx="7680960" cy="365760"/>
          </a:xfrm>
          <a:prstGeom prst="rect">
            <a:avLst/>
          </a:prstGeom>
          <a:noFill/>
          <a:ln/>
        </p:spPr>
        <p:txBody>
          <a:bodyPr wrap="square" rtlCol="0" anchor="ctr"/>
          <a:lstStyle/>
          <a:p>
            <a:pPr algn="ctr" indent="0" marL="0">
              <a:buNone/>
            </a:pPr>
            <a:r>
              <a:rPr lang="en-US" sz="1400" b="1" dirty="0">
                <a:solidFill>
                  <a:srgbClr val="7C3AED"/>
                </a:solidFill>
                <a:latin typeface="Cambria Math" pitchFamily="34" charset="0"/>
                <a:ea typeface="Cambria Math" pitchFamily="34" charset="-122"/>
                <a:cs typeface="Cambria Math" pitchFamily="34" charset="-120"/>
              </a:rPr>
              <a:t>CNF RESULT:   (A ∨ C)  ∧  (¬B ∨ C)     ✓</a:t>
            </a:r>
            <a:endParaRPr lang="en-US" sz="1400" dirty="0"/>
          </a:p>
        </p:txBody>
      </p:sp>
      <p:sp>
        <p:nvSpPr>
          <p:cNvPr id="29" name="Shape 27"/>
          <p:cNvSpPr/>
          <p:nvPr/>
        </p:nvSpPr>
        <p:spPr>
          <a:xfrm>
            <a:off x="548640" y="4288536"/>
            <a:ext cx="8046720" cy="411480"/>
          </a:xfrm>
          <a:prstGeom prst="rect">
            <a:avLst/>
          </a:prstGeom>
          <a:solidFill>
            <a:srgbClr val="ECFDF5"/>
          </a:solidFill>
          <a:ln w="6350">
            <a:solidFill>
              <a:srgbClr val="059669"/>
            </a:solidFill>
            <a:prstDash val="solid"/>
          </a:ln>
        </p:spPr>
      </p:sp>
      <p:sp>
        <p:nvSpPr>
          <p:cNvPr id="30" name="Text 28"/>
          <p:cNvSpPr/>
          <p:nvPr/>
        </p:nvSpPr>
        <p:spPr>
          <a:xfrm>
            <a:off x="731520" y="4306824"/>
            <a:ext cx="7680960" cy="365760"/>
          </a:xfrm>
          <a:prstGeom prst="rect">
            <a:avLst/>
          </a:prstGeom>
          <a:noFill/>
          <a:ln/>
        </p:spPr>
        <p:txBody>
          <a:bodyPr wrap="square" lIns="0" tIns="0" rIns="0" bIns="0" rtlCol="0" anchor="ctr"/>
          <a:lstStyle/>
          <a:p>
            <a:pPr indent="0" marL="0">
              <a:buNone/>
            </a:pPr>
            <a:r>
              <a:rPr lang="en-US" sz="1000" b="1" dirty="0">
                <a:solidFill>
                  <a:srgbClr val="065F46"/>
                </a:solidFill>
                <a:latin typeface="Calibri" pitchFamily="34" charset="0"/>
                <a:ea typeface="Calibri" pitchFamily="34" charset="-122"/>
                <a:cs typeface="Calibri" pitchFamily="34" charset="-120"/>
              </a:rPr>
              <a:t>✓ Verify: </a:t>
            </a:r>
            <a:pPr indent="0" marL="0">
              <a:buNone/>
            </a:pPr>
            <a:r>
              <a:rPr lang="en-US" sz="1000" dirty="0">
                <a:solidFill>
                  <a:srgbClr val="065F46"/>
                </a:solidFill>
                <a:latin typeface="Calibri" pitchFamily="34" charset="0"/>
                <a:ea typeface="Calibri" pitchFamily="34" charset="-122"/>
                <a:cs typeface="Calibri" pitchFamily="34" charset="-120"/>
              </a:rPr>
              <a:t>Two clauses: (A ∨ C) and (¬B ∨ C). Each clause is an OR of literals. The whole is an AND of clauses. This IS CNF. ✓</a:t>
            </a:r>
            <a:endParaRPr lang="en-US" sz="1000" dirty="0"/>
          </a:p>
        </p:txBody>
      </p:sp>
      <p:sp>
        <p:nvSpPr>
          <p:cNvPr id="31" name="Shape 29"/>
          <p:cNvSpPr/>
          <p:nvPr/>
        </p:nvSpPr>
        <p:spPr>
          <a:xfrm>
            <a:off x="548640" y="4791456"/>
            <a:ext cx="8046720" cy="228600"/>
          </a:xfrm>
          <a:prstGeom prst="rect">
            <a:avLst/>
          </a:prstGeom>
          <a:solidFill>
            <a:srgbClr val="FEF3C7"/>
          </a:solidFill>
          <a:ln w="6350">
            <a:solidFill>
              <a:srgbClr val="F59E0B"/>
            </a:solidFill>
            <a:prstDash val="solid"/>
          </a:ln>
        </p:spPr>
      </p:sp>
      <p:sp>
        <p:nvSpPr>
          <p:cNvPr id="32" name="Text 30"/>
          <p:cNvSpPr/>
          <p:nvPr/>
        </p:nvSpPr>
        <p:spPr>
          <a:xfrm>
            <a:off x="731520" y="4791456"/>
            <a:ext cx="7680960" cy="228600"/>
          </a:xfrm>
          <a:prstGeom prst="rect">
            <a:avLst/>
          </a:prstGeom>
          <a:noFill/>
          <a:ln/>
        </p:spPr>
        <p:txBody>
          <a:bodyPr wrap="square" lIns="0" tIns="0" rIns="0" bIns="0" rtlCol="0" anchor="ctr"/>
          <a:lstStyle/>
          <a:p>
            <a:pPr indent="0" marL="0">
              <a:buNone/>
            </a:pPr>
            <a:r>
              <a:rPr lang="en-US" sz="950" b="1" dirty="0">
                <a:solidFill>
                  <a:srgbClr val="92400E"/>
                </a:solidFill>
                <a:latin typeface="Calibri" pitchFamily="34" charset="0"/>
                <a:ea typeface="Calibri" pitchFamily="34" charset="-122"/>
                <a:cs typeface="Calibri" pitchFamily="34" charset="-120"/>
              </a:rPr>
              <a:t>⚡ EXAM ALERT: CNF conversion is a guaranteed Part B question. Show EVERY step — marks are for the process.</a:t>
            </a:r>
            <a:endParaRPr lang="en-US" sz="9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7FA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C7293"/>
          </a:solidFill>
          <a:ln/>
        </p:spPr>
      </p:sp>
      <p:sp>
        <p:nvSpPr>
          <p:cNvPr id="3" name="Text 1"/>
          <p:cNvSpPr/>
          <p:nvPr/>
        </p:nvSpPr>
        <p:spPr>
          <a:xfrm>
            <a:off x="548640" y="182880"/>
            <a:ext cx="8046720" cy="548640"/>
          </a:xfrm>
          <a:prstGeom prst="rect">
            <a:avLst/>
          </a:prstGeom>
          <a:noFill/>
          <a:ln/>
        </p:spPr>
        <p:txBody>
          <a:bodyPr wrap="square" lIns="0" tIns="0" rIns="0" bIns="0" rtlCol="0" anchor="ctr"/>
          <a:lstStyle/>
          <a:p>
            <a:pPr indent="0" marL="0">
              <a:buNone/>
            </a:pPr>
            <a:r>
              <a:rPr lang="en-US" sz="2200" b="1" dirty="0">
                <a:solidFill>
                  <a:srgbClr val="1A1A2E"/>
                </a:solidFill>
                <a:latin typeface="Georgia" pitchFamily="34" charset="0"/>
                <a:ea typeface="Georgia" pitchFamily="34" charset="-122"/>
                <a:cs typeface="Georgia" pitchFamily="34" charset="-120"/>
              </a:rPr>
              <a:t>Resolution — The Proof Method</a:t>
            </a:r>
            <a:endParaRPr lang="en-US" sz="2200" dirty="0"/>
          </a:p>
        </p:txBody>
      </p:sp>
      <p:sp>
        <p:nvSpPr>
          <p:cNvPr id="4" name="Text 2"/>
          <p:cNvSpPr/>
          <p:nvPr/>
        </p:nvSpPr>
        <p:spPr>
          <a:xfrm>
            <a:off x="548640" y="685800"/>
            <a:ext cx="8046720" cy="274320"/>
          </a:xfrm>
          <a:prstGeom prst="rect">
            <a:avLst/>
          </a:prstGeom>
          <a:noFill/>
          <a:ln/>
        </p:spPr>
        <p:txBody>
          <a:bodyPr wrap="square" lIns="0" tIns="0" rIns="0" bIns="0" rtlCol="0" anchor="ctr"/>
          <a:lstStyle/>
          <a:p>
            <a:pPr indent="0" marL="0">
              <a:buNone/>
            </a:pPr>
            <a:r>
              <a:rPr lang="en-US" sz="1200" i="1" dirty="0">
                <a:solidFill>
                  <a:srgbClr val="64748B"/>
                </a:solidFill>
                <a:latin typeface="Calibri" pitchFamily="34" charset="0"/>
                <a:ea typeface="Calibri" pitchFamily="34" charset="-122"/>
                <a:cs typeface="Calibri" pitchFamily="34" charset="-120"/>
              </a:rPr>
              <a:t>A single rule that can prove ANY propositional entailment</a:t>
            </a:r>
            <a:endParaRPr lang="en-US" sz="1200" dirty="0"/>
          </a:p>
        </p:txBody>
      </p:sp>
      <p:sp>
        <p:nvSpPr>
          <p:cNvPr id="5" name="Text 3"/>
          <p:cNvSpPr/>
          <p:nvPr/>
        </p:nvSpPr>
        <p:spPr>
          <a:xfrm>
            <a:off x="548640" y="4754880"/>
            <a:ext cx="8046720" cy="274320"/>
          </a:xfrm>
          <a:prstGeom prst="rect">
            <a:avLst/>
          </a:prstGeom>
          <a:noFill/>
          <a:ln/>
        </p:spPr>
        <p:txBody>
          <a:bodyPr wrap="square" rtlCol="0" anchor="ctr"/>
          <a:lstStyle/>
          <a:p>
            <a:pPr indent="0" marL="0">
              <a:buNone/>
            </a:pPr>
            <a:r>
              <a:rPr lang="en-US" sz="900" dirty="0">
                <a:solidFill>
                  <a:srgbClr val="64748B"/>
                </a:solidFill>
                <a:latin typeface="Calibri" pitchFamily="34" charset="0"/>
                <a:ea typeface="Calibri" pitchFamily="34" charset="-122"/>
                <a:cs typeface="Calibri" pitchFamily="34" charset="-120"/>
              </a:rPr>
              <a:t>PECST522 — Artificial Intelligence | B.Tech CSE S5 (2024 Scheme)</a:t>
            </a:r>
            <a:endParaRPr lang="en-US" sz="900" dirty="0"/>
          </a:p>
        </p:txBody>
      </p:sp>
      <p:sp>
        <p:nvSpPr>
          <p:cNvPr id="6" name="Shape 4"/>
          <p:cNvSpPr/>
          <p:nvPr/>
        </p:nvSpPr>
        <p:spPr>
          <a:xfrm>
            <a:off x="548640" y="960120"/>
            <a:ext cx="8046720" cy="411480"/>
          </a:xfrm>
          <a:prstGeom prst="rect">
            <a:avLst/>
          </a:prstGeom>
          <a:solidFill>
            <a:srgbClr val="ECFDF5"/>
          </a:solidFill>
          <a:ln w="6350">
            <a:solidFill>
              <a:srgbClr val="059669"/>
            </a:solidFill>
            <a:prstDash val="solid"/>
          </a:ln>
        </p:spPr>
      </p:sp>
      <p:sp>
        <p:nvSpPr>
          <p:cNvPr id="7" name="Text 5"/>
          <p:cNvSpPr/>
          <p:nvPr/>
        </p:nvSpPr>
        <p:spPr>
          <a:xfrm>
            <a:off x="731520" y="978408"/>
            <a:ext cx="7680960" cy="365760"/>
          </a:xfrm>
          <a:prstGeom prst="rect">
            <a:avLst/>
          </a:prstGeom>
          <a:noFill/>
          <a:ln/>
        </p:spPr>
        <p:txBody>
          <a:bodyPr wrap="square" lIns="0" tIns="0" rIns="0" bIns="0" rtlCol="0" anchor="ctr"/>
          <a:lstStyle/>
          <a:p>
            <a:pPr indent="0" marL="0">
              <a:buNone/>
            </a:pPr>
            <a:r>
              <a:rPr lang="en-US" sz="1100" b="1" dirty="0">
                <a:solidFill>
                  <a:srgbClr val="065F46"/>
                </a:solidFill>
                <a:latin typeface="Calibri" pitchFamily="34" charset="0"/>
                <a:ea typeface="Calibri" pitchFamily="34" charset="-122"/>
                <a:cs typeface="Calibri" pitchFamily="34" charset="-120"/>
              </a:rPr>
              <a:t>Why resolution? </a:t>
            </a:r>
            <a:pPr indent="0" marL="0">
              <a:buNone/>
            </a:pPr>
            <a:r>
              <a:rPr lang="en-US" sz="1000" dirty="0">
                <a:solidFill>
                  <a:srgbClr val="065F46"/>
                </a:solidFill>
                <a:latin typeface="Calibri" pitchFamily="34" charset="0"/>
                <a:ea typeface="Calibri" pitchFamily="34" charset="-122"/>
                <a:cs typeface="Calibri" pitchFamily="34" charset="-120"/>
              </a:rPr>
              <a:t>It's a SINGLE inference rule that is COMPLETE — if you can only use resolution, you can still prove anything that's provable. Perfect for computers.</a:t>
            </a:r>
            <a:endParaRPr lang="en-US" sz="1100" dirty="0"/>
          </a:p>
        </p:txBody>
      </p:sp>
      <p:sp>
        <p:nvSpPr>
          <p:cNvPr id="8" name="Text 6"/>
          <p:cNvSpPr/>
          <p:nvPr/>
        </p:nvSpPr>
        <p:spPr>
          <a:xfrm>
            <a:off x="548640" y="1508760"/>
            <a:ext cx="4572000" cy="201168"/>
          </a:xfrm>
          <a:prstGeom prst="rect">
            <a:avLst/>
          </a:prstGeom>
          <a:noFill/>
          <a:ln/>
        </p:spPr>
        <p:txBody>
          <a:bodyPr wrap="square" lIns="0" tIns="0" rIns="0" bIns="0" rtlCol="0" anchor="ctr"/>
          <a:lstStyle/>
          <a:p>
            <a:pPr indent="0" marL="0">
              <a:buNone/>
            </a:pPr>
            <a:r>
              <a:rPr lang="en-US" sz="1100" b="1" dirty="0">
                <a:solidFill>
                  <a:srgbClr val="7C3AED"/>
                </a:solidFill>
                <a:latin typeface="Calibri" pitchFamily="34" charset="0"/>
                <a:ea typeface="Calibri" pitchFamily="34" charset="-122"/>
                <a:cs typeface="Calibri" pitchFamily="34" charset="-120"/>
              </a:rPr>
              <a:t>⚡ EXAM ALERT — TOP Part B question</a:t>
            </a:r>
            <a:endParaRPr lang="en-US" sz="1100" dirty="0"/>
          </a:p>
        </p:txBody>
      </p:sp>
      <p:sp>
        <p:nvSpPr>
          <p:cNvPr id="9" name="Shape 7"/>
          <p:cNvSpPr/>
          <p:nvPr/>
        </p:nvSpPr>
        <p:spPr>
          <a:xfrm>
            <a:off x="548640" y="1783080"/>
            <a:ext cx="8046720" cy="347472"/>
          </a:xfrm>
          <a:prstGeom prst="rect">
            <a:avLst/>
          </a:prstGeom>
          <a:solidFill>
            <a:srgbClr val="FFFFFF"/>
          </a:solidFill>
          <a:ln w="6350">
            <a:solidFill>
              <a:srgbClr val="1C7293"/>
            </a:solidFill>
            <a:prstDash val="solid"/>
          </a:ln>
        </p:spPr>
      </p:sp>
      <p:sp>
        <p:nvSpPr>
          <p:cNvPr id="10" name="Shape 8"/>
          <p:cNvSpPr/>
          <p:nvPr/>
        </p:nvSpPr>
        <p:spPr>
          <a:xfrm>
            <a:off x="640080" y="1828800"/>
            <a:ext cx="256032" cy="256032"/>
          </a:xfrm>
          <a:prstGeom prst="ellipse">
            <a:avLst/>
          </a:prstGeom>
          <a:solidFill>
            <a:srgbClr val="065A82"/>
          </a:solidFill>
          <a:ln w="6350">
            <a:solidFill>
              <a:srgbClr val="065A82"/>
            </a:solidFill>
            <a:prstDash val="solid"/>
          </a:ln>
        </p:spPr>
      </p:sp>
      <p:sp>
        <p:nvSpPr>
          <p:cNvPr id="11" name="Text 9"/>
          <p:cNvSpPr/>
          <p:nvPr/>
        </p:nvSpPr>
        <p:spPr>
          <a:xfrm>
            <a:off x="640080" y="1828800"/>
            <a:ext cx="256032" cy="256032"/>
          </a:xfrm>
          <a:prstGeom prst="rect">
            <a:avLst/>
          </a:prstGeom>
          <a:noFill/>
          <a:ln/>
        </p:spPr>
        <p:txBody>
          <a:bodyPr wrap="square"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1</a:t>
            </a:r>
            <a:endParaRPr lang="en-US" sz="1100" dirty="0"/>
          </a:p>
        </p:txBody>
      </p:sp>
      <p:sp>
        <p:nvSpPr>
          <p:cNvPr id="12" name="Text 10"/>
          <p:cNvSpPr/>
          <p:nvPr/>
        </p:nvSpPr>
        <p:spPr>
          <a:xfrm>
            <a:off x="1005840" y="1783080"/>
            <a:ext cx="7406640" cy="347472"/>
          </a:xfrm>
          <a:prstGeom prst="rect">
            <a:avLst/>
          </a:prstGeom>
          <a:noFill/>
          <a:ln/>
        </p:spPr>
        <p:txBody>
          <a:bodyPr wrap="square" lIns="0" tIns="0" rIns="0" bIns="0" rtlCol="0" anchor="ctr"/>
          <a:lstStyle/>
          <a:p>
            <a:pPr indent="0" marL="0">
              <a:buNone/>
            </a:pPr>
            <a:r>
              <a:rPr lang="en-US" sz="1050" dirty="0">
                <a:solidFill>
                  <a:srgbClr val="1A1A2E"/>
                </a:solidFill>
                <a:latin typeface="Calibri" pitchFamily="34" charset="0"/>
                <a:ea typeface="Calibri" pitchFamily="34" charset="-122"/>
                <a:cs typeface="Calibri" pitchFamily="34" charset="-120"/>
              </a:rPr>
              <a:t>Add ¬α to the KB  (assume the OPPOSITE of what you want to prove)</a:t>
            </a:r>
            <a:endParaRPr lang="en-US" sz="1050" dirty="0"/>
          </a:p>
        </p:txBody>
      </p:sp>
      <p:sp>
        <p:nvSpPr>
          <p:cNvPr id="13" name="Shape 11"/>
          <p:cNvSpPr/>
          <p:nvPr/>
        </p:nvSpPr>
        <p:spPr>
          <a:xfrm>
            <a:off x="548640" y="2167128"/>
            <a:ext cx="8046720" cy="347472"/>
          </a:xfrm>
          <a:prstGeom prst="rect">
            <a:avLst/>
          </a:prstGeom>
          <a:solidFill>
            <a:srgbClr val="FFFFFF"/>
          </a:solidFill>
          <a:ln w="6350">
            <a:solidFill>
              <a:srgbClr val="1C7293"/>
            </a:solidFill>
            <a:prstDash val="solid"/>
          </a:ln>
        </p:spPr>
      </p:sp>
      <p:sp>
        <p:nvSpPr>
          <p:cNvPr id="14" name="Shape 12"/>
          <p:cNvSpPr/>
          <p:nvPr/>
        </p:nvSpPr>
        <p:spPr>
          <a:xfrm>
            <a:off x="640080" y="2212848"/>
            <a:ext cx="256032" cy="256032"/>
          </a:xfrm>
          <a:prstGeom prst="ellipse">
            <a:avLst/>
          </a:prstGeom>
          <a:solidFill>
            <a:srgbClr val="065A82"/>
          </a:solidFill>
          <a:ln w="6350">
            <a:solidFill>
              <a:srgbClr val="065A82"/>
            </a:solidFill>
            <a:prstDash val="solid"/>
          </a:ln>
        </p:spPr>
      </p:sp>
      <p:sp>
        <p:nvSpPr>
          <p:cNvPr id="15" name="Text 13"/>
          <p:cNvSpPr/>
          <p:nvPr/>
        </p:nvSpPr>
        <p:spPr>
          <a:xfrm>
            <a:off x="640080" y="2212848"/>
            <a:ext cx="256032" cy="256032"/>
          </a:xfrm>
          <a:prstGeom prst="rect">
            <a:avLst/>
          </a:prstGeom>
          <a:noFill/>
          <a:ln/>
        </p:spPr>
        <p:txBody>
          <a:bodyPr wrap="square"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2</a:t>
            </a:r>
            <a:endParaRPr lang="en-US" sz="1100" dirty="0"/>
          </a:p>
        </p:txBody>
      </p:sp>
      <p:sp>
        <p:nvSpPr>
          <p:cNvPr id="16" name="Text 14"/>
          <p:cNvSpPr/>
          <p:nvPr/>
        </p:nvSpPr>
        <p:spPr>
          <a:xfrm>
            <a:off x="1005840" y="2167128"/>
            <a:ext cx="7406640" cy="347472"/>
          </a:xfrm>
          <a:prstGeom prst="rect">
            <a:avLst/>
          </a:prstGeom>
          <a:noFill/>
          <a:ln/>
        </p:spPr>
        <p:txBody>
          <a:bodyPr wrap="square" lIns="0" tIns="0" rIns="0" bIns="0" rtlCol="0" anchor="ctr"/>
          <a:lstStyle/>
          <a:p>
            <a:pPr indent="0" marL="0">
              <a:buNone/>
            </a:pPr>
            <a:r>
              <a:rPr lang="en-US" sz="1050" dirty="0">
                <a:solidFill>
                  <a:srgbClr val="1A1A2E"/>
                </a:solidFill>
                <a:latin typeface="Calibri" pitchFamily="34" charset="0"/>
                <a:ea typeface="Calibri" pitchFamily="34" charset="-122"/>
                <a:cs typeface="Calibri" pitchFamily="34" charset="-120"/>
              </a:rPr>
              <a:t>Convert everything to CNF  (use the 5-step recipe)</a:t>
            </a:r>
            <a:endParaRPr lang="en-US" sz="1050" dirty="0"/>
          </a:p>
        </p:txBody>
      </p:sp>
      <p:sp>
        <p:nvSpPr>
          <p:cNvPr id="17" name="Shape 15"/>
          <p:cNvSpPr/>
          <p:nvPr/>
        </p:nvSpPr>
        <p:spPr>
          <a:xfrm>
            <a:off x="548640" y="2551176"/>
            <a:ext cx="8046720" cy="347472"/>
          </a:xfrm>
          <a:prstGeom prst="rect">
            <a:avLst/>
          </a:prstGeom>
          <a:solidFill>
            <a:srgbClr val="FFFFFF"/>
          </a:solidFill>
          <a:ln w="6350">
            <a:solidFill>
              <a:srgbClr val="1C7293"/>
            </a:solidFill>
            <a:prstDash val="solid"/>
          </a:ln>
        </p:spPr>
      </p:sp>
      <p:sp>
        <p:nvSpPr>
          <p:cNvPr id="18" name="Shape 16"/>
          <p:cNvSpPr/>
          <p:nvPr/>
        </p:nvSpPr>
        <p:spPr>
          <a:xfrm>
            <a:off x="640080" y="2596896"/>
            <a:ext cx="256032" cy="256032"/>
          </a:xfrm>
          <a:prstGeom prst="ellipse">
            <a:avLst/>
          </a:prstGeom>
          <a:solidFill>
            <a:srgbClr val="065A82"/>
          </a:solidFill>
          <a:ln w="6350">
            <a:solidFill>
              <a:srgbClr val="065A82"/>
            </a:solidFill>
            <a:prstDash val="solid"/>
          </a:ln>
        </p:spPr>
      </p:sp>
      <p:sp>
        <p:nvSpPr>
          <p:cNvPr id="19" name="Text 17"/>
          <p:cNvSpPr/>
          <p:nvPr/>
        </p:nvSpPr>
        <p:spPr>
          <a:xfrm>
            <a:off x="640080" y="2596896"/>
            <a:ext cx="256032" cy="256032"/>
          </a:xfrm>
          <a:prstGeom prst="rect">
            <a:avLst/>
          </a:prstGeom>
          <a:noFill/>
          <a:ln/>
        </p:spPr>
        <p:txBody>
          <a:bodyPr wrap="square"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3</a:t>
            </a:r>
            <a:endParaRPr lang="en-US" sz="1100" dirty="0"/>
          </a:p>
        </p:txBody>
      </p:sp>
      <p:sp>
        <p:nvSpPr>
          <p:cNvPr id="20" name="Text 18"/>
          <p:cNvSpPr/>
          <p:nvPr/>
        </p:nvSpPr>
        <p:spPr>
          <a:xfrm>
            <a:off x="1005840" y="2551176"/>
            <a:ext cx="7406640" cy="347472"/>
          </a:xfrm>
          <a:prstGeom prst="rect">
            <a:avLst/>
          </a:prstGeom>
          <a:noFill/>
          <a:ln/>
        </p:spPr>
        <p:txBody>
          <a:bodyPr wrap="square" lIns="0" tIns="0" rIns="0" bIns="0" rtlCol="0" anchor="ctr"/>
          <a:lstStyle/>
          <a:p>
            <a:pPr indent="0" marL="0">
              <a:buNone/>
            </a:pPr>
            <a:r>
              <a:rPr lang="en-US" sz="1050" dirty="0">
                <a:solidFill>
                  <a:srgbClr val="1A1A2E"/>
                </a:solidFill>
                <a:latin typeface="Calibri" pitchFamily="34" charset="0"/>
                <a:ea typeface="Calibri" pitchFamily="34" charset="-122"/>
                <a:cs typeface="Calibri" pitchFamily="34" charset="-120"/>
              </a:rPr>
              <a:t>Apply resolution repeatedly: pick two clauses with complementary literals, resolve them</a:t>
            </a:r>
            <a:endParaRPr lang="en-US" sz="1050" dirty="0"/>
          </a:p>
        </p:txBody>
      </p:sp>
      <p:sp>
        <p:nvSpPr>
          <p:cNvPr id="21" name="Shape 19"/>
          <p:cNvSpPr/>
          <p:nvPr/>
        </p:nvSpPr>
        <p:spPr>
          <a:xfrm>
            <a:off x="548640" y="2935224"/>
            <a:ext cx="8046720" cy="347472"/>
          </a:xfrm>
          <a:prstGeom prst="rect">
            <a:avLst/>
          </a:prstGeom>
          <a:solidFill>
            <a:srgbClr val="FEE2E2"/>
          </a:solidFill>
          <a:ln w="6350">
            <a:solidFill>
              <a:srgbClr val="DC2626"/>
            </a:solidFill>
            <a:prstDash val="solid"/>
          </a:ln>
        </p:spPr>
      </p:sp>
      <p:sp>
        <p:nvSpPr>
          <p:cNvPr id="22" name="Shape 20"/>
          <p:cNvSpPr/>
          <p:nvPr/>
        </p:nvSpPr>
        <p:spPr>
          <a:xfrm>
            <a:off x="640080" y="2980944"/>
            <a:ext cx="256032" cy="256032"/>
          </a:xfrm>
          <a:prstGeom prst="ellipse">
            <a:avLst/>
          </a:prstGeom>
          <a:solidFill>
            <a:srgbClr val="DC2626"/>
          </a:solidFill>
          <a:ln w="6350">
            <a:solidFill>
              <a:srgbClr val="DC2626"/>
            </a:solidFill>
            <a:prstDash val="solid"/>
          </a:ln>
        </p:spPr>
      </p:sp>
      <p:sp>
        <p:nvSpPr>
          <p:cNvPr id="23" name="Text 21"/>
          <p:cNvSpPr/>
          <p:nvPr/>
        </p:nvSpPr>
        <p:spPr>
          <a:xfrm>
            <a:off x="640080" y="2980944"/>
            <a:ext cx="256032" cy="256032"/>
          </a:xfrm>
          <a:prstGeom prst="rect">
            <a:avLst/>
          </a:prstGeom>
          <a:noFill/>
          <a:ln/>
        </p:spPr>
        <p:txBody>
          <a:bodyPr wrap="square"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4</a:t>
            </a:r>
            <a:endParaRPr lang="en-US" sz="1100" dirty="0"/>
          </a:p>
        </p:txBody>
      </p:sp>
      <p:sp>
        <p:nvSpPr>
          <p:cNvPr id="24" name="Text 22"/>
          <p:cNvSpPr/>
          <p:nvPr/>
        </p:nvSpPr>
        <p:spPr>
          <a:xfrm>
            <a:off x="1005840" y="2935224"/>
            <a:ext cx="7406640" cy="347472"/>
          </a:xfrm>
          <a:prstGeom prst="rect">
            <a:avLst/>
          </a:prstGeom>
          <a:noFill/>
          <a:ln/>
        </p:spPr>
        <p:txBody>
          <a:bodyPr wrap="square" lIns="0" tIns="0" rIns="0" bIns="0" rtlCol="0" anchor="ctr"/>
          <a:lstStyle/>
          <a:p>
            <a:pPr indent="0" marL="0">
              <a:buNone/>
            </a:pPr>
            <a:r>
              <a:rPr lang="en-US" sz="1050" b="1" dirty="0">
                <a:solidFill>
                  <a:srgbClr val="DC2626"/>
                </a:solidFill>
                <a:latin typeface="Calibri" pitchFamily="34" charset="0"/>
                <a:ea typeface="Calibri" pitchFamily="34" charset="-122"/>
                <a:cs typeface="Calibri" pitchFamily="34" charset="-120"/>
              </a:rPr>
              <a:t>Empty clause □ derived → CONTRADICTION → α is PROVED!</a:t>
            </a:r>
            <a:endParaRPr lang="en-US" sz="1050" dirty="0"/>
          </a:p>
        </p:txBody>
      </p:sp>
      <p:sp>
        <p:nvSpPr>
          <p:cNvPr id="25" name="Shape 23"/>
          <p:cNvSpPr/>
          <p:nvPr/>
        </p:nvSpPr>
        <p:spPr>
          <a:xfrm>
            <a:off x="548640" y="3337560"/>
            <a:ext cx="8046720" cy="502920"/>
          </a:xfrm>
          <a:prstGeom prst="rect">
            <a:avLst/>
          </a:prstGeom>
          <a:solidFill>
            <a:srgbClr val="EDE9FE"/>
          </a:solidFill>
          <a:ln w="6350">
            <a:solidFill>
              <a:srgbClr val="7C3AED"/>
            </a:solidFill>
            <a:prstDash val="solid"/>
          </a:ln>
        </p:spPr>
      </p:sp>
      <p:sp>
        <p:nvSpPr>
          <p:cNvPr id="26" name="Text 24"/>
          <p:cNvSpPr/>
          <p:nvPr/>
        </p:nvSpPr>
        <p:spPr>
          <a:xfrm>
            <a:off x="731520" y="3355848"/>
            <a:ext cx="7680960" cy="457200"/>
          </a:xfrm>
          <a:prstGeom prst="rect">
            <a:avLst/>
          </a:prstGeom>
          <a:noFill/>
          <a:ln/>
        </p:spPr>
        <p:txBody>
          <a:bodyPr wrap="square" lIns="0" tIns="0" rIns="0" bIns="0" rtlCol="0" anchor="ctr"/>
          <a:lstStyle/>
          <a:p>
            <a:pPr indent="0" marL="0">
              <a:buNone/>
            </a:pPr>
            <a:r>
              <a:rPr lang="en-US" sz="1100" b="1" dirty="0">
                <a:solidFill>
                  <a:srgbClr val="7C3AED"/>
                </a:solidFill>
                <a:latin typeface="Calibri" pitchFamily="34" charset="0"/>
                <a:ea typeface="Calibri" pitchFamily="34" charset="-122"/>
                <a:cs typeface="Calibri" pitchFamily="34" charset="-120"/>
              </a:rPr>
              <a:t>💡 Key Insight — Proof by Contradiction:  </a:t>
            </a:r>
            <a:pPr indent="0" marL="0">
              <a:buNone/>
            </a:pPr>
            <a:r>
              <a:rPr lang="en-US" sz="1000" dirty="0">
                <a:solidFill>
                  <a:srgbClr val="1A1A2E"/>
                </a:solidFill>
                <a:latin typeface="Calibri" pitchFamily="34" charset="0"/>
                <a:ea typeface="Calibri" pitchFamily="34" charset="-122"/>
                <a:cs typeface="Calibri" pitchFamily="34" charset="-120"/>
              </a:rPr>
              <a:t>We assume ¬α is true. If this leads to a contradiction (empty clause), our assumption MUST be wrong. Therefore α is true. This is the same logic as "proof by contradiction" in mathematics.</a:t>
            </a:r>
            <a:endParaRPr lang="en-US" sz="1100" dirty="0"/>
          </a:p>
        </p:txBody>
      </p:sp>
      <p:sp>
        <p:nvSpPr>
          <p:cNvPr id="27" name="Shape 25"/>
          <p:cNvSpPr/>
          <p:nvPr/>
        </p:nvSpPr>
        <p:spPr>
          <a:xfrm>
            <a:off x="548640" y="3931920"/>
            <a:ext cx="3657600" cy="548640"/>
          </a:xfrm>
          <a:prstGeom prst="rect">
            <a:avLst/>
          </a:prstGeom>
          <a:solidFill>
            <a:srgbClr val="FFFFFF"/>
          </a:solidFill>
          <a:ln w="6350">
            <a:solidFill>
              <a:srgbClr val="1C7293"/>
            </a:solidFill>
            <a:prstDash val="solid"/>
          </a:ln>
        </p:spPr>
      </p:sp>
      <p:sp>
        <p:nvSpPr>
          <p:cNvPr id="28" name="Text 26"/>
          <p:cNvSpPr/>
          <p:nvPr/>
        </p:nvSpPr>
        <p:spPr>
          <a:xfrm>
            <a:off x="640080" y="3950208"/>
            <a:ext cx="3474720" cy="182880"/>
          </a:xfrm>
          <a:prstGeom prst="rect">
            <a:avLst/>
          </a:prstGeom>
          <a:noFill/>
          <a:ln/>
        </p:spPr>
        <p:txBody>
          <a:bodyPr wrap="square" lIns="0" tIns="0" rIns="0" bIns="0" rtlCol="0" anchor="ctr"/>
          <a:lstStyle/>
          <a:p>
            <a:pPr indent="0" marL="0">
              <a:buNone/>
            </a:pPr>
            <a:r>
              <a:rPr lang="en-US" sz="1000" b="1" dirty="0">
                <a:solidFill>
                  <a:srgbClr val="065A82"/>
                </a:solidFill>
                <a:latin typeface="Calibri" pitchFamily="34" charset="0"/>
                <a:ea typeface="Calibri" pitchFamily="34" charset="-122"/>
                <a:cs typeface="Calibri" pitchFamily="34" charset="-120"/>
              </a:rPr>
              <a:t>Resolution Rule:</a:t>
            </a:r>
            <a:endParaRPr lang="en-US" sz="1000" dirty="0"/>
          </a:p>
        </p:txBody>
      </p:sp>
      <p:sp>
        <p:nvSpPr>
          <p:cNvPr id="29" name="Text 27"/>
          <p:cNvSpPr/>
          <p:nvPr/>
        </p:nvSpPr>
        <p:spPr>
          <a:xfrm>
            <a:off x="640080" y="4133088"/>
            <a:ext cx="3474720" cy="320040"/>
          </a:xfrm>
          <a:prstGeom prst="rect">
            <a:avLst/>
          </a:prstGeom>
          <a:noFill/>
          <a:ln/>
        </p:spPr>
        <p:txBody>
          <a:bodyPr wrap="square" rtlCol="0" anchor="ctr"/>
          <a:lstStyle/>
          <a:p>
            <a:pPr algn="ctr" indent="0" marL="0">
              <a:buNone/>
            </a:pPr>
            <a:r>
              <a:rPr lang="en-US" sz="1100" b="1" dirty="0">
                <a:solidFill>
                  <a:srgbClr val="1A1A2E"/>
                </a:solidFill>
                <a:latin typeface="Cambria Math" pitchFamily="34" charset="0"/>
                <a:ea typeface="Cambria Math" pitchFamily="34" charset="-122"/>
                <a:cs typeface="Cambria Math" pitchFamily="34" charset="-120"/>
              </a:rPr>
              <a:t>(A ∨ B)  and  (¬B ∨ C)</a:t>
            </a:r>
            <a:endParaRPr lang="en-US" sz="1100" dirty="0"/>
          </a:p>
          <a:p>
            <a:pPr algn="ctr" indent="0" marL="0">
              <a:buNone/>
            </a:pPr>
            <a:r>
              <a:rPr lang="en-US" sz="1100" b="1" dirty="0">
                <a:solidFill>
                  <a:srgbClr val="1A1A2E"/>
                </a:solidFill>
                <a:latin typeface="Cambria Math" pitchFamily="34" charset="0"/>
                <a:ea typeface="Cambria Math" pitchFamily="34" charset="-122"/>
                <a:cs typeface="Cambria Math" pitchFamily="34" charset="-120"/>
              </a:rPr>
              <a:t>─────────────────</a:t>
            </a:r>
            <a:endParaRPr lang="en-US" sz="1100" dirty="0"/>
          </a:p>
          <a:p>
            <a:pPr algn="ctr" indent="0" marL="0">
              <a:buNone/>
            </a:pPr>
            <a:r>
              <a:rPr lang="en-US" sz="1100" b="1" dirty="0">
                <a:solidFill>
                  <a:srgbClr val="1A1A2E"/>
                </a:solidFill>
                <a:latin typeface="Cambria Math" pitchFamily="34" charset="0"/>
                <a:ea typeface="Cambria Math" pitchFamily="34" charset="-122"/>
                <a:cs typeface="Cambria Math" pitchFamily="34" charset="-120"/>
              </a:rPr>
              <a:t>         (A ∨ C)</a:t>
            </a:r>
            <a:endParaRPr lang="en-US" sz="1100" dirty="0"/>
          </a:p>
        </p:txBody>
      </p:sp>
      <p:sp>
        <p:nvSpPr>
          <p:cNvPr id="30" name="Shape 28"/>
          <p:cNvSpPr/>
          <p:nvPr/>
        </p:nvSpPr>
        <p:spPr>
          <a:xfrm>
            <a:off x="4572000" y="3931920"/>
            <a:ext cx="4023360" cy="548640"/>
          </a:xfrm>
          <a:prstGeom prst="rect">
            <a:avLst/>
          </a:prstGeom>
          <a:solidFill>
            <a:srgbClr val="FEF3C7"/>
          </a:solidFill>
          <a:ln w="6350">
            <a:solidFill>
              <a:srgbClr val="F59E0B"/>
            </a:solidFill>
            <a:prstDash val="solid"/>
          </a:ln>
        </p:spPr>
      </p:sp>
      <p:sp>
        <p:nvSpPr>
          <p:cNvPr id="31" name="Text 29"/>
          <p:cNvSpPr/>
          <p:nvPr/>
        </p:nvSpPr>
        <p:spPr>
          <a:xfrm>
            <a:off x="4663440" y="3950208"/>
            <a:ext cx="3840480" cy="502920"/>
          </a:xfrm>
          <a:prstGeom prst="rect">
            <a:avLst/>
          </a:prstGeom>
          <a:noFill/>
          <a:ln/>
        </p:spPr>
        <p:txBody>
          <a:bodyPr wrap="square" lIns="0" tIns="0" rIns="0" bIns="0" rtlCol="0" anchor="ctr"/>
          <a:lstStyle/>
          <a:p>
            <a:pPr indent="0" marL="0">
              <a:buNone/>
            </a:pPr>
            <a:r>
              <a:rPr lang="en-US" sz="1000" b="1" dirty="0">
                <a:solidFill>
                  <a:srgbClr val="92400E"/>
                </a:solidFill>
                <a:latin typeface="Calibri" pitchFamily="34" charset="0"/>
                <a:ea typeface="Calibri" pitchFamily="34" charset="-122"/>
                <a:cs typeface="Calibri" pitchFamily="34" charset="-120"/>
              </a:rPr>
              <a:t>What if no empty clause?  </a:t>
            </a:r>
            <a:pPr indent="0" marL="0">
              <a:buNone/>
            </a:pPr>
            <a:r>
              <a:rPr lang="en-US" sz="1000" dirty="0">
                <a:solidFill>
                  <a:srgbClr val="92400E"/>
                </a:solidFill>
                <a:latin typeface="Calibri" pitchFamily="34" charset="0"/>
                <a:ea typeface="Calibri" pitchFamily="34" charset="-122"/>
                <a:cs typeface="Calibri" pitchFamily="34" charset="-120"/>
              </a:rPr>
              <a:t>If all possible resolutions are exhausted and no empty clause appears → α is NOT entailed by the KB.</a:t>
            </a:r>
            <a:endParaRPr lang="en-US" sz="1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7FA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C7293"/>
          </a:solidFill>
          <a:ln/>
        </p:spPr>
      </p:sp>
      <p:sp>
        <p:nvSpPr>
          <p:cNvPr id="3" name="Text 1"/>
          <p:cNvSpPr/>
          <p:nvPr/>
        </p:nvSpPr>
        <p:spPr>
          <a:xfrm>
            <a:off x="548640" y="182880"/>
            <a:ext cx="8046720" cy="548640"/>
          </a:xfrm>
          <a:prstGeom prst="rect">
            <a:avLst/>
          </a:prstGeom>
          <a:noFill/>
          <a:ln/>
        </p:spPr>
        <p:txBody>
          <a:bodyPr wrap="square" lIns="0" tIns="0" rIns="0" bIns="0" rtlCol="0" anchor="ctr"/>
          <a:lstStyle/>
          <a:p>
            <a:pPr indent="0" marL="0">
              <a:buNone/>
            </a:pPr>
            <a:r>
              <a:rPr lang="en-US" sz="2200" b="1" dirty="0">
                <a:solidFill>
                  <a:srgbClr val="1A1A2E"/>
                </a:solidFill>
                <a:latin typeface="Georgia" pitchFamily="34" charset="0"/>
                <a:ea typeface="Georgia" pitchFamily="34" charset="-122"/>
                <a:cs typeface="Georgia" pitchFamily="34" charset="-120"/>
              </a:rPr>
              <a:t>Resolution — Complete Worked Example</a:t>
            </a:r>
            <a:endParaRPr lang="en-US" sz="2200" dirty="0"/>
          </a:p>
        </p:txBody>
      </p:sp>
      <p:sp>
        <p:nvSpPr>
          <p:cNvPr id="4" name="Text 2"/>
          <p:cNvSpPr/>
          <p:nvPr/>
        </p:nvSpPr>
        <p:spPr>
          <a:xfrm>
            <a:off x="548640" y="685800"/>
            <a:ext cx="8046720" cy="274320"/>
          </a:xfrm>
          <a:prstGeom prst="rect">
            <a:avLst/>
          </a:prstGeom>
          <a:noFill/>
          <a:ln/>
        </p:spPr>
        <p:txBody>
          <a:bodyPr wrap="square" lIns="0" tIns="0" rIns="0" bIns="0" rtlCol="0" anchor="ctr"/>
          <a:lstStyle/>
          <a:p>
            <a:pPr indent="0" marL="0">
              <a:buNone/>
            </a:pPr>
            <a:r>
              <a:rPr lang="en-US" sz="1200" i="1" dirty="0">
                <a:solidFill>
                  <a:srgbClr val="64748B"/>
                </a:solidFill>
                <a:latin typeface="Calibri" pitchFamily="34" charset="0"/>
                <a:ea typeface="Calibri" pitchFamily="34" charset="-122"/>
                <a:cs typeface="Calibri" pitchFamily="34" charset="-120"/>
              </a:rPr>
              <a:t>Given KB: {A ⇒ B,  B ⇒ C,  A}.   Prove: C</a:t>
            </a:r>
            <a:endParaRPr lang="en-US" sz="1200" dirty="0"/>
          </a:p>
        </p:txBody>
      </p:sp>
      <p:sp>
        <p:nvSpPr>
          <p:cNvPr id="5" name="Text 3"/>
          <p:cNvSpPr/>
          <p:nvPr/>
        </p:nvSpPr>
        <p:spPr>
          <a:xfrm>
            <a:off x="548640" y="4754880"/>
            <a:ext cx="8046720" cy="274320"/>
          </a:xfrm>
          <a:prstGeom prst="rect">
            <a:avLst/>
          </a:prstGeom>
          <a:noFill/>
          <a:ln/>
        </p:spPr>
        <p:txBody>
          <a:bodyPr wrap="square" rtlCol="0" anchor="ctr"/>
          <a:lstStyle/>
          <a:p>
            <a:pPr indent="0" marL="0">
              <a:buNone/>
            </a:pPr>
            <a:r>
              <a:rPr lang="en-US" sz="900" dirty="0">
                <a:solidFill>
                  <a:srgbClr val="64748B"/>
                </a:solidFill>
                <a:latin typeface="Calibri" pitchFamily="34" charset="0"/>
                <a:ea typeface="Calibri" pitchFamily="34" charset="-122"/>
                <a:cs typeface="Calibri" pitchFamily="34" charset="-120"/>
              </a:rPr>
              <a:t>PECST522 — Artificial Intelligence | B.Tech CSE S5 (2024 Scheme)</a:t>
            </a:r>
            <a:endParaRPr lang="en-US" sz="900" dirty="0"/>
          </a:p>
        </p:txBody>
      </p:sp>
      <p:sp>
        <p:nvSpPr>
          <p:cNvPr id="6" name="Text 4"/>
          <p:cNvSpPr/>
          <p:nvPr/>
        </p:nvSpPr>
        <p:spPr>
          <a:xfrm>
            <a:off x="457200" y="960120"/>
            <a:ext cx="4114800" cy="201168"/>
          </a:xfrm>
          <a:prstGeom prst="rect">
            <a:avLst/>
          </a:prstGeom>
          <a:noFill/>
          <a:ln/>
        </p:spPr>
        <p:txBody>
          <a:bodyPr wrap="square" lIns="0" tIns="0" rIns="0" bIns="0" rtlCol="0" anchor="ctr"/>
          <a:lstStyle/>
          <a:p>
            <a:pPr indent="0" marL="0">
              <a:buNone/>
            </a:pPr>
            <a:r>
              <a:rPr lang="en-US" sz="1000" b="1" dirty="0">
                <a:solidFill>
                  <a:srgbClr val="065A82"/>
                </a:solidFill>
                <a:latin typeface="Calibri" pitchFamily="34" charset="0"/>
                <a:ea typeface="Calibri" pitchFamily="34" charset="-122"/>
                <a:cs typeface="Calibri" pitchFamily="34" charset="-120"/>
              </a:rPr>
              <a:t>Step 1: Add ¬C and convert to CNF</a:t>
            </a:r>
            <a:endParaRPr lang="en-US" sz="1000" dirty="0"/>
          </a:p>
        </p:txBody>
      </p:sp>
      <p:sp>
        <p:nvSpPr>
          <p:cNvPr id="7" name="Shape 5"/>
          <p:cNvSpPr/>
          <p:nvPr/>
        </p:nvSpPr>
        <p:spPr>
          <a:xfrm>
            <a:off x="457200" y="1207008"/>
            <a:ext cx="4114800" cy="228600"/>
          </a:xfrm>
          <a:prstGeom prst="rect">
            <a:avLst/>
          </a:prstGeom>
          <a:solidFill>
            <a:srgbClr val="FFFFFF"/>
          </a:solidFill>
          <a:ln w="6350">
            <a:solidFill>
              <a:srgbClr val="E8F4F8"/>
            </a:solidFill>
            <a:prstDash val="solid"/>
          </a:ln>
        </p:spPr>
      </p:sp>
      <p:sp>
        <p:nvSpPr>
          <p:cNvPr id="8" name="Text 6"/>
          <p:cNvSpPr/>
          <p:nvPr/>
        </p:nvSpPr>
        <p:spPr>
          <a:xfrm>
            <a:off x="502920" y="1207008"/>
            <a:ext cx="777240" cy="228600"/>
          </a:xfrm>
          <a:prstGeom prst="rect">
            <a:avLst/>
          </a:prstGeom>
          <a:noFill/>
          <a:ln/>
        </p:spPr>
        <p:txBody>
          <a:bodyPr wrap="square" lIns="0" tIns="0" rIns="0" bIns="0" rtlCol="0" anchor="ctr"/>
          <a:lstStyle/>
          <a:p>
            <a:pPr indent="0" marL="0">
              <a:buNone/>
            </a:pPr>
            <a:r>
              <a:rPr lang="en-US" sz="800" dirty="0">
                <a:solidFill>
                  <a:srgbClr val="64748B"/>
                </a:solidFill>
                <a:latin typeface="Calibri" pitchFamily="34" charset="0"/>
                <a:ea typeface="Calibri" pitchFamily="34" charset="-122"/>
                <a:cs typeface="Calibri" pitchFamily="34" charset="-120"/>
              </a:rPr>
              <a:t>Clause 1:</a:t>
            </a:r>
            <a:endParaRPr lang="en-US" sz="800" dirty="0"/>
          </a:p>
        </p:txBody>
      </p:sp>
      <p:sp>
        <p:nvSpPr>
          <p:cNvPr id="9" name="Text 7"/>
          <p:cNvSpPr/>
          <p:nvPr/>
        </p:nvSpPr>
        <p:spPr>
          <a:xfrm>
            <a:off x="1280160" y="1207008"/>
            <a:ext cx="1280160" cy="228600"/>
          </a:xfrm>
          <a:prstGeom prst="rect">
            <a:avLst/>
          </a:prstGeom>
          <a:noFill/>
          <a:ln/>
        </p:spPr>
        <p:txBody>
          <a:bodyPr wrap="square" lIns="0" tIns="0" rIns="0" bIns="0" rtlCol="0" anchor="ctr"/>
          <a:lstStyle/>
          <a:p>
            <a:pPr indent="0" marL="0">
              <a:buNone/>
            </a:pPr>
            <a:r>
              <a:rPr lang="en-US" sz="1100" b="1" dirty="0">
                <a:solidFill>
                  <a:srgbClr val="1A1A2E"/>
                </a:solidFill>
                <a:latin typeface="Cambria Math" pitchFamily="34" charset="0"/>
                <a:ea typeface="Cambria Math" pitchFamily="34" charset="-122"/>
                <a:cs typeface="Cambria Math" pitchFamily="34" charset="-120"/>
              </a:rPr>
              <a:t>¬A ∨ B</a:t>
            </a:r>
            <a:endParaRPr lang="en-US" sz="1100" dirty="0"/>
          </a:p>
        </p:txBody>
      </p:sp>
      <p:sp>
        <p:nvSpPr>
          <p:cNvPr id="10" name="Text 8"/>
          <p:cNvSpPr/>
          <p:nvPr/>
        </p:nvSpPr>
        <p:spPr>
          <a:xfrm>
            <a:off x="2606040" y="1207008"/>
            <a:ext cx="1920240" cy="228600"/>
          </a:xfrm>
          <a:prstGeom prst="rect">
            <a:avLst/>
          </a:prstGeom>
          <a:noFill/>
          <a:ln/>
        </p:spPr>
        <p:txBody>
          <a:bodyPr wrap="square" lIns="0" tIns="0" rIns="0" bIns="0" rtlCol="0" anchor="ctr"/>
          <a:lstStyle/>
          <a:p>
            <a:pPr indent="0" marL="0">
              <a:buNone/>
            </a:pPr>
            <a:r>
              <a:rPr lang="en-US" sz="800" i="1" dirty="0">
                <a:solidFill>
                  <a:srgbClr val="64748B"/>
                </a:solidFill>
                <a:latin typeface="Calibri" pitchFamily="34" charset="0"/>
                <a:ea typeface="Calibri" pitchFamily="34" charset="-122"/>
                <a:cs typeface="Calibri" pitchFamily="34" charset="-120"/>
              </a:rPr>
              <a:t>A ⇒ B  (eliminate ⇒)</a:t>
            </a:r>
            <a:endParaRPr lang="en-US" sz="800" dirty="0"/>
          </a:p>
        </p:txBody>
      </p:sp>
      <p:sp>
        <p:nvSpPr>
          <p:cNvPr id="11" name="Shape 9"/>
          <p:cNvSpPr/>
          <p:nvPr/>
        </p:nvSpPr>
        <p:spPr>
          <a:xfrm>
            <a:off x="457200" y="1463040"/>
            <a:ext cx="4114800" cy="228600"/>
          </a:xfrm>
          <a:prstGeom prst="rect">
            <a:avLst/>
          </a:prstGeom>
          <a:solidFill>
            <a:srgbClr val="E8F4F8"/>
          </a:solidFill>
          <a:ln w="6350">
            <a:solidFill>
              <a:srgbClr val="E8F4F8"/>
            </a:solidFill>
            <a:prstDash val="solid"/>
          </a:ln>
        </p:spPr>
      </p:sp>
      <p:sp>
        <p:nvSpPr>
          <p:cNvPr id="12" name="Text 10"/>
          <p:cNvSpPr/>
          <p:nvPr/>
        </p:nvSpPr>
        <p:spPr>
          <a:xfrm>
            <a:off x="502920" y="1463040"/>
            <a:ext cx="777240" cy="228600"/>
          </a:xfrm>
          <a:prstGeom prst="rect">
            <a:avLst/>
          </a:prstGeom>
          <a:noFill/>
          <a:ln/>
        </p:spPr>
        <p:txBody>
          <a:bodyPr wrap="square" lIns="0" tIns="0" rIns="0" bIns="0" rtlCol="0" anchor="ctr"/>
          <a:lstStyle/>
          <a:p>
            <a:pPr indent="0" marL="0">
              <a:buNone/>
            </a:pPr>
            <a:r>
              <a:rPr lang="en-US" sz="800" dirty="0">
                <a:solidFill>
                  <a:srgbClr val="64748B"/>
                </a:solidFill>
                <a:latin typeface="Calibri" pitchFamily="34" charset="0"/>
                <a:ea typeface="Calibri" pitchFamily="34" charset="-122"/>
                <a:cs typeface="Calibri" pitchFamily="34" charset="-120"/>
              </a:rPr>
              <a:t>Clause 2:</a:t>
            </a:r>
            <a:endParaRPr lang="en-US" sz="800" dirty="0"/>
          </a:p>
        </p:txBody>
      </p:sp>
      <p:sp>
        <p:nvSpPr>
          <p:cNvPr id="13" name="Text 11"/>
          <p:cNvSpPr/>
          <p:nvPr/>
        </p:nvSpPr>
        <p:spPr>
          <a:xfrm>
            <a:off x="1280160" y="1463040"/>
            <a:ext cx="1280160" cy="228600"/>
          </a:xfrm>
          <a:prstGeom prst="rect">
            <a:avLst/>
          </a:prstGeom>
          <a:noFill/>
          <a:ln/>
        </p:spPr>
        <p:txBody>
          <a:bodyPr wrap="square" lIns="0" tIns="0" rIns="0" bIns="0" rtlCol="0" anchor="ctr"/>
          <a:lstStyle/>
          <a:p>
            <a:pPr indent="0" marL="0">
              <a:buNone/>
            </a:pPr>
            <a:r>
              <a:rPr lang="en-US" sz="1100" b="1" dirty="0">
                <a:solidFill>
                  <a:srgbClr val="1A1A2E"/>
                </a:solidFill>
                <a:latin typeface="Cambria Math" pitchFamily="34" charset="0"/>
                <a:ea typeface="Cambria Math" pitchFamily="34" charset="-122"/>
                <a:cs typeface="Cambria Math" pitchFamily="34" charset="-120"/>
              </a:rPr>
              <a:t>¬B ∨ C</a:t>
            </a:r>
            <a:endParaRPr lang="en-US" sz="1100" dirty="0"/>
          </a:p>
        </p:txBody>
      </p:sp>
      <p:sp>
        <p:nvSpPr>
          <p:cNvPr id="14" name="Text 12"/>
          <p:cNvSpPr/>
          <p:nvPr/>
        </p:nvSpPr>
        <p:spPr>
          <a:xfrm>
            <a:off x="2606040" y="1463040"/>
            <a:ext cx="1920240" cy="228600"/>
          </a:xfrm>
          <a:prstGeom prst="rect">
            <a:avLst/>
          </a:prstGeom>
          <a:noFill/>
          <a:ln/>
        </p:spPr>
        <p:txBody>
          <a:bodyPr wrap="square" lIns="0" tIns="0" rIns="0" bIns="0" rtlCol="0" anchor="ctr"/>
          <a:lstStyle/>
          <a:p>
            <a:pPr indent="0" marL="0">
              <a:buNone/>
            </a:pPr>
            <a:r>
              <a:rPr lang="en-US" sz="800" i="1" dirty="0">
                <a:solidFill>
                  <a:srgbClr val="64748B"/>
                </a:solidFill>
                <a:latin typeface="Calibri" pitchFamily="34" charset="0"/>
                <a:ea typeface="Calibri" pitchFamily="34" charset="-122"/>
                <a:cs typeface="Calibri" pitchFamily="34" charset="-120"/>
              </a:rPr>
              <a:t>B ⇒ C  (eliminate ⇒)</a:t>
            </a:r>
            <a:endParaRPr lang="en-US" sz="800" dirty="0"/>
          </a:p>
        </p:txBody>
      </p:sp>
      <p:sp>
        <p:nvSpPr>
          <p:cNvPr id="15" name="Shape 13"/>
          <p:cNvSpPr/>
          <p:nvPr/>
        </p:nvSpPr>
        <p:spPr>
          <a:xfrm>
            <a:off x="457200" y="1719072"/>
            <a:ext cx="4114800" cy="228600"/>
          </a:xfrm>
          <a:prstGeom prst="rect">
            <a:avLst/>
          </a:prstGeom>
          <a:solidFill>
            <a:srgbClr val="FFFFFF"/>
          </a:solidFill>
          <a:ln w="6350">
            <a:solidFill>
              <a:srgbClr val="E8F4F8"/>
            </a:solidFill>
            <a:prstDash val="solid"/>
          </a:ln>
        </p:spPr>
      </p:sp>
      <p:sp>
        <p:nvSpPr>
          <p:cNvPr id="16" name="Text 14"/>
          <p:cNvSpPr/>
          <p:nvPr/>
        </p:nvSpPr>
        <p:spPr>
          <a:xfrm>
            <a:off x="502920" y="1719072"/>
            <a:ext cx="777240" cy="228600"/>
          </a:xfrm>
          <a:prstGeom prst="rect">
            <a:avLst/>
          </a:prstGeom>
          <a:noFill/>
          <a:ln/>
        </p:spPr>
        <p:txBody>
          <a:bodyPr wrap="square" lIns="0" tIns="0" rIns="0" bIns="0" rtlCol="0" anchor="ctr"/>
          <a:lstStyle/>
          <a:p>
            <a:pPr indent="0" marL="0">
              <a:buNone/>
            </a:pPr>
            <a:r>
              <a:rPr lang="en-US" sz="800" dirty="0">
                <a:solidFill>
                  <a:srgbClr val="64748B"/>
                </a:solidFill>
                <a:latin typeface="Calibri" pitchFamily="34" charset="0"/>
                <a:ea typeface="Calibri" pitchFamily="34" charset="-122"/>
                <a:cs typeface="Calibri" pitchFamily="34" charset="-120"/>
              </a:rPr>
              <a:t>Clause 3:</a:t>
            </a:r>
            <a:endParaRPr lang="en-US" sz="800" dirty="0"/>
          </a:p>
        </p:txBody>
      </p:sp>
      <p:sp>
        <p:nvSpPr>
          <p:cNvPr id="17" name="Text 15"/>
          <p:cNvSpPr/>
          <p:nvPr/>
        </p:nvSpPr>
        <p:spPr>
          <a:xfrm>
            <a:off x="1280160" y="1719072"/>
            <a:ext cx="1280160" cy="228600"/>
          </a:xfrm>
          <a:prstGeom prst="rect">
            <a:avLst/>
          </a:prstGeom>
          <a:noFill/>
          <a:ln/>
        </p:spPr>
        <p:txBody>
          <a:bodyPr wrap="square" lIns="0" tIns="0" rIns="0" bIns="0" rtlCol="0" anchor="ctr"/>
          <a:lstStyle/>
          <a:p>
            <a:pPr indent="0" marL="0">
              <a:buNone/>
            </a:pPr>
            <a:r>
              <a:rPr lang="en-US" sz="1100" b="1" dirty="0">
                <a:solidFill>
                  <a:srgbClr val="1A1A2E"/>
                </a:solidFill>
                <a:latin typeface="Cambria Math" pitchFamily="34" charset="0"/>
                <a:ea typeface="Cambria Math" pitchFamily="34" charset="-122"/>
                <a:cs typeface="Cambria Math" pitchFamily="34" charset="-120"/>
              </a:rPr>
              <a:t>A</a:t>
            </a:r>
            <a:endParaRPr lang="en-US" sz="1100" dirty="0"/>
          </a:p>
        </p:txBody>
      </p:sp>
      <p:sp>
        <p:nvSpPr>
          <p:cNvPr id="18" name="Text 16"/>
          <p:cNvSpPr/>
          <p:nvPr/>
        </p:nvSpPr>
        <p:spPr>
          <a:xfrm>
            <a:off x="2606040" y="1719072"/>
            <a:ext cx="1920240" cy="228600"/>
          </a:xfrm>
          <a:prstGeom prst="rect">
            <a:avLst/>
          </a:prstGeom>
          <a:noFill/>
          <a:ln/>
        </p:spPr>
        <p:txBody>
          <a:bodyPr wrap="square" lIns="0" tIns="0" rIns="0" bIns="0" rtlCol="0" anchor="ctr"/>
          <a:lstStyle/>
          <a:p>
            <a:pPr indent="0" marL="0">
              <a:buNone/>
            </a:pPr>
            <a:r>
              <a:rPr lang="en-US" sz="800" i="1" dirty="0">
                <a:solidFill>
                  <a:srgbClr val="64748B"/>
                </a:solidFill>
                <a:latin typeface="Calibri" pitchFamily="34" charset="0"/>
                <a:ea typeface="Calibri" pitchFamily="34" charset="-122"/>
                <a:cs typeface="Calibri" pitchFamily="34" charset="-120"/>
              </a:rPr>
              <a:t>given</a:t>
            </a:r>
            <a:endParaRPr lang="en-US" sz="800" dirty="0"/>
          </a:p>
        </p:txBody>
      </p:sp>
      <p:sp>
        <p:nvSpPr>
          <p:cNvPr id="19" name="Shape 17"/>
          <p:cNvSpPr/>
          <p:nvPr/>
        </p:nvSpPr>
        <p:spPr>
          <a:xfrm>
            <a:off x="457200" y="1975104"/>
            <a:ext cx="4114800" cy="228600"/>
          </a:xfrm>
          <a:prstGeom prst="rect">
            <a:avLst/>
          </a:prstGeom>
          <a:solidFill>
            <a:srgbClr val="FEE2E2"/>
          </a:solidFill>
          <a:ln w="6350">
            <a:solidFill>
              <a:srgbClr val="DC2626"/>
            </a:solidFill>
            <a:prstDash val="solid"/>
          </a:ln>
        </p:spPr>
      </p:sp>
      <p:sp>
        <p:nvSpPr>
          <p:cNvPr id="20" name="Text 18"/>
          <p:cNvSpPr/>
          <p:nvPr/>
        </p:nvSpPr>
        <p:spPr>
          <a:xfrm>
            <a:off x="502920" y="1975104"/>
            <a:ext cx="777240" cy="228600"/>
          </a:xfrm>
          <a:prstGeom prst="rect">
            <a:avLst/>
          </a:prstGeom>
          <a:noFill/>
          <a:ln/>
        </p:spPr>
        <p:txBody>
          <a:bodyPr wrap="square" lIns="0" tIns="0" rIns="0" bIns="0" rtlCol="0" anchor="ctr"/>
          <a:lstStyle/>
          <a:p>
            <a:pPr indent="0" marL="0">
              <a:buNone/>
            </a:pPr>
            <a:r>
              <a:rPr lang="en-US" sz="800" dirty="0">
                <a:solidFill>
                  <a:srgbClr val="64748B"/>
                </a:solidFill>
                <a:latin typeface="Calibri" pitchFamily="34" charset="0"/>
                <a:ea typeface="Calibri" pitchFamily="34" charset="-122"/>
                <a:cs typeface="Calibri" pitchFamily="34" charset="-120"/>
              </a:rPr>
              <a:t>Clause 4:</a:t>
            </a:r>
            <a:endParaRPr lang="en-US" sz="800" dirty="0"/>
          </a:p>
        </p:txBody>
      </p:sp>
      <p:sp>
        <p:nvSpPr>
          <p:cNvPr id="21" name="Text 19"/>
          <p:cNvSpPr/>
          <p:nvPr/>
        </p:nvSpPr>
        <p:spPr>
          <a:xfrm>
            <a:off x="1280160" y="1975104"/>
            <a:ext cx="1280160" cy="228600"/>
          </a:xfrm>
          <a:prstGeom prst="rect">
            <a:avLst/>
          </a:prstGeom>
          <a:noFill/>
          <a:ln/>
        </p:spPr>
        <p:txBody>
          <a:bodyPr wrap="square" lIns="0" tIns="0" rIns="0" bIns="0" rtlCol="0" anchor="ctr"/>
          <a:lstStyle/>
          <a:p>
            <a:pPr indent="0" marL="0">
              <a:buNone/>
            </a:pPr>
            <a:r>
              <a:rPr lang="en-US" sz="1100" b="1" dirty="0">
                <a:solidFill>
                  <a:srgbClr val="1A1A2E"/>
                </a:solidFill>
                <a:latin typeface="Cambria Math" pitchFamily="34" charset="0"/>
                <a:ea typeface="Cambria Math" pitchFamily="34" charset="-122"/>
                <a:cs typeface="Cambria Math" pitchFamily="34" charset="-120"/>
              </a:rPr>
              <a:t>¬C</a:t>
            </a:r>
            <a:endParaRPr lang="en-US" sz="1100" dirty="0"/>
          </a:p>
        </p:txBody>
      </p:sp>
      <p:sp>
        <p:nvSpPr>
          <p:cNvPr id="22" name="Text 20"/>
          <p:cNvSpPr/>
          <p:nvPr/>
        </p:nvSpPr>
        <p:spPr>
          <a:xfrm>
            <a:off x="2606040" y="1975104"/>
            <a:ext cx="1920240" cy="228600"/>
          </a:xfrm>
          <a:prstGeom prst="rect">
            <a:avLst/>
          </a:prstGeom>
          <a:noFill/>
          <a:ln/>
        </p:spPr>
        <p:txBody>
          <a:bodyPr wrap="square" lIns="0" tIns="0" rIns="0" bIns="0" rtlCol="0" anchor="ctr"/>
          <a:lstStyle/>
          <a:p>
            <a:pPr indent="0" marL="0">
              <a:buNone/>
            </a:pPr>
            <a:r>
              <a:rPr lang="en-US" sz="800" i="1" dirty="0">
                <a:solidFill>
                  <a:srgbClr val="64748B"/>
                </a:solidFill>
                <a:latin typeface="Calibri" pitchFamily="34" charset="0"/>
                <a:ea typeface="Calibri" pitchFamily="34" charset="-122"/>
                <a:cs typeface="Calibri" pitchFamily="34" charset="-120"/>
              </a:rPr>
              <a:t>negated goal (¬α)</a:t>
            </a:r>
            <a:endParaRPr lang="en-US" sz="800" dirty="0"/>
          </a:p>
        </p:txBody>
      </p:sp>
      <p:sp>
        <p:nvSpPr>
          <p:cNvPr id="23" name="Text 21"/>
          <p:cNvSpPr/>
          <p:nvPr/>
        </p:nvSpPr>
        <p:spPr>
          <a:xfrm>
            <a:off x="4754880" y="960120"/>
            <a:ext cx="4114800" cy="201168"/>
          </a:xfrm>
          <a:prstGeom prst="rect">
            <a:avLst/>
          </a:prstGeom>
          <a:noFill/>
          <a:ln/>
        </p:spPr>
        <p:txBody>
          <a:bodyPr wrap="square" lIns="0" tIns="0" rIns="0" bIns="0" rtlCol="0" anchor="ctr"/>
          <a:lstStyle/>
          <a:p>
            <a:pPr indent="0" marL="0">
              <a:buNone/>
            </a:pPr>
            <a:r>
              <a:rPr lang="en-US" sz="1000" b="1" dirty="0">
                <a:solidFill>
                  <a:srgbClr val="065A82"/>
                </a:solidFill>
                <a:latin typeface="Calibri" pitchFamily="34" charset="0"/>
                <a:ea typeface="Calibri" pitchFamily="34" charset="-122"/>
                <a:cs typeface="Calibri" pitchFamily="34" charset="-120"/>
              </a:rPr>
              <a:t>Step 2: Resolve</a:t>
            </a:r>
            <a:endParaRPr lang="en-US" sz="1000" dirty="0"/>
          </a:p>
        </p:txBody>
      </p:sp>
      <p:sp>
        <p:nvSpPr>
          <p:cNvPr id="24" name="Shape 22"/>
          <p:cNvSpPr/>
          <p:nvPr/>
        </p:nvSpPr>
        <p:spPr>
          <a:xfrm>
            <a:off x="4754880" y="1207008"/>
            <a:ext cx="3931920" cy="475488"/>
          </a:xfrm>
          <a:prstGeom prst="rect">
            <a:avLst/>
          </a:prstGeom>
          <a:solidFill>
            <a:srgbClr val="FFFFFF"/>
          </a:solidFill>
          <a:ln w="6350">
            <a:solidFill>
              <a:srgbClr val="1C7293"/>
            </a:solidFill>
            <a:prstDash val="solid"/>
          </a:ln>
        </p:spPr>
      </p:sp>
      <p:sp>
        <p:nvSpPr>
          <p:cNvPr id="25" name="Text 23"/>
          <p:cNvSpPr/>
          <p:nvPr/>
        </p:nvSpPr>
        <p:spPr>
          <a:xfrm>
            <a:off x="4846320" y="1225296"/>
            <a:ext cx="3749040" cy="164592"/>
          </a:xfrm>
          <a:prstGeom prst="rect">
            <a:avLst/>
          </a:prstGeom>
          <a:noFill/>
          <a:ln/>
        </p:spPr>
        <p:txBody>
          <a:bodyPr wrap="square" lIns="0" tIns="0" rIns="0" bIns="0" rtlCol="0" anchor="ctr"/>
          <a:lstStyle/>
          <a:p>
            <a:pPr indent="0" marL="0">
              <a:buNone/>
            </a:pPr>
            <a:r>
              <a:rPr lang="en-US" sz="900" b="1" dirty="0">
                <a:solidFill>
                  <a:srgbClr val="065A82"/>
                </a:solidFill>
                <a:latin typeface="Calibri" pitchFamily="34" charset="0"/>
                <a:ea typeface="Calibri" pitchFamily="34" charset="-122"/>
                <a:cs typeface="Calibri" pitchFamily="34" charset="-120"/>
              </a:rPr>
              <a:t>Resolve: Clause 1 + Clause 3</a:t>
            </a:r>
            <a:endParaRPr lang="en-US" sz="900" dirty="0"/>
          </a:p>
        </p:txBody>
      </p:sp>
      <p:sp>
        <p:nvSpPr>
          <p:cNvPr id="26" name="Text 24"/>
          <p:cNvSpPr/>
          <p:nvPr/>
        </p:nvSpPr>
        <p:spPr>
          <a:xfrm>
            <a:off x="4846320" y="1389888"/>
            <a:ext cx="2560320" cy="137160"/>
          </a:xfrm>
          <a:prstGeom prst="rect">
            <a:avLst/>
          </a:prstGeom>
          <a:noFill/>
          <a:ln/>
        </p:spPr>
        <p:txBody>
          <a:bodyPr wrap="square" lIns="0" tIns="0" rIns="0" bIns="0" rtlCol="0" anchor="ctr"/>
          <a:lstStyle/>
          <a:p>
            <a:pPr indent="0" marL="0">
              <a:buNone/>
            </a:pPr>
            <a:r>
              <a:rPr lang="en-US" sz="800" dirty="0">
                <a:solidFill>
                  <a:srgbClr val="2D3748"/>
                </a:solidFill>
                <a:latin typeface="Cambria Math" pitchFamily="34" charset="0"/>
                <a:ea typeface="Cambria Math" pitchFamily="34" charset="-122"/>
                <a:cs typeface="Cambria Math" pitchFamily="34" charset="-120"/>
              </a:rPr>
              <a:t>(¬A ∨ B) + (A) → resolve on A/¬A</a:t>
            </a:r>
            <a:endParaRPr lang="en-US" sz="800" dirty="0"/>
          </a:p>
        </p:txBody>
      </p:sp>
      <p:sp>
        <p:nvSpPr>
          <p:cNvPr id="27" name="Shape 25"/>
          <p:cNvSpPr/>
          <p:nvPr/>
        </p:nvSpPr>
        <p:spPr>
          <a:xfrm>
            <a:off x="7498080" y="1371600"/>
            <a:ext cx="1097280" cy="182880"/>
          </a:xfrm>
          <a:prstGeom prst="rect">
            <a:avLst/>
          </a:prstGeom>
          <a:solidFill>
            <a:srgbClr val="EDE9FE"/>
          </a:solidFill>
          <a:ln w="6350">
            <a:solidFill>
              <a:srgbClr val="7C3AED"/>
            </a:solidFill>
            <a:prstDash val="solid"/>
          </a:ln>
        </p:spPr>
      </p:sp>
      <p:sp>
        <p:nvSpPr>
          <p:cNvPr id="28" name="Text 26"/>
          <p:cNvSpPr/>
          <p:nvPr/>
        </p:nvSpPr>
        <p:spPr>
          <a:xfrm>
            <a:off x="7498080" y="1371600"/>
            <a:ext cx="1097280" cy="182880"/>
          </a:xfrm>
          <a:prstGeom prst="rect">
            <a:avLst/>
          </a:prstGeom>
          <a:noFill/>
          <a:ln/>
        </p:spPr>
        <p:txBody>
          <a:bodyPr wrap="square" rtlCol="0" anchor="ctr"/>
          <a:lstStyle/>
          <a:p>
            <a:pPr algn="ctr" indent="0" marL="0">
              <a:buNone/>
            </a:pPr>
            <a:r>
              <a:rPr lang="en-US" sz="800" b="1" dirty="0">
                <a:solidFill>
                  <a:srgbClr val="7C3AED"/>
                </a:solidFill>
                <a:latin typeface="Cambria Math" pitchFamily="34" charset="0"/>
                <a:ea typeface="Cambria Math" pitchFamily="34" charset="-122"/>
                <a:cs typeface="Cambria Math" pitchFamily="34" charset="-120"/>
              </a:rPr>
              <a:t>Clause 5: B</a:t>
            </a:r>
            <a:endParaRPr lang="en-US" sz="800" dirty="0"/>
          </a:p>
        </p:txBody>
      </p:sp>
      <p:sp>
        <p:nvSpPr>
          <p:cNvPr id="29" name="Shape 27"/>
          <p:cNvSpPr/>
          <p:nvPr/>
        </p:nvSpPr>
        <p:spPr>
          <a:xfrm>
            <a:off x="4754880" y="1737360"/>
            <a:ext cx="3931920" cy="475488"/>
          </a:xfrm>
          <a:prstGeom prst="rect">
            <a:avLst/>
          </a:prstGeom>
          <a:solidFill>
            <a:srgbClr val="FFFFFF"/>
          </a:solidFill>
          <a:ln w="6350">
            <a:solidFill>
              <a:srgbClr val="1C7293"/>
            </a:solidFill>
            <a:prstDash val="solid"/>
          </a:ln>
        </p:spPr>
      </p:sp>
      <p:sp>
        <p:nvSpPr>
          <p:cNvPr id="30" name="Text 28"/>
          <p:cNvSpPr/>
          <p:nvPr/>
        </p:nvSpPr>
        <p:spPr>
          <a:xfrm>
            <a:off x="4846320" y="1755648"/>
            <a:ext cx="3749040" cy="164592"/>
          </a:xfrm>
          <a:prstGeom prst="rect">
            <a:avLst/>
          </a:prstGeom>
          <a:noFill/>
          <a:ln/>
        </p:spPr>
        <p:txBody>
          <a:bodyPr wrap="square" lIns="0" tIns="0" rIns="0" bIns="0" rtlCol="0" anchor="ctr"/>
          <a:lstStyle/>
          <a:p>
            <a:pPr indent="0" marL="0">
              <a:buNone/>
            </a:pPr>
            <a:r>
              <a:rPr lang="en-US" sz="900" b="1" dirty="0">
                <a:solidFill>
                  <a:srgbClr val="065A82"/>
                </a:solidFill>
                <a:latin typeface="Calibri" pitchFamily="34" charset="0"/>
                <a:ea typeface="Calibri" pitchFamily="34" charset="-122"/>
                <a:cs typeface="Calibri" pitchFamily="34" charset="-120"/>
              </a:rPr>
              <a:t>Resolve: Clause 2 + Clause 5</a:t>
            </a:r>
            <a:endParaRPr lang="en-US" sz="900" dirty="0"/>
          </a:p>
        </p:txBody>
      </p:sp>
      <p:sp>
        <p:nvSpPr>
          <p:cNvPr id="31" name="Text 29"/>
          <p:cNvSpPr/>
          <p:nvPr/>
        </p:nvSpPr>
        <p:spPr>
          <a:xfrm>
            <a:off x="4846320" y="1920240"/>
            <a:ext cx="2560320" cy="137160"/>
          </a:xfrm>
          <a:prstGeom prst="rect">
            <a:avLst/>
          </a:prstGeom>
          <a:noFill/>
          <a:ln/>
        </p:spPr>
        <p:txBody>
          <a:bodyPr wrap="square" lIns="0" tIns="0" rIns="0" bIns="0" rtlCol="0" anchor="ctr"/>
          <a:lstStyle/>
          <a:p>
            <a:pPr indent="0" marL="0">
              <a:buNone/>
            </a:pPr>
            <a:r>
              <a:rPr lang="en-US" sz="800" dirty="0">
                <a:solidFill>
                  <a:srgbClr val="2D3748"/>
                </a:solidFill>
                <a:latin typeface="Cambria Math" pitchFamily="34" charset="0"/>
                <a:ea typeface="Cambria Math" pitchFamily="34" charset="-122"/>
                <a:cs typeface="Cambria Math" pitchFamily="34" charset="-120"/>
              </a:rPr>
              <a:t>(¬B ∨ C) + (B) → resolve on B/¬B</a:t>
            </a:r>
            <a:endParaRPr lang="en-US" sz="800" dirty="0"/>
          </a:p>
        </p:txBody>
      </p:sp>
      <p:sp>
        <p:nvSpPr>
          <p:cNvPr id="32" name="Shape 30"/>
          <p:cNvSpPr/>
          <p:nvPr/>
        </p:nvSpPr>
        <p:spPr>
          <a:xfrm>
            <a:off x="7498080" y="1901952"/>
            <a:ext cx="1097280" cy="182880"/>
          </a:xfrm>
          <a:prstGeom prst="rect">
            <a:avLst/>
          </a:prstGeom>
          <a:solidFill>
            <a:srgbClr val="EDE9FE"/>
          </a:solidFill>
          <a:ln w="6350">
            <a:solidFill>
              <a:srgbClr val="7C3AED"/>
            </a:solidFill>
            <a:prstDash val="solid"/>
          </a:ln>
        </p:spPr>
      </p:sp>
      <p:sp>
        <p:nvSpPr>
          <p:cNvPr id="33" name="Text 31"/>
          <p:cNvSpPr/>
          <p:nvPr/>
        </p:nvSpPr>
        <p:spPr>
          <a:xfrm>
            <a:off x="7498080" y="1901952"/>
            <a:ext cx="1097280" cy="182880"/>
          </a:xfrm>
          <a:prstGeom prst="rect">
            <a:avLst/>
          </a:prstGeom>
          <a:noFill/>
          <a:ln/>
        </p:spPr>
        <p:txBody>
          <a:bodyPr wrap="square" rtlCol="0" anchor="ctr"/>
          <a:lstStyle/>
          <a:p>
            <a:pPr algn="ctr" indent="0" marL="0">
              <a:buNone/>
            </a:pPr>
            <a:r>
              <a:rPr lang="en-US" sz="800" b="1" dirty="0">
                <a:solidFill>
                  <a:srgbClr val="7C3AED"/>
                </a:solidFill>
                <a:latin typeface="Cambria Math" pitchFamily="34" charset="0"/>
                <a:ea typeface="Cambria Math" pitchFamily="34" charset="-122"/>
                <a:cs typeface="Cambria Math" pitchFamily="34" charset="-120"/>
              </a:rPr>
              <a:t>Clause 6: C</a:t>
            </a:r>
            <a:endParaRPr lang="en-US" sz="800" dirty="0"/>
          </a:p>
        </p:txBody>
      </p:sp>
      <p:sp>
        <p:nvSpPr>
          <p:cNvPr id="34" name="Shape 32"/>
          <p:cNvSpPr/>
          <p:nvPr/>
        </p:nvSpPr>
        <p:spPr>
          <a:xfrm>
            <a:off x="4754880" y="2267712"/>
            <a:ext cx="3931920" cy="475488"/>
          </a:xfrm>
          <a:prstGeom prst="rect">
            <a:avLst/>
          </a:prstGeom>
          <a:solidFill>
            <a:srgbClr val="FEE2E2"/>
          </a:solidFill>
          <a:ln w="6350">
            <a:solidFill>
              <a:srgbClr val="DC2626"/>
            </a:solidFill>
            <a:prstDash val="solid"/>
          </a:ln>
        </p:spPr>
      </p:sp>
      <p:sp>
        <p:nvSpPr>
          <p:cNvPr id="35" name="Text 33"/>
          <p:cNvSpPr/>
          <p:nvPr/>
        </p:nvSpPr>
        <p:spPr>
          <a:xfrm>
            <a:off x="4846320" y="2286000"/>
            <a:ext cx="3749040" cy="164592"/>
          </a:xfrm>
          <a:prstGeom prst="rect">
            <a:avLst/>
          </a:prstGeom>
          <a:noFill/>
          <a:ln/>
        </p:spPr>
        <p:txBody>
          <a:bodyPr wrap="square" lIns="0" tIns="0" rIns="0" bIns="0" rtlCol="0" anchor="ctr"/>
          <a:lstStyle/>
          <a:p>
            <a:pPr indent="0" marL="0">
              <a:buNone/>
            </a:pPr>
            <a:r>
              <a:rPr lang="en-US" sz="900" b="1" dirty="0">
                <a:solidFill>
                  <a:srgbClr val="DC2626"/>
                </a:solidFill>
                <a:latin typeface="Calibri" pitchFamily="34" charset="0"/>
                <a:ea typeface="Calibri" pitchFamily="34" charset="-122"/>
                <a:cs typeface="Calibri" pitchFamily="34" charset="-120"/>
              </a:rPr>
              <a:t>Resolve: Clause 4 + Clause 6</a:t>
            </a:r>
            <a:endParaRPr lang="en-US" sz="900" dirty="0"/>
          </a:p>
        </p:txBody>
      </p:sp>
      <p:sp>
        <p:nvSpPr>
          <p:cNvPr id="36" name="Text 34"/>
          <p:cNvSpPr/>
          <p:nvPr/>
        </p:nvSpPr>
        <p:spPr>
          <a:xfrm>
            <a:off x="4846320" y="2450592"/>
            <a:ext cx="2560320" cy="137160"/>
          </a:xfrm>
          <a:prstGeom prst="rect">
            <a:avLst/>
          </a:prstGeom>
          <a:noFill/>
          <a:ln/>
        </p:spPr>
        <p:txBody>
          <a:bodyPr wrap="square" lIns="0" tIns="0" rIns="0" bIns="0" rtlCol="0" anchor="ctr"/>
          <a:lstStyle/>
          <a:p>
            <a:pPr indent="0" marL="0">
              <a:buNone/>
            </a:pPr>
            <a:r>
              <a:rPr lang="en-US" sz="800" dirty="0">
                <a:solidFill>
                  <a:srgbClr val="2D3748"/>
                </a:solidFill>
                <a:latin typeface="Cambria Math" pitchFamily="34" charset="0"/>
                <a:ea typeface="Cambria Math" pitchFamily="34" charset="-122"/>
                <a:cs typeface="Cambria Math" pitchFamily="34" charset="-120"/>
              </a:rPr>
              <a:t>(¬C) + (C) → resolve on C/¬C</a:t>
            </a:r>
            <a:endParaRPr lang="en-US" sz="800" dirty="0"/>
          </a:p>
        </p:txBody>
      </p:sp>
      <p:sp>
        <p:nvSpPr>
          <p:cNvPr id="37" name="Shape 35"/>
          <p:cNvSpPr/>
          <p:nvPr/>
        </p:nvSpPr>
        <p:spPr>
          <a:xfrm>
            <a:off x="7498080" y="2432304"/>
            <a:ext cx="1097280" cy="182880"/>
          </a:xfrm>
          <a:prstGeom prst="rect">
            <a:avLst/>
          </a:prstGeom>
          <a:solidFill>
            <a:srgbClr val="FEE2E2"/>
          </a:solidFill>
          <a:ln w="6350">
            <a:solidFill>
              <a:srgbClr val="DC2626"/>
            </a:solidFill>
            <a:prstDash val="solid"/>
          </a:ln>
        </p:spPr>
      </p:sp>
      <p:sp>
        <p:nvSpPr>
          <p:cNvPr id="38" name="Text 36"/>
          <p:cNvSpPr/>
          <p:nvPr/>
        </p:nvSpPr>
        <p:spPr>
          <a:xfrm>
            <a:off x="7498080" y="2432304"/>
            <a:ext cx="1097280" cy="182880"/>
          </a:xfrm>
          <a:prstGeom prst="rect">
            <a:avLst/>
          </a:prstGeom>
          <a:noFill/>
          <a:ln/>
        </p:spPr>
        <p:txBody>
          <a:bodyPr wrap="square" rtlCol="0" anchor="ctr"/>
          <a:lstStyle/>
          <a:p>
            <a:pPr algn="ctr" indent="0" marL="0">
              <a:buNone/>
            </a:pPr>
            <a:r>
              <a:rPr lang="en-US" sz="800" b="1" dirty="0">
                <a:solidFill>
                  <a:srgbClr val="DC2626"/>
                </a:solidFill>
                <a:latin typeface="Cambria Math" pitchFamily="34" charset="0"/>
                <a:ea typeface="Cambria Math" pitchFamily="34" charset="-122"/>
                <a:cs typeface="Cambria Math" pitchFamily="34" charset="-120"/>
              </a:rPr>
              <a:t>Clause 7: □  EMPTY CLAUSE!</a:t>
            </a:r>
            <a:endParaRPr lang="en-US" sz="800" dirty="0"/>
          </a:p>
        </p:txBody>
      </p:sp>
      <p:sp>
        <p:nvSpPr>
          <p:cNvPr id="39" name="Text 37"/>
          <p:cNvSpPr/>
          <p:nvPr/>
        </p:nvSpPr>
        <p:spPr>
          <a:xfrm>
            <a:off x="6675120" y="1664208"/>
            <a:ext cx="274320" cy="137160"/>
          </a:xfrm>
          <a:prstGeom prst="rect">
            <a:avLst/>
          </a:prstGeom>
          <a:noFill/>
          <a:ln/>
        </p:spPr>
        <p:txBody>
          <a:bodyPr wrap="square" rtlCol="0" anchor="ctr"/>
          <a:lstStyle/>
          <a:p>
            <a:pPr algn="ctr" indent="0" marL="0">
              <a:buNone/>
            </a:pPr>
            <a:r>
              <a:rPr lang="en-US" sz="1200" dirty="0">
                <a:solidFill>
                  <a:srgbClr val="64748B"/>
                </a:solidFill>
                <a:latin typeface="Calibri" pitchFamily="34" charset="0"/>
                <a:ea typeface="Calibri" pitchFamily="34" charset="-122"/>
                <a:cs typeface="Calibri" pitchFamily="34" charset="-120"/>
              </a:rPr>
              <a:t>↓</a:t>
            </a:r>
            <a:endParaRPr lang="en-US" sz="1200" dirty="0"/>
          </a:p>
        </p:txBody>
      </p:sp>
      <p:sp>
        <p:nvSpPr>
          <p:cNvPr id="40" name="Text 38"/>
          <p:cNvSpPr/>
          <p:nvPr/>
        </p:nvSpPr>
        <p:spPr>
          <a:xfrm>
            <a:off x="6675120" y="2194560"/>
            <a:ext cx="274320" cy="137160"/>
          </a:xfrm>
          <a:prstGeom prst="rect">
            <a:avLst/>
          </a:prstGeom>
          <a:noFill/>
          <a:ln/>
        </p:spPr>
        <p:txBody>
          <a:bodyPr wrap="square" rtlCol="0" anchor="ctr"/>
          <a:lstStyle/>
          <a:p>
            <a:pPr algn="ctr" indent="0" marL="0">
              <a:buNone/>
            </a:pPr>
            <a:r>
              <a:rPr lang="en-US" sz="1200" dirty="0">
                <a:solidFill>
                  <a:srgbClr val="64748B"/>
                </a:solidFill>
                <a:latin typeface="Calibri" pitchFamily="34" charset="0"/>
                <a:ea typeface="Calibri" pitchFamily="34" charset="-122"/>
                <a:cs typeface="Calibri" pitchFamily="34" charset="-120"/>
              </a:rPr>
              <a:t>↓</a:t>
            </a:r>
            <a:endParaRPr lang="en-US" sz="1200" dirty="0"/>
          </a:p>
        </p:txBody>
      </p:sp>
      <p:sp>
        <p:nvSpPr>
          <p:cNvPr id="41" name="Shape 39"/>
          <p:cNvSpPr/>
          <p:nvPr/>
        </p:nvSpPr>
        <p:spPr>
          <a:xfrm>
            <a:off x="457200" y="2926080"/>
            <a:ext cx="8138160" cy="457200"/>
          </a:xfrm>
          <a:prstGeom prst="rect">
            <a:avLst/>
          </a:prstGeom>
          <a:solidFill>
            <a:srgbClr val="ECFDF5"/>
          </a:solidFill>
          <a:ln w="6350">
            <a:solidFill>
              <a:srgbClr val="059669"/>
            </a:solidFill>
            <a:prstDash val="solid"/>
          </a:ln>
        </p:spPr>
      </p:sp>
      <p:sp>
        <p:nvSpPr>
          <p:cNvPr id="42" name="Text 40"/>
          <p:cNvSpPr/>
          <p:nvPr/>
        </p:nvSpPr>
        <p:spPr>
          <a:xfrm>
            <a:off x="640080" y="2944368"/>
            <a:ext cx="7772400" cy="411480"/>
          </a:xfrm>
          <a:prstGeom prst="rect">
            <a:avLst/>
          </a:prstGeom>
          <a:noFill/>
          <a:ln/>
        </p:spPr>
        <p:txBody>
          <a:bodyPr wrap="square" lIns="0" tIns="0" rIns="0" bIns="0" rtlCol="0" anchor="ctr"/>
          <a:lstStyle/>
          <a:p>
            <a:pPr indent="0" marL="0">
              <a:buNone/>
            </a:pPr>
            <a:r>
              <a:rPr lang="en-US" sz="1100" b="1" dirty="0">
                <a:solidFill>
                  <a:srgbClr val="065F46"/>
                </a:solidFill>
                <a:latin typeface="Calibri" pitchFamily="34" charset="0"/>
                <a:ea typeface="Calibri" pitchFamily="34" charset="-122"/>
                <a:cs typeface="Calibri" pitchFamily="34" charset="-120"/>
              </a:rPr>
              <a:t>✓ CONTRADICTION DERIVED — □ (empty clause)    </a:t>
            </a:r>
            <a:pPr indent="0" marL="0">
              <a:buNone/>
            </a:pPr>
            <a:r>
              <a:rPr lang="en-US" sz="1100" dirty="0">
                <a:solidFill>
                  <a:srgbClr val="065F46"/>
                </a:solidFill>
                <a:latin typeface="Calibri" pitchFamily="34" charset="0"/>
                <a:ea typeface="Calibri" pitchFamily="34" charset="-122"/>
                <a:cs typeface="Calibri" pitchFamily="34" charset="-120"/>
              </a:rPr>
              <a:t>Our assumption ¬C led to a contradiction. Therefore C MUST be true.   KB ⊨ C   ∎</a:t>
            </a:r>
            <a:endParaRPr lang="en-US" sz="1100" dirty="0"/>
          </a:p>
        </p:txBody>
      </p:sp>
      <p:sp>
        <p:nvSpPr>
          <p:cNvPr id="43" name="Text 41"/>
          <p:cNvSpPr/>
          <p:nvPr/>
        </p:nvSpPr>
        <p:spPr>
          <a:xfrm>
            <a:off x="457200" y="3520440"/>
            <a:ext cx="2743200" cy="201168"/>
          </a:xfrm>
          <a:prstGeom prst="rect">
            <a:avLst/>
          </a:prstGeom>
          <a:noFill/>
          <a:ln/>
        </p:spPr>
        <p:txBody>
          <a:bodyPr wrap="square" lIns="0" tIns="0" rIns="0" bIns="0" rtlCol="0" anchor="ctr"/>
          <a:lstStyle/>
          <a:p>
            <a:pPr indent="0" marL="0">
              <a:buNone/>
            </a:pPr>
            <a:r>
              <a:rPr lang="en-US" sz="1100" b="1" dirty="0">
                <a:solidFill>
                  <a:srgbClr val="065A82"/>
                </a:solidFill>
                <a:latin typeface="Georgia" pitchFamily="34" charset="0"/>
                <a:ea typeface="Georgia" pitchFamily="34" charset="-122"/>
                <a:cs typeface="Georgia" pitchFamily="34" charset="-120"/>
              </a:rPr>
              <a:t>Student FAQ</a:t>
            </a:r>
            <a:endParaRPr lang="en-US" sz="1100" dirty="0"/>
          </a:p>
        </p:txBody>
      </p:sp>
      <p:sp>
        <p:nvSpPr>
          <p:cNvPr id="44" name="Shape 42"/>
          <p:cNvSpPr/>
          <p:nvPr/>
        </p:nvSpPr>
        <p:spPr>
          <a:xfrm>
            <a:off x="457200" y="3749040"/>
            <a:ext cx="8138160" cy="246888"/>
          </a:xfrm>
          <a:prstGeom prst="rect">
            <a:avLst/>
          </a:prstGeom>
          <a:solidFill>
            <a:srgbClr val="FFFFFF"/>
          </a:solidFill>
          <a:ln w="6350">
            <a:solidFill>
              <a:srgbClr val="E8F4F8"/>
            </a:solidFill>
            <a:prstDash val="solid"/>
          </a:ln>
        </p:spPr>
      </p:sp>
      <p:sp>
        <p:nvSpPr>
          <p:cNvPr id="45" name="Text 43"/>
          <p:cNvSpPr/>
          <p:nvPr/>
        </p:nvSpPr>
        <p:spPr>
          <a:xfrm>
            <a:off x="548640" y="3749040"/>
            <a:ext cx="7955280" cy="246888"/>
          </a:xfrm>
          <a:prstGeom prst="rect">
            <a:avLst/>
          </a:prstGeom>
          <a:noFill/>
          <a:ln/>
        </p:spPr>
        <p:txBody>
          <a:bodyPr wrap="square" lIns="0" tIns="0" rIns="0" bIns="0" rtlCol="0" anchor="ctr"/>
          <a:lstStyle/>
          <a:p>
            <a:pPr indent="0" marL="0">
              <a:buNone/>
            </a:pPr>
            <a:r>
              <a:rPr lang="en-US" sz="900" b="1" dirty="0">
                <a:solidFill>
                  <a:srgbClr val="7C3AED"/>
                </a:solidFill>
                <a:latin typeface="Calibri" pitchFamily="34" charset="0"/>
                <a:ea typeface="Calibri" pitchFamily="34" charset="-122"/>
                <a:cs typeface="Calibri" pitchFamily="34" charset="-120"/>
              </a:rPr>
              <a:t>Q: Why add ¬α?  </a:t>
            </a:r>
            <a:pPr indent="0" marL="0">
              <a:buNone/>
            </a:pPr>
            <a:r>
              <a:rPr lang="en-US" sz="900" dirty="0">
                <a:solidFill>
                  <a:srgbClr val="2D3748"/>
                </a:solidFill>
                <a:latin typeface="Calibri" pitchFamily="34" charset="0"/>
                <a:ea typeface="Calibri" pitchFamily="34" charset="-122"/>
                <a:cs typeface="Calibri" pitchFamily="34" charset="-120"/>
              </a:rPr>
              <a:t>A: It's proof by contradiction. If assuming "α is false" leads to impossibility, then α must be true.</a:t>
            </a:r>
            <a:endParaRPr lang="en-US" sz="900" dirty="0"/>
          </a:p>
        </p:txBody>
      </p:sp>
      <p:sp>
        <p:nvSpPr>
          <p:cNvPr id="46" name="Shape 44"/>
          <p:cNvSpPr/>
          <p:nvPr/>
        </p:nvSpPr>
        <p:spPr>
          <a:xfrm>
            <a:off x="457200" y="4023360"/>
            <a:ext cx="8138160" cy="246888"/>
          </a:xfrm>
          <a:prstGeom prst="rect">
            <a:avLst/>
          </a:prstGeom>
          <a:solidFill>
            <a:srgbClr val="E8F4F8"/>
          </a:solidFill>
          <a:ln w="6350">
            <a:solidFill>
              <a:srgbClr val="E8F4F8"/>
            </a:solidFill>
            <a:prstDash val="solid"/>
          </a:ln>
        </p:spPr>
      </p:sp>
      <p:sp>
        <p:nvSpPr>
          <p:cNvPr id="47" name="Text 45"/>
          <p:cNvSpPr/>
          <p:nvPr/>
        </p:nvSpPr>
        <p:spPr>
          <a:xfrm>
            <a:off x="548640" y="4023360"/>
            <a:ext cx="7955280" cy="246888"/>
          </a:xfrm>
          <a:prstGeom prst="rect">
            <a:avLst/>
          </a:prstGeom>
          <a:noFill/>
          <a:ln/>
        </p:spPr>
        <p:txBody>
          <a:bodyPr wrap="square" lIns="0" tIns="0" rIns="0" bIns="0" rtlCol="0" anchor="ctr"/>
          <a:lstStyle/>
          <a:p>
            <a:pPr indent="0" marL="0">
              <a:buNone/>
            </a:pPr>
            <a:r>
              <a:rPr lang="en-US" sz="900" b="1" dirty="0">
                <a:solidFill>
                  <a:srgbClr val="7C3AED"/>
                </a:solidFill>
                <a:latin typeface="Calibri" pitchFamily="34" charset="0"/>
                <a:ea typeface="Calibri" pitchFamily="34" charset="-122"/>
                <a:cs typeface="Calibri" pitchFamily="34" charset="-120"/>
              </a:rPr>
              <a:t>Q: What if no empty clause?  </a:t>
            </a:r>
            <a:pPr indent="0" marL="0">
              <a:buNone/>
            </a:pPr>
            <a:r>
              <a:rPr lang="en-US" sz="900" dirty="0">
                <a:solidFill>
                  <a:srgbClr val="2D3748"/>
                </a:solidFill>
                <a:latin typeface="Calibri" pitchFamily="34" charset="0"/>
                <a:ea typeface="Calibri" pitchFamily="34" charset="-122"/>
                <a:cs typeface="Calibri" pitchFamily="34" charset="-120"/>
              </a:rPr>
              <a:t>A: Then α is NOT entailed by the KB. The KB doesn't have enough info to prove α.</a:t>
            </a:r>
            <a:endParaRPr lang="en-US" sz="900" dirty="0"/>
          </a:p>
        </p:txBody>
      </p:sp>
      <p:sp>
        <p:nvSpPr>
          <p:cNvPr id="48" name="Shape 46"/>
          <p:cNvSpPr/>
          <p:nvPr/>
        </p:nvSpPr>
        <p:spPr>
          <a:xfrm>
            <a:off x="457200" y="4297680"/>
            <a:ext cx="8138160" cy="246888"/>
          </a:xfrm>
          <a:prstGeom prst="rect">
            <a:avLst/>
          </a:prstGeom>
          <a:solidFill>
            <a:srgbClr val="FFFFFF"/>
          </a:solidFill>
          <a:ln w="6350">
            <a:solidFill>
              <a:srgbClr val="E8F4F8"/>
            </a:solidFill>
            <a:prstDash val="solid"/>
          </a:ln>
        </p:spPr>
      </p:sp>
      <p:sp>
        <p:nvSpPr>
          <p:cNvPr id="49" name="Text 47"/>
          <p:cNvSpPr/>
          <p:nvPr/>
        </p:nvSpPr>
        <p:spPr>
          <a:xfrm>
            <a:off x="548640" y="4297680"/>
            <a:ext cx="7955280" cy="246888"/>
          </a:xfrm>
          <a:prstGeom prst="rect">
            <a:avLst/>
          </a:prstGeom>
          <a:noFill/>
          <a:ln/>
        </p:spPr>
        <p:txBody>
          <a:bodyPr wrap="square" lIns="0" tIns="0" rIns="0" bIns="0" rtlCol="0" anchor="ctr"/>
          <a:lstStyle/>
          <a:p>
            <a:pPr indent="0" marL="0">
              <a:buNone/>
            </a:pPr>
            <a:r>
              <a:rPr lang="en-US" sz="900" b="1" dirty="0">
                <a:solidFill>
                  <a:srgbClr val="7C3AED"/>
                </a:solidFill>
                <a:latin typeface="Calibri" pitchFamily="34" charset="0"/>
                <a:ea typeface="Calibri" pitchFamily="34" charset="-122"/>
                <a:cs typeface="Calibri" pitchFamily="34" charset="-120"/>
              </a:rPr>
              <a:t>Q: Why not use truth tables?  </a:t>
            </a:r>
            <a:pPr indent="0" marL="0">
              <a:buNone/>
            </a:pPr>
            <a:r>
              <a:rPr lang="en-US" sz="900" dirty="0">
                <a:solidFill>
                  <a:srgbClr val="2D3748"/>
                </a:solidFill>
                <a:latin typeface="Calibri" pitchFamily="34" charset="0"/>
                <a:ea typeface="Calibri" pitchFamily="34" charset="-122"/>
                <a:cs typeface="Calibri" pitchFamily="34" charset="-120"/>
              </a:rPr>
              <a:t>A: Works for small problems, but with n variables you need 2ⁿ rows. Resolution is often much faster.</a:t>
            </a:r>
            <a:endParaRPr lang="en-US" sz="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065A82"/>
        </a:solidFill>
      </p:bgPr>
    </p:bg>
    <p:spTree>
      <p:nvGrpSpPr>
        <p:cNvPr id="1" name=""/>
        <p:cNvGrpSpPr/>
        <p:nvPr/>
      </p:nvGrpSpPr>
      <p:grpSpPr>
        <a:xfrm>
          <a:off x="0" y="0"/>
          <a:ext cx="0" cy="0"/>
          <a:chOff x="0" y="0"/>
          <a:chExt cx="0" cy="0"/>
        </a:xfrm>
      </p:grpSpPr>
      <p:sp>
        <p:nvSpPr>
          <p:cNvPr id="2" name="Shape 0"/>
          <p:cNvSpPr/>
          <p:nvPr/>
        </p:nvSpPr>
        <p:spPr>
          <a:xfrm>
            <a:off x="0" y="0"/>
            <a:ext cx="137160" cy="5143500"/>
          </a:xfrm>
          <a:prstGeom prst="rect">
            <a:avLst/>
          </a:prstGeom>
          <a:solidFill>
            <a:srgbClr val="02C39A"/>
          </a:solidFill>
          <a:ln/>
        </p:spPr>
      </p:sp>
      <p:sp>
        <p:nvSpPr>
          <p:cNvPr id="3" name="Text 1"/>
          <p:cNvSpPr/>
          <p:nvPr/>
        </p:nvSpPr>
        <p:spPr>
          <a:xfrm>
            <a:off x="731520" y="1097280"/>
            <a:ext cx="1828800" cy="914400"/>
          </a:xfrm>
          <a:prstGeom prst="rect">
            <a:avLst/>
          </a:prstGeom>
          <a:noFill/>
          <a:ln/>
        </p:spPr>
        <p:txBody>
          <a:bodyPr wrap="square" rtlCol="0" anchor="ctr"/>
          <a:lstStyle/>
          <a:p>
            <a:pPr indent="0" marL="0">
              <a:buNone/>
            </a:pPr>
            <a:r>
              <a:rPr lang="en-US" sz="4800" b="1" dirty="0">
                <a:solidFill>
                  <a:srgbClr val="02C39A"/>
                </a:solidFill>
                <a:latin typeface="Georgia" pitchFamily="34" charset="0"/>
                <a:ea typeface="Georgia" pitchFamily="34" charset="-122"/>
                <a:cs typeface="Georgia" pitchFamily="34" charset="-120"/>
              </a:rPr>
              <a:t>3.4</a:t>
            </a:r>
            <a:endParaRPr lang="en-US" sz="4800" dirty="0"/>
          </a:p>
        </p:txBody>
      </p:sp>
      <p:sp>
        <p:nvSpPr>
          <p:cNvPr id="4" name="Text 2"/>
          <p:cNvSpPr/>
          <p:nvPr/>
        </p:nvSpPr>
        <p:spPr>
          <a:xfrm>
            <a:off x="731520" y="2011680"/>
            <a:ext cx="7680960" cy="1097280"/>
          </a:xfrm>
          <a:prstGeom prst="rect">
            <a:avLst/>
          </a:prstGeom>
          <a:noFill/>
          <a:ln/>
        </p:spPr>
        <p:txBody>
          <a:bodyPr wrap="square" rtlCol="0" anchor="ctr"/>
          <a:lstStyle/>
          <a:p>
            <a:pPr indent="0" marL="0">
              <a:buNone/>
            </a:pPr>
            <a:r>
              <a:rPr lang="en-US" sz="3200" b="1" dirty="0">
                <a:solidFill>
                  <a:srgbClr val="FFFFFF"/>
                </a:solidFill>
                <a:latin typeface="Georgia" pitchFamily="34" charset="0"/>
                <a:ea typeface="Georgia" pitchFamily="34" charset="-122"/>
                <a:cs typeface="Georgia" pitchFamily="34" charset="-120"/>
              </a:rPr>
              <a:t>First-Order Logic</a:t>
            </a:r>
            <a:endParaRPr lang="en-US" sz="3200" dirty="0"/>
          </a:p>
        </p:txBody>
      </p:sp>
      <p:sp>
        <p:nvSpPr>
          <p:cNvPr id="5" name="Text 3"/>
          <p:cNvSpPr/>
          <p:nvPr/>
        </p:nvSpPr>
        <p:spPr>
          <a:xfrm>
            <a:off x="731520" y="3200400"/>
            <a:ext cx="7680960" cy="548640"/>
          </a:xfrm>
          <a:prstGeom prst="rect">
            <a:avLst/>
          </a:prstGeom>
          <a:noFill/>
          <a:ln/>
        </p:spPr>
        <p:txBody>
          <a:bodyPr wrap="square" rtlCol="0" anchor="ctr"/>
          <a:lstStyle/>
          <a:p>
            <a:pPr indent="0" marL="0">
              <a:buNone/>
            </a:pPr>
            <a:r>
              <a:rPr lang="en-US" sz="1400" dirty="0">
                <a:solidFill>
                  <a:srgbClr val="E8F4F8"/>
                </a:solidFill>
                <a:latin typeface="Calibri" pitchFamily="34" charset="0"/>
                <a:ea typeface="Calibri" pitchFamily="34" charset="-122"/>
                <a:cs typeface="Calibri" pitchFamily="34" charset="-120"/>
              </a:rPr>
              <a:t>Objects, relationships, and quantifiers — logic that scales</a:t>
            </a:r>
            <a:endParaRPr lang="en-US" sz="1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7FA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C7293"/>
          </a:solidFill>
          <a:ln/>
        </p:spPr>
      </p:sp>
      <p:sp>
        <p:nvSpPr>
          <p:cNvPr id="3" name="Text 1"/>
          <p:cNvSpPr/>
          <p:nvPr/>
        </p:nvSpPr>
        <p:spPr>
          <a:xfrm>
            <a:off x="548640" y="182880"/>
            <a:ext cx="8046720" cy="548640"/>
          </a:xfrm>
          <a:prstGeom prst="rect">
            <a:avLst/>
          </a:prstGeom>
          <a:noFill/>
          <a:ln/>
        </p:spPr>
        <p:txBody>
          <a:bodyPr wrap="square" lIns="0" tIns="0" rIns="0" bIns="0" rtlCol="0" anchor="ctr"/>
          <a:lstStyle/>
          <a:p>
            <a:pPr indent="0" marL="0">
              <a:buNone/>
            </a:pPr>
            <a:r>
              <a:rPr lang="en-US" sz="2200" b="1" dirty="0">
                <a:solidFill>
                  <a:srgbClr val="1A1A2E"/>
                </a:solidFill>
                <a:latin typeface="Georgia" pitchFamily="34" charset="0"/>
                <a:ea typeface="Georgia" pitchFamily="34" charset="-122"/>
                <a:cs typeface="Georgia" pitchFamily="34" charset="-120"/>
              </a:rPr>
              <a:t>Why First-Order Logic?</a:t>
            </a:r>
            <a:endParaRPr lang="en-US" sz="2200" dirty="0"/>
          </a:p>
        </p:txBody>
      </p:sp>
      <p:sp>
        <p:nvSpPr>
          <p:cNvPr id="4" name="Text 2"/>
          <p:cNvSpPr/>
          <p:nvPr/>
        </p:nvSpPr>
        <p:spPr>
          <a:xfrm>
            <a:off x="548640" y="4754880"/>
            <a:ext cx="8046720" cy="274320"/>
          </a:xfrm>
          <a:prstGeom prst="rect">
            <a:avLst/>
          </a:prstGeom>
          <a:noFill/>
          <a:ln/>
        </p:spPr>
        <p:txBody>
          <a:bodyPr wrap="square" rtlCol="0" anchor="ctr"/>
          <a:lstStyle/>
          <a:p>
            <a:pPr indent="0" marL="0">
              <a:buNone/>
            </a:pPr>
            <a:r>
              <a:rPr lang="en-US" sz="900" dirty="0">
                <a:solidFill>
                  <a:srgbClr val="64748B"/>
                </a:solidFill>
                <a:latin typeface="Calibri" pitchFamily="34" charset="0"/>
                <a:ea typeface="Calibri" pitchFamily="34" charset="-122"/>
                <a:cs typeface="Calibri" pitchFamily="34" charset="-120"/>
              </a:rPr>
              <a:t>PECST522 — Artificial Intelligence | B.Tech CSE S5 (2024 Scheme)</a:t>
            </a:r>
            <a:endParaRPr lang="en-US" sz="900" dirty="0"/>
          </a:p>
        </p:txBody>
      </p:sp>
      <p:sp>
        <p:nvSpPr>
          <p:cNvPr id="5" name="Shape 3"/>
          <p:cNvSpPr/>
          <p:nvPr/>
        </p:nvSpPr>
        <p:spPr>
          <a:xfrm>
            <a:off x="365760" y="868680"/>
            <a:ext cx="4023360" cy="1554480"/>
          </a:xfrm>
          <a:prstGeom prst="rect">
            <a:avLst/>
          </a:prstGeom>
          <a:solidFill>
            <a:srgbClr val="FEE2E2"/>
          </a:solidFill>
          <a:ln w="6350">
            <a:solidFill>
              <a:srgbClr val="DC2626"/>
            </a:solidFill>
            <a:prstDash val="solid"/>
          </a:ln>
        </p:spPr>
      </p:sp>
      <p:sp>
        <p:nvSpPr>
          <p:cNvPr id="6" name="Text 4"/>
          <p:cNvSpPr/>
          <p:nvPr/>
        </p:nvSpPr>
        <p:spPr>
          <a:xfrm>
            <a:off x="457200" y="886968"/>
            <a:ext cx="3840480" cy="228600"/>
          </a:xfrm>
          <a:prstGeom prst="rect">
            <a:avLst/>
          </a:prstGeom>
          <a:noFill/>
          <a:ln/>
        </p:spPr>
        <p:txBody>
          <a:bodyPr wrap="square" rtlCol="0" anchor="ctr"/>
          <a:lstStyle/>
          <a:p>
            <a:pPr indent="0" marL="0">
              <a:buNone/>
            </a:pPr>
            <a:r>
              <a:rPr lang="en-US" sz="1100" b="1" dirty="0">
                <a:solidFill>
                  <a:srgbClr val="DC2626"/>
                </a:solidFill>
                <a:latin typeface="Georgia" pitchFamily="34" charset="0"/>
                <a:ea typeface="Georgia" pitchFamily="34" charset="-122"/>
                <a:cs typeface="Georgia" pitchFamily="34" charset="-120"/>
              </a:rPr>
              <a:t>Propositional Logic — The Problem</a:t>
            </a:r>
            <a:endParaRPr lang="en-US" sz="1100" dirty="0"/>
          </a:p>
        </p:txBody>
      </p:sp>
      <p:sp>
        <p:nvSpPr>
          <p:cNvPr id="7" name="Text 5"/>
          <p:cNvSpPr/>
          <p:nvPr/>
        </p:nvSpPr>
        <p:spPr>
          <a:xfrm>
            <a:off x="502920" y="1143000"/>
            <a:ext cx="3749040" cy="1188720"/>
          </a:xfrm>
          <a:prstGeom prst="rect">
            <a:avLst/>
          </a:prstGeom>
          <a:noFill/>
          <a:ln/>
        </p:spPr>
        <p:txBody>
          <a:bodyPr wrap="square" rtlCol="0" anchor="t"/>
          <a:lstStyle/>
          <a:p>
            <a:pPr indent="0" marL="0">
              <a:lnSpc>
                <a:spcPct val="110000"/>
              </a:lnSpc>
              <a:buNone/>
            </a:pPr>
            <a:r>
              <a:rPr lang="en-US" sz="900" b="1" dirty="0">
                <a:solidFill>
                  <a:srgbClr val="1A1A2E"/>
                </a:solidFill>
                <a:latin typeface="Calibri" pitchFamily="34" charset="0"/>
                <a:ea typeface="Calibri" pitchFamily="34" charset="-122"/>
                <a:cs typeface="Calibri" pitchFamily="34" charset="-120"/>
              </a:rPr>
              <a:t>"Every room adjacent to a pit is breezy"
</a:t>
            </a:r>
            <a:pPr indent="0" marL="0">
              <a:lnSpc>
                <a:spcPct val="110000"/>
              </a:lnSpc>
              <a:buNone/>
            </a:pPr>
            <a:r>
              <a:rPr lang="en-US" sz="900" dirty="0">
                <a:solidFill>
                  <a:srgbClr val="2D3748"/>
                </a:solidFill>
                <a:latin typeface="Calibri" pitchFamily="34" charset="0"/>
                <a:ea typeface="Calibri" pitchFamily="34" charset="-122"/>
                <a:cs typeface="Calibri" pitchFamily="34" charset="-120"/>
              </a:rPr>
              <a:t>In PL you need ONE sentence per square:
</a:t>
            </a:r>
            <a:pPr indent="0" marL="0">
              <a:lnSpc>
                <a:spcPct val="110000"/>
              </a:lnSpc>
              <a:buNone/>
            </a:pPr>
            <a:r>
              <a:rPr lang="en-US" sz="800" dirty="0">
                <a:solidFill>
                  <a:srgbClr val="64748B"/>
                </a:solidFill>
                <a:latin typeface="Consolas" pitchFamily="34" charset="0"/>
                <a:ea typeface="Consolas" pitchFamily="34" charset="-122"/>
                <a:cs typeface="Consolas" pitchFamily="34" charset="-120"/>
              </a:rPr>
              <a:t>  Breezy₁₁ ⇒ Adjacent(₁₁, Pit₁₂) ∨ ...
</a:t>
            </a:r>
            <a:pPr indent="0" marL="0">
              <a:lnSpc>
                <a:spcPct val="110000"/>
              </a:lnSpc>
              <a:buNone/>
            </a:pPr>
            <a:r>
              <a:rPr lang="en-US" sz="800" dirty="0">
                <a:solidFill>
                  <a:srgbClr val="64748B"/>
                </a:solidFill>
                <a:latin typeface="Consolas" pitchFamily="34" charset="0"/>
                <a:ea typeface="Consolas" pitchFamily="34" charset="-122"/>
                <a:cs typeface="Consolas" pitchFamily="34" charset="-120"/>
              </a:rPr>
              <a:t>  Breezy₁₂ ⇒ Adjacent(₁₂, Pit₁₁) ∨ ...
</a:t>
            </a:r>
            <a:pPr indent="0" marL="0">
              <a:lnSpc>
                <a:spcPct val="110000"/>
              </a:lnSpc>
              <a:buNone/>
            </a:pPr>
            <a:r>
              <a:rPr lang="en-US" sz="800" dirty="0">
                <a:solidFill>
                  <a:srgbClr val="DC2626"/>
                </a:solidFill>
                <a:latin typeface="Consolas" pitchFamily="34" charset="0"/>
                <a:ea typeface="Consolas" pitchFamily="34" charset="-122"/>
                <a:cs typeface="Consolas" pitchFamily="34" charset="-120"/>
              </a:rPr>
              <a:t>  Breezy₁₃ ⇒ ...   ← infinite!</a:t>
            </a:r>
            <a:endParaRPr lang="en-US" sz="900" dirty="0"/>
          </a:p>
        </p:txBody>
      </p:sp>
      <p:sp>
        <p:nvSpPr>
          <p:cNvPr id="8" name="Shape 6"/>
          <p:cNvSpPr/>
          <p:nvPr/>
        </p:nvSpPr>
        <p:spPr>
          <a:xfrm>
            <a:off x="4663440" y="868680"/>
            <a:ext cx="4114800" cy="1554480"/>
          </a:xfrm>
          <a:prstGeom prst="rect">
            <a:avLst/>
          </a:prstGeom>
          <a:solidFill>
            <a:srgbClr val="EDE9FE"/>
          </a:solidFill>
          <a:ln w="6350">
            <a:solidFill>
              <a:srgbClr val="7C3AED"/>
            </a:solidFill>
            <a:prstDash val="solid"/>
          </a:ln>
        </p:spPr>
      </p:sp>
      <p:sp>
        <p:nvSpPr>
          <p:cNvPr id="9" name="Text 7"/>
          <p:cNvSpPr/>
          <p:nvPr/>
        </p:nvSpPr>
        <p:spPr>
          <a:xfrm>
            <a:off x="4754880" y="886968"/>
            <a:ext cx="3931920" cy="228600"/>
          </a:xfrm>
          <a:prstGeom prst="rect">
            <a:avLst/>
          </a:prstGeom>
          <a:noFill/>
          <a:ln/>
        </p:spPr>
        <p:txBody>
          <a:bodyPr wrap="square" rtlCol="0" anchor="ctr"/>
          <a:lstStyle/>
          <a:p>
            <a:pPr indent="0" marL="0">
              <a:buNone/>
            </a:pPr>
            <a:r>
              <a:rPr lang="en-US" sz="1100" b="1" dirty="0">
                <a:solidFill>
                  <a:srgbClr val="7C3AED"/>
                </a:solidFill>
                <a:latin typeface="Georgia" pitchFamily="34" charset="0"/>
                <a:ea typeface="Georgia" pitchFamily="34" charset="-122"/>
                <a:cs typeface="Georgia" pitchFamily="34" charset="-120"/>
              </a:rPr>
              <a:t>First-Order Logic — One Rule</a:t>
            </a:r>
            <a:endParaRPr lang="en-US" sz="1100" dirty="0"/>
          </a:p>
        </p:txBody>
      </p:sp>
      <p:sp>
        <p:nvSpPr>
          <p:cNvPr id="10" name="Text 8"/>
          <p:cNvSpPr/>
          <p:nvPr/>
        </p:nvSpPr>
        <p:spPr>
          <a:xfrm>
            <a:off x="4800600" y="1143000"/>
            <a:ext cx="3840480" cy="1188720"/>
          </a:xfrm>
          <a:prstGeom prst="rect">
            <a:avLst/>
          </a:prstGeom>
          <a:noFill/>
          <a:ln/>
        </p:spPr>
        <p:txBody>
          <a:bodyPr wrap="square" rtlCol="0" anchor="t"/>
          <a:lstStyle/>
          <a:p>
            <a:pPr indent="0" marL="0">
              <a:lnSpc>
                <a:spcPct val="110000"/>
              </a:lnSpc>
              <a:buNone/>
            </a:pPr>
            <a:r>
              <a:rPr lang="en-US" sz="1000" b="1" dirty="0">
                <a:solidFill>
                  <a:srgbClr val="7C3AED"/>
                </a:solidFill>
                <a:latin typeface="Consolas" pitchFamily="34" charset="0"/>
                <a:ea typeface="Consolas" pitchFamily="34" charset="-122"/>
                <a:cs typeface="Consolas" pitchFamily="34" charset="-120"/>
              </a:rPr>
              <a:t>∀r ∀p  Adjacent(r, p) ∧ Pit(p) ⇒ Breezy(r)
</a:t>
            </a:r>
            <a:pPr indent="0" marL="0">
              <a:lnSpc>
                <a:spcPct val="110000"/>
              </a:lnSpc>
              <a:buNone/>
            </a:pPr>
            <a:r>
              <a:rPr lang="en-US" sz="900" b="1" dirty="0">
                <a:solidFill>
                  <a:srgbClr val="1A1A2E"/>
                </a:solidFill>
                <a:latin typeface="Calibri" pitchFamily="34" charset="0"/>
                <a:ea typeface="Calibri" pitchFamily="34" charset="-122"/>
                <a:cs typeface="Calibri" pitchFamily="34" charset="-120"/>
              </a:rPr>
              <a:t>ONE sentence covers ALL rooms, ALL pits.
</a:t>
            </a:r>
            <a:pPr indent="0" marL="0">
              <a:lnSpc>
                <a:spcPct val="110000"/>
              </a:lnSpc>
              <a:buNone/>
            </a:pPr>
            <a:r>
              <a:rPr lang="en-US" sz="900" dirty="0">
                <a:solidFill>
                  <a:srgbClr val="2D3748"/>
                </a:solidFill>
                <a:latin typeface="Calibri" pitchFamily="34" charset="0"/>
                <a:ea typeface="Calibri" pitchFamily="34" charset="-122"/>
                <a:cs typeface="Calibri" pitchFamily="34" charset="-120"/>
              </a:rPr>
              <a:t>Quantifiers (∀, ∃) let us talk about every object or some object without listing them individually.</a:t>
            </a:r>
            <a:endParaRPr lang="en-US" sz="1000" dirty="0"/>
          </a:p>
        </p:txBody>
      </p:sp>
      <p:sp>
        <p:nvSpPr>
          <p:cNvPr id="11" name="Shape 9"/>
          <p:cNvSpPr/>
          <p:nvPr/>
        </p:nvSpPr>
        <p:spPr>
          <a:xfrm>
            <a:off x="365760" y="2606040"/>
            <a:ext cx="8412480" cy="1051560"/>
          </a:xfrm>
          <a:prstGeom prst="rect">
            <a:avLst/>
          </a:prstGeom>
          <a:solidFill>
            <a:srgbClr val="ECFDF5"/>
          </a:solidFill>
          <a:ln w="6350">
            <a:solidFill>
              <a:srgbClr val="059669"/>
            </a:solidFill>
            <a:prstDash val="solid"/>
          </a:ln>
        </p:spPr>
      </p:sp>
      <p:sp>
        <p:nvSpPr>
          <p:cNvPr id="12" name="Text 10"/>
          <p:cNvSpPr/>
          <p:nvPr/>
        </p:nvSpPr>
        <p:spPr>
          <a:xfrm>
            <a:off x="457200" y="2624328"/>
            <a:ext cx="3657600" cy="228600"/>
          </a:xfrm>
          <a:prstGeom prst="rect">
            <a:avLst/>
          </a:prstGeom>
          <a:noFill/>
          <a:ln/>
        </p:spPr>
        <p:txBody>
          <a:bodyPr wrap="square" rtlCol="0" anchor="ctr"/>
          <a:lstStyle/>
          <a:p>
            <a:pPr indent="0" marL="0">
              <a:buNone/>
            </a:pPr>
            <a:r>
              <a:rPr lang="en-US" sz="1100" b="1" dirty="0">
                <a:solidFill>
                  <a:srgbClr val="059669"/>
                </a:solidFill>
                <a:latin typeface="Georgia" pitchFamily="34" charset="0"/>
                <a:ea typeface="Georgia" pitchFamily="34" charset="-122"/>
                <a:cs typeface="Georgia" pitchFamily="34" charset="-120"/>
              </a:rPr>
              <a:t>💡 Analogy — Driving Directions</a:t>
            </a:r>
            <a:endParaRPr lang="en-US" sz="1100" dirty="0"/>
          </a:p>
        </p:txBody>
      </p:sp>
      <p:sp>
        <p:nvSpPr>
          <p:cNvPr id="13" name="Shape 11"/>
          <p:cNvSpPr/>
          <p:nvPr/>
        </p:nvSpPr>
        <p:spPr>
          <a:xfrm>
            <a:off x="548640" y="2907792"/>
            <a:ext cx="3749040" cy="640080"/>
          </a:xfrm>
          <a:prstGeom prst="rect">
            <a:avLst/>
          </a:prstGeom>
          <a:solidFill>
            <a:srgbClr val="FFFFFF"/>
          </a:solidFill>
          <a:ln w="6350">
            <a:solidFill>
              <a:srgbClr val="059669"/>
            </a:solidFill>
            <a:prstDash val="solid"/>
          </a:ln>
        </p:spPr>
      </p:sp>
      <p:sp>
        <p:nvSpPr>
          <p:cNvPr id="14" name="Text 12"/>
          <p:cNvSpPr/>
          <p:nvPr/>
        </p:nvSpPr>
        <p:spPr>
          <a:xfrm>
            <a:off x="640080" y="2926080"/>
            <a:ext cx="3566160" cy="594360"/>
          </a:xfrm>
          <a:prstGeom prst="rect">
            <a:avLst/>
          </a:prstGeom>
          <a:noFill/>
          <a:ln/>
        </p:spPr>
        <p:txBody>
          <a:bodyPr wrap="square" rtlCol="0" anchor="t"/>
          <a:lstStyle/>
          <a:p>
            <a:pPr indent="0" marL="0">
              <a:buNone/>
            </a:pPr>
            <a:r>
              <a:rPr lang="en-US" sz="900" b="1" dirty="0">
                <a:solidFill>
                  <a:srgbClr val="1A1A2E"/>
                </a:solidFill>
                <a:latin typeface="Calibri" pitchFamily="34" charset="0"/>
                <a:ea typeface="Calibri" pitchFamily="34" charset="-122"/>
                <a:cs typeface="Calibri" pitchFamily="34" charset="-120"/>
              </a:rPr>
              <a:t>PL = Turn-by-turn GPS
</a:t>
            </a:r>
            <a:pPr indent="0" marL="0">
              <a:buNone/>
            </a:pPr>
            <a:r>
              <a:rPr lang="en-US" sz="850" dirty="0">
                <a:solidFill>
                  <a:srgbClr val="2D3748"/>
                </a:solidFill>
                <a:latin typeface="Calibri" pitchFamily="34" charset="0"/>
                <a:ea typeface="Calibri" pitchFamily="34" charset="-122"/>
                <a:cs typeface="Calibri" pitchFamily="34" charset="-120"/>
              </a:rPr>
              <a:t>"At junction 1 go left, at junction 2
</a:t>
            </a:r>
            <a:pPr indent="0" marL="0">
              <a:buNone/>
            </a:pPr>
            <a:r>
              <a:rPr lang="en-US" sz="850" dirty="0">
                <a:solidFill>
                  <a:srgbClr val="2D3748"/>
                </a:solidFill>
                <a:latin typeface="Calibri" pitchFamily="34" charset="0"/>
                <a:ea typeface="Calibri" pitchFamily="34" charset="-122"/>
                <a:cs typeface="Calibri" pitchFamily="34" charset="-120"/>
              </a:rPr>
              <a:t>go right, at junction 3 go left..."</a:t>
            </a:r>
            <a:endParaRPr lang="en-US" sz="900" dirty="0"/>
          </a:p>
        </p:txBody>
      </p:sp>
      <p:sp>
        <p:nvSpPr>
          <p:cNvPr id="15" name="Shape 13"/>
          <p:cNvSpPr/>
          <p:nvPr/>
        </p:nvSpPr>
        <p:spPr>
          <a:xfrm>
            <a:off x="4572000" y="2907792"/>
            <a:ext cx="4023360" cy="640080"/>
          </a:xfrm>
          <a:prstGeom prst="rect">
            <a:avLst/>
          </a:prstGeom>
          <a:solidFill>
            <a:srgbClr val="FFFFFF"/>
          </a:solidFill>
          <a:ln w="6350">
            <a:solidFill>
              <a:srgbClr val="059669"/>
            </a:solidFill>
            <a:prstDash val="solid"/>
          </a:ln>
        </p:spPr>
      </p:sp>
      <p:sp>
        <p:nvSpPr>
          <p:cNvPr id="16" name="Text 14"/>
          <p:cNvSpPr/>
          <p:nvPr/>
        </p:nvSpPr>
        <p:spPr>
          <a:xfrm>
            <a:off x="4663440" y="2926080"/>
            <a:ext cx="3840480" cy="594360"/>
          </a:xfrm>
          <a:prstGeom prst="rect">
            <a:avLst/>
          </a:prstGeom>
          <a:noFill/>
          <a:ln/>
        </p:spPr>
        <p:txBody>
          <a:bodyPr wrap="square" rtlCol="0" anchor="t"/>
          <a:lstStyle/>
          <a:p>
            <a:pPr indent="0" marL="0">
              <a:buNone/>
            </a:pPr>
            <a:r>
              <a:rPr lang="en-US" sz="900" b="1" dirty="0">
                <a:solidFill>
                  <a:srgbClr val="1A1A2E"/>
                </a:solidFill>
                <a:latin typeface="Calibri" pitchFamily="34" charset="0"/>
                <a:ea typeface="Calibri" pitchFamily="34" charset="-122"/>
                <a:cs typeface="Calibri" pitchFamily="34" charset="-120"/>
              </a:rPr>
              <a:t>FOL = General road rule
</a:t>
            </a:r>
            <a:pPr indent="0" marL="0">
              <a:buNone/>
            </a:pPr>
            <a:r>
              <a:rPr lang="en-US" sz="850" dirty="0">
                <a:solidFill>
                  <a:srgbClr val="2D3748"/>
                </a:solidFill>
                <a:latin typeface="Calibri" pitchFamily="34" charset="0"/>
                <a:ea typeface="Calibri" pitchFamily="34" charset="-122"/>
                <a:cs typeface="Calibri" pitchFamily="34" charset="-120"/>
              </a:rPr>
              <a:t>"Always follow the road with the
</a:t>
            </a:r>
            <a:pPr indent="0" marL="0">
              <a:buNone/>
            </a:pPr>
            <a:r>
              <a:rPr lang="en-US" sz="850" dirty="0">
                <a:solidFill>
                  <a:srgbClr val="2D3748"/>
                </a:solidFill>
                <a:latin typeface="Calibri" pitchFamily="34" charset="0"/>
                <a:ea typeface="Calibri" pitchFamily="34" charset="-122"/>
                <a:cs typeface="Calibri" pitchFamily="34" charset="-120"/>
              </a:rPr>
              <a:t>green sign" — one rule, every junction</a:t>
            </a:r>
            <a:endParaRPr lang="en-US" sz="900" dirty="0"/>
          </a:p>
        </p:txBody>
      </p:sp>
      <p:sp>
        <p:nvSpPr>
          <p:cNvPr id="17" name="Text 15"/>
          <p:cNvSpPr/>
          <p:nvPr/>
        </p:nvSpPr>
        <p:spPr>
          <a:xfrm>
            <a:off x="365760" y="3794760"/>
            <a:ext cx="4572000" cy="228600"/>
          </a:xfrm>
          <a:prstGeom prst="rect">
            <a:avLst/>
          </a:prstGeom>
          <a:noFill/>
          <a:ln/>
        </p:spPr>
        <p:txBody>
          <a:bodyPr wrap="square" rtlCol="0" anchor="ctr"/>
          <a:lstStyle/>
          <a:p>
            <a:pPr indent="0" marL="0">
              <a:buNone/>
            </a:pPr>
            <a:r>
              <a:rPr lang="en-US" sz="1100" b="1" dirty="0">
                <a:solidFill>
                  <a:srgbClr val="065A82"/>
                </a:solidFill>
                <a:latin typeface="Georgia" pitchFamily="34" charset="0"/>
                <a:ea typeface="Georgia" pitchFamily="34" charset="-122"/>
                <a:cs typeface="Georgia" pitchFamily="34" charset="-120"/>
              </a:rPr>
              <a:t>PL vs FOL — Quick Comparison</a:t>
            </a:r>
            <a:endParaRPr lang="en-US" sz="1100" dirty="0"/>
          </a:p>
        </p:txBody>
      </p:sp>
      <p:sp>
        <p:nvSpPr>
          <p:cNvPr id="18" name="Shape 16"/>
          <p:cNvSpPr/>
          <p:nvPr/>
        </p:nvSpPr>
        <p:spPr>
          <a:xfrm>
            <a:off x="457200" y="4041648"/>
            <a:ext cx="7955280" cy="219456"/>
          </a:xfrm>
          <a:prstGeom prst="rect">
            <a:avLst/>
          </a:prstGeom>
          <a:solidFill>
            <a:srgbClr val="065A82"/>
          </a:solidFill>
          <a:ln w="6350">
            <a:solidFill>
              <a:srgbClr val="065A82"/>
            </a:solidFill>
            <a:prstDash val="solid"/>
          </a:ln>
        </p:spPr>
      </p:sp>
      <p:sp>
        <p:nvSpPr>
          <p:cNvPr id="19" name="Text 17"/>
          <p:cNvSpPr/>
          <p:nvPr/>
        </p:nvSpPr>
        <p:spPr>
          <a:xfrm>
            <a:off x="457200" y="4041648"/>
            <a:ext cx="1463040" cy="219456"/>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Feature</a:t>
            </a:r>
            <a:endParaRPr lang="en-US" sz="800" dirty="0"/>
          </a:p>
        </p:txBody>
      </p:sp>
      <p:sp>
        <p:nvSpPr>
          <p:cNvPr id="20" name="Text 18"/>
          <p:cNvSpPr/>
          <p:nvPr/>
        </p:nvSpPr>
        <p:spPr>
          <a:xfrm>
            <a:off x="1920240" y="4041648"/>
            <a:ext cx="2926080" cy="219456"/>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Propositional Logic</a:t>
            </a:r>
            <a:endParaRPr lang="en-US" sz="800" dirty="0"/>
          </a:p>
        </p:txBody>
      </p:sp>
      <p:sp>
        <p:nvSpPr>
          <p:cNvPr id="21" name="Text 19"/>
          <p:cNvSpPr/>
          <p:nvPr/>
        </p:nvSpPr>
        <p:spPr>
          <a:xfrm>
            <a:off x="4846320" y="4041648"/>
            <a:ext cx="3840480" cy="219456"/>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First-Order Logic</a:t>
            </a:r>
            <a:endParaRPr lang="en-US" sz="800" dirty="0"/>
          </a:p>
        </p:txBody>
      </p:sp>
      <p:sp>
        <p:nvSpPr>
          <p:cNvPr id="22" name="Shape 20"/>
          <p:cNvSpPr/>
          <p:nvPr/>
        </p:nvSpPr>
        <p:spPr>
          <a:xfrm>
            <a:off x="457200" y="4279392"/>
            <a:ext cx="7955280" cy="182880"/>
          </a:xfrm>
          <a:prstGeom prst="rect">
            <a:avLst/>
          </a:prstGeom>
          <a:solidFill>
            <a:srgbClr val="FFFFFF"/>
          </a:solidFill>
          <a:ln w="6350">
            <a:solidFill>
              <a:srgbClr val="E8F4F8"/>
            </a:solidFill>
            <a:prstDash val="solid"/>
          </a:ln>
        </p:spPr>
      </p:sp>
      <p:sp>
        <p:nvSpPr>
          <p:cNvPr id="23" name="Text 21"/>
          <p:cNvSpPr/>
          <p:nvPr/>
        </p:nvSpPr>
        <p:spPr>
          <a:xfrm>
            <a:off x="457200" y="4279392"/>
            <a:ext cx="1463040" cy="182880"/>
          </a:xfrm>
          <a:prstGeom prst="rect">
            <a:avLst/>
          </a:prstGeom>
          <a:noFill/>
          <a:ln/>
        </p:spPr>
        <p:txBody>
          <a:bodyPr wrap="square" rtlCol="0" anchor="ctr"/>
          <a:lstStyle/>
          <a:p>
            <a:pPr indent="0" marL="0">
              <a:buNone/>
            </a:pPr>
            <a:r>
              <a:rPr lang="en-US" sz="750" b="1" dirty="0">
                <a:solidFill>
                  <a:srgbClr val="1A1A2E"/>
                </a:solidFill>
                <a:latin typeface="Calibri" pitchFamily="34" charset="0"/>
                <a:ea typeface="Calibri" pitchFamily="34" charset="-122"/>
                <a:cs typeface="Calibri" pitchFamily="34" charset="-120"/>
              </a:rPr>
              <a:t>Talks about objects?</a:t>
            </a:r>
            <a:endParaRPr lang="en-US" sz="750" dirty="0"/>
          </a:p>
        </p:txBody>
      </p:sp>
      <p:sp>
        <p:nvSpPr>
          <p:cNvPr id="24" name="Text 22"/>
          <p:cNvSpPr/>
          <p:nvPr/>
        </p:nvSpPr>
        <p:spPr>
          <a:xfrm>
            <a:off x="1920240" y="4279392"/>
            <a:ext cx="2926080" cy="182880"/>
          </a:xfrm>
          <a:prstGeom prst="rect">
            <a:avLst/>
          </a:prstGeom>
          <a:noFill/>
          <a:ln/>
        </p:spPr>
        <p:txBody>
          <a:bodyPr wrap="square" rtlCol="0" anchor="ctr"/>
          <a:lstStyle/>
          <a:p>
            <a:pPr indent="0" marL="0">
              <a:buNone/>
            </a:pPr>
            <a:r>
              <a:rPr lang="en-US" sz="750" dirty="0">
                <a:solidFill>
                  <a:srgbClr val="2D3748"/>
                </a:solidFill>
                <a:latin typeface="Calibri" pitchFamily="34" charset="0"/>
                <a:ea typeface="Calibri" pitchFamily="34" charset="-122"/>
                <a:cs typeface="Calibri" pitchFamily="34" charset="-120"/>
              </a:rPr>
              <a:t>✗ No — only facts (P, Q, R)</a:t>
            </a:r>
            <a:endParaRPr lang="en-US" sz="750" dirty="0"/>
          </a:p>
        </p:txBody>
      </p:sp>
      <p:sp>
        <p:nvSpPr>
          <p:cNvPr id="25" name="Text 23"/>
          <p:cNvSpPr/>
          <p:nvPr/>
        </p:nvSpPr>
        <p:spPr>
          <a:xfrm>
            <a:off x="4846320" y="4279392"/>
            <a:ext cx="3840480" cy="182880"/>
          </a:xfrm>
          <a:prstGeom prst="rect">
            <a:avLst/>
          </a:prstGeom>
          <a:noFill/>
          <a:ln/>
        </p:spPr>
        <p:txBody>
          <a:bodyPr wrap="square" rtlCol="0" anchor="ctr"/>
          <a:lstStyle/>
          <a:p>
            <a:pPr indent="0" marL="0">
              <a:buNone/>
            </a:pPr>
            <a:r>
              <a:rPr lang="en-US" sz="750" dirty="0">
                <a:solidFill>
                  <a:srgbClr val="2D3748"/>
                </a:solidFill>
                <a:latin typeface="Calibri" pitchFamily="34" charset="0"/>
                <a:ea typeface="Calibri" pitchFamily="34" charset="-122"/>
                <a:cs typeface="Calibri" pitchFamily="34" charset="-120"/>
              </a:rPr>
              <a:t>✓ Yes — John, Square₁₁, NSSCE</a:t>
            </a:r>
            <a:endParaRPr lang="en-US" sz="750" dirty="0"/>
          </a:p>
        </p:txBody>
      </p:sp>
      <p:sp>
        <p:nvSpPr>
          <p:cNvPr id="26" name="Shape 24"/>
          <p:cNvSpPr/>
          <p:nvPr/>
        </p:nvSpPr>
        <p:spPr>
          <a:xfrm>
            <a:off x="457200" y="4480560"/>
            <a:ext cx="7955280" cy="182880"/>
          </a:xfrm>
          <a:prstGeom prst="rect">
            <a:avLst/>
          </a:prstGeom>
          <a:solidFill>
            <a:srgbClr val="E8F4F8"/>
          </a:solidFill>
          <a:ln w="6350">
            <a:solidFill>
              <a:srgbClr val="E8F4F8"/>
            </a:solidFill>
            <a:prstDash val="solid"/>
          </a:ln>
        </p:spPr>
      </p:sp>
      <p:sp>
        <p:nvSpPr>
          <p:cNvPr id="27" name="Text 25"/>
          <p:cNvSpPr/>
          <p:nvPr/>
        </p:nvSpPr>
        <p:spPr>
          <a:xfrm>
            <a:off x="457200" y="4480560"/>
            <a:ext cx="1463040" cy="182880"/>
          </a:xfrm>
          <a:prstGeom prst="rect">
            <a:avLst/>
          </a:prstGeom>
          <a:noFill/>
          <a:ln/>
        </p:spPr>
        <p:txBody>
          <a:bodyPr wrap="square" rtlCol="0" anchor="ctr"/>
          <a:lstStyle/>
          <a:p>
            <a:pPr indent="0" marL="0">
              <a:buNone/>
            </a:pPr>
            <a:r>
              <a:rPr lang="en-US" sz="750" b="1" dirty="0">
                <a:solidFill>
                  <a:srgbClr val="1A1A2E"/>
                </a:solidFill>
                <a:latin typeface="Calibri" pitchFamily="34" charset="0"/>
                <a:ea typeface="Calibri" pitchFamily="34" charset="-122"/>
                <a:cs typeface="Calibri" pitchFamily="34" charset="-120"/>
              </a:rPr>
              <a:t>General rules?</a:t>
            </a:r>
            <a:endParaRPr lang="en-US" sz="750" dirty="0"/>
          </a:p>
        </p:txBody>
      </p:sp>
      <p:sp>
        <p:nvSpPr>
          <p:cNvPr id="28" name="Text 26"/>
          <p:cNvSpPr/>
          <p:nvPr/>
        </p:nvSpPr>
        <p:spPr>
          <a:xfrm>
            <a:off x="1920240" y="4480560"/>
            <a:ext cx="2926080" cy="182880"/>
          </a:xfrm>
          <a:prstGeom prst="rect">
            <a:avLst/>
          </a:prstGeom>
          <a:noFill/>
          <a:ln/>
        </p:spPr>
        <p:txBody>
          <a:bodyPr wrap="square" rtlCol="0" anchor="ctr"/>
          <a:lstStyle/>
          <a:p>
            <a:pPr indent="0" marL="0">
              <a:buNone/>
            </a:pPr>
            <a:r>
              <a:rPr lang="en-US" sz="750" dirty="0">
                <a:solidFill>
                  <a:srgbClr val="2D3748"/>
                </a:solidFill>
                <a:latin typeface="Calibri" pitchFamily="34" charset="0"/>
                <a:ea typeface="Calibri" pitchFamily="34" charset="-122"/>
                <a:cs typeface="Calibri" pitchFamily="34" charset="-120"/>
              </a:rPr>
              <a:t>✗ One sentence per case</a:t>
            </a:r>
            <a:endParaRPr lang="en-US" sz="750" dirty="0"/>
          </a:p>
        </p:txBody>
      </p:sp>
      <p:sp>
        <p:nvSpPr>
          <p:cNvPr id="29" name="Text 27"/>
          <p:cNvSpPr/>
          <p:nvPr/>
        </p:nvSpPr>
        <p:spPr>
          <a:xfrm>
            <a:off x="4846320" y="4480560"/>
            <a:ext cx="3840480" cy="182880"/>
          </a:xfrm>
          <a:prstGeom prst="rect">
            <a:avLst/>
          </a:prstGeom>
          <a:noFill/>
          <a:ln/>
        </p:spPr>
        <p:txBody>
          <a:bodyPr wrap="square" rtlCol="0" anchor="ctr"/>
          <a:lstStyle/>
          <a:p>
            <a:pPr indent="0" marL="0">
              <a:buNone/>
            </a:pPr>
            <a:r>
              <a:rPr lang="en-US" sz="750" dirty="0">
                <a:solidFill>
                  <a:srgbClr val="2D3748"/>
                </a:solidFill>
                <a:latin typeface="Calibri" pitchFamily="34" charset="0"/>
                <a:ea typeface="Calibri" pitchFamily="34" charset="-122"/>
                <a:cs typeface="Calibri" pitchFamily="34" charset="-120"/>
              </a:rPr>
              <a:t>✓ One rule with ∀ covers all cases</a:t>
            </a:r>
            <a:endParaRPr lang="en-US" sz="750" dirty="0"/>
          </a:p>
        </p:txBody>
      </p:sp>
      <p:sp>
        <p:nvSpPr>
          <p:cNvPr id="30" name="Shape 28"/>
          <p:cNvSpPr/>
          <p:nvPr/>
        </p:nvSpPr>
        <p:spPr>
          <a:xfrm>
            <a:off x="457200" y="4681728"/>
            <a:ext cx="7955280" cy="182880"/>
          </a:xfrm>
          <a:prstGeom prst="rect">
            <a:avLst/>
          </a:prstGeom>
          <a:solidFill>
            <a:srgbClr val="FFFFFF"/>
          </a:solidFill>
          <a:ln w="6350">
            <a:solidFill>
              <a:srgbClr val="E8F4F8"/>
            </a:solidFill>
            <a:prstDash val="solid"/>
          </a:ln>
        </p:spPr>
      </p:sp>
      <p:sp>
        <p:nvSpPr>
          <p:cNvPr id="31" name="Text 29"/>
          <p:cNvSpPr/>
          <p:nvPr/>
        </p:nvSpPr>
        <p:spPr>
          <a:xfrm>
            <a:off x="457200" y="4681728"/>
            <a:ext cx="1463040" cy="182880"/>
          </a:xfrm>
          <a:prstGeom prst="rect">
            <a:avLst/>
          </a:prstGeom>
          <a:noFill/>
          <a:ln/>
        </p:spPr>
        <p:txBody>
          <a:bodyPr wrap="square" rtlCol="0" anchor="ctr"/>
          <a:lstStyle/>
          <a:p>
            <a:pPr indent="0" marL="0">
              <a:buNone/>
            </a:pPr>
            <a:r>
              <a:rPr lang="en-US" sz="750" b="1" dirty="0">
                <a:solidFill>
                  <a:srgbClr val="1A1A2E"/>
                </a:solidFill>
                <a:latin typeface="Calibri" pitchFamily="34" charset="0"/>
                <a:ea typeface="Calibri" pitchFamily="34" charset="-122"/>
                <a:cs typeface="Calibri" pitchFamily="34" charset="-120"/>
              </a:rPr>
              <a:t>Relationships?</a:t>
            </a:r>
            <a:endParaRPr lang="en-US" sz="750" dirty="0"/>
          </a:p>
        </p:txBody>
      </p:sp>
      <p:sp>
        <p:nvSpPr>
          <p:cNvPr id="32" name="Text 30"/>
          <p:cNvSpPr/>
          <p:nvPr/>
        </p:nvSpPr>
        <p:spPr>
          <a:xfrm>
            <a:off x="1920240" y="4681728"/>
            <a:ext cx="2926080" cy="182880"/>
          </a:xfrm>
          <a:prstGeom prst="rect">
            <a:avLst/>
          </a:prstGeom>
          <a:noFill/>
          <a:ln/>
        </p:spPr>
        <p:txBody>
          <a:bodyPr wrap="square" rtlCol="0" anchor="ctr"/>
          <a:lstStyle/>
          <a:p>
            <a:pPr indent="0" marL="0">
              <a:buNone/>
            </a:pPr>
            <a:r>
              <a:rPr lang="en-US" sz="750" dirty="0">
                <a:solidFill>
                  <a:srgbClr val="2D3748"/>
                </a:solidFill>
                <a:latin typeface="Calibri" pitchFamily="34" charset="0"/>
                <a:ea typeface="Calibri" pitchFamily="34" charset="-122"/>
                <a:cs typeface="Calibri" pitchFamily="34" charset="-120"/>
              </a:rPr>
              <a:t>✗ Must encode as symbols</a:t>
            </a:r>
            <a:endParaRPr lang="en-US" sz="750" dirty="0"/>
          </a:p>
        </p:txBody>
      </p:sp>
      <p:sp>
        <p:nvSpPr>
          <p:cNvPr id="33" name="Text 31"/>
          <p:cNvSpPr/>
          <p:nvPr/>
        </p:nvSpPr>
        <p:spPr>
          <a:xfrm>
            <a:off x="4846320" y="4681728"/>
            <a:ext cx="3840480" cy="182880"/>
          </a:xfrm>
          <a:prstGeom prst="rect">
            <a:avLst/>
          </a:prstGeom>
          <a:noFill/>
          <a:ln/>
        </p:spPr>
        <p:txBody>
          <a:bodyPr wrap="square" rtlCol="0" anchor="ctr"/>
          <a:lstStyle/>
          <a:p>
            <a:pPr indent="0" marL="0">
              <a:buNone/>
            </a:pPr>
            <a:r>
              <a:rPr lang="en-US" sz="750" dirty="0">
                <a:solidFill>
                  <a:srgbClr val="2D3748"/>
                </a:solidFill>
                <a:latin typeface="Calibri" pitchFamily="34" charset="0"/>
                <a:ea typeface="Calibri" pitchFamily="34" charset="-122"/>
                <a:cs typeface="Calibri" pitchFamily="34" charset="-120"/>
              </a:rPr>
              <a:t>✓ Adjacent(r, p), Brother(x, y)</a:t>
            </a:r>
            <a:endParaRPr lang="en-US" sz="750" dirty="0"/>
          </a:p>
        </p:txBody>
      </p:sp>
      <p:sp>
        <p:nvSpPr>
          <p:cNvPr id="34" name="Shape 32"/>
          <p:cNvSpPr/>
          <p:nvPr/>
        </p:nvSpPr>
        <p:spPr>
          <a:xfrm>
            <a:off x="457200" y="4882896"/>
            <a:ext cx="7955280" cy="182880"/>
          </a:xfrm>
          <a:prstGeom prst="rect">
            <a:avLst/>
          </a:prstGeom>
          <a:solidFill>
            <a:srgbClr val="E8F4F8"/>
          </a:solidFill>
          <a:ln w="6350">
            <a:solidFill>
              <a:srgbClr val="E8F4F8"/>
            </a:solidFill>
            <a:prstDash val="solid"/>
          </a:ln>
        </p:spPr>
      </p:sp>
      <p:sp>
        <p:nvSpPr>
          <p:cNvPr id="35" name="Text 33"/>
          <p:cNvSpPr/>
          <p:nvPr/>
        </p:nvSpPr>
        <p:spPr>
          <a:xfrm>
            <a:off x="457200" y="4882896"/>
            <a:ext cx="1463040" cy="182880"/>
          </a:xfrm>
          <a:prstGeom prst="rect">
            <a:avLst/>
          </a:prstGeom>
          <a:noFill/>
          <a:ln/>
        </p:spPr>
        <p:txBody>
          <a:bodyPr wrap="square" rtlCol="0" anchor="ctr"/>
          <a:lstStyle/>
          <a:p>
            <a:pPr indent="0" marL="0">
              <a:buNone/>
            </a:pPr>
            <a:r>
              <a:rPr lang="en-US" sz="750" b="1" dirty="0">
                <a:solidFill>
                  <a:srgbClr val="1A1A2E"/>
                </a:solidFill>
                <a:latin typeface="Calibri" pitchFamily="34" charset="0"/>
                <a:ea typeface="Calibri" pitchFamily="34" charset="-122"/>
                <a:cs typeface="Calibri" pitchFamily="34" charset="-120"/>
              </a:rPr>
              <a:t>Scalability</a:t>
            </a:r>
            <a:endParaRPr lang="en-US" sz="750" dirty="0"/>
          </a:p>
        </p:txBody>
      </p:sp>
      <p:sp>
        <p:nvSpPr>
          <p:cNvPr id="36" name="Text 34"/>
          <p:cNvSpPr/>
          <p:nvPr/>
        </p:nvSpPr>
        <p:spPr>
          <a:xfrm>
            <a:off x="1920240" y="4882896"/>
            <a:ext cx="2926080" cy="182880"/>
          </a:xfrm>
          <a:prstGeom prst="rect">
            <a:avLst/>
          </a:prstGeom>
          <a:noFill/>
          <a:ln/>
        </p:spPr>
        <p:txBody>
          <a:bodyPr wrap="square" rtlCol="0" anchor="ctr"/>
          <a:lstStyle/>
          <a:p>
            <a:pPr indent="0" marL="0">
              <a:buNone/>
            </a:pPr>
            <a:r>
              <a:rPr lang="en-US" sz="750" dirty="0">
                <a:solidFill>
                  <a:srgbClr val="2D3748"/>
                </a:solidFill>
                <a:latin typeface="Calibri" pitchFamily="34" charset="0"/>
                <a:ea typeface="Calibri" pitchFamily="34" charset="-122"/>
                <a:cs typeface="Calibri" pitchFamily="34" charset="-120"/>
              </a:rPr>
              <a:t>✗ Explodes with domain size</a:t>
            </a:r>
            <a:endParaRPr lang="en-US" sz="750" dirty="0"/>
          </a:p>
        </p:txBody>
      </p:sp>
      <p:sp>
        <p:nvSpPr>
          <p:cNvPr id="37" name="Text 35"/>
          <p:cNvSpPr/>
          <p:nvPr/>
        </p:nvSpPr>
        <p:spPr>
          <a:xfrm>
            <a:off x="4846320" y="4882896"/>
            <a:ext cx="3840480" cy="182880"/>
          </a:xfrm>
          <a:prstGeom prst="rect">
            <a:avLst/>
          </a:prstGeom>
          <a:noFill/>
          <a:ln/>
        </p:spPr>
        <p:txBody>
          <a:bodyPr wrap="square" rtlCol="0" anchor="ctr"/>
          <a:lstStyle/>
          <a:p>
            <a:pPr indent="0" marL="0">
              <a:buNone/>
            </a:pPr>
            <a:r>
              <a:rPr lang="en-US" sz="750" dirty="0">
                <a:solidFill>
                  <a:srgbClr val="2D3748"/>
                </a:solidFill>
                <a:latin typeface="Calibri" pitchFamily="34" charset="0"/>
                <a:ea typeface="Calibri" pitchFamily="34" charset="-122"/>
                <a:cs typeface="Calibri" pitchFamily="34" charset="-120"/>
              </a:rPr>
              <a:t>✓ Compact even for infinite domains</a:t>
            </a:r>
            <a:endParaRPr lang="en-US" sz="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7FA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C7293"/>
          </a:solidFill>
          <a:ln/>
        </p:spPr>
      </p:sp>
      <p:sp>
        <p:nvSpPr>
          <p:cNvPr id="3" name="Text 1"/>
          <p:cNvSpPr/>
          <p:nvPr/>
        </p:nvSpPr>
        <p:spPr>
          <a:xfrm>
            <a:off x="548640" y="182880"/>
            <a:ext cx="8046720" cy="548640"/>
          </a:xfrm>
          <a:prstGeom prst="rect">
            <a:avLst/>
          </a:prstGeom>
          <a:noFill/>
          <a:ln/>
        </p:spPr>
        <p:txBody>
          <a:bodyPr wrap="square" lIns="0" tIns="0" rIns="0" bIns="0" rtlCol="0" anchor="ctr"/>
          <a:lstStyle/>
          <a:p>
            <a:pPr indent="0" marL="0">
              <a:buNone/>
            </a:pPr>
            <a:r>
              <a:rPr lang="en-US" sz="2200" b="1" dirty="0">
                <a:solidFill>
                  <a:srgbClr val="1A1A2E"/>
                </a:solidFill>
                <a:latin typeface="Georgia" pitchFamily="34" charset="0"/>
                <a:ea typeface="Georgia" pitchFamily="34" charset="-122"/>
                <a:cs typeface="Georgia" pitchFamily="34" charset="-120"/>
              </a:rPr>
              <a:t>Module 3 — Roadmap</a:t>
            </a:r>
            <a:endParaRPr lang="en-US" sz="2200" dirty="0"/>
          </a:p>
        </p:txBody>
      </p:sp>
      <p:sp>
        <p:nvSpPr>
          <p:cNvPr id="4" name="Text 2"/>
          <p:cNvSpPr/>
          <p:nvPr/>
        </p:nvSpPr>
        <p:spPr>
          <a:xfrm>
            <a:off x="548640" y="4754880"/>
            <a:ext cx="8046720" cy="274320"/>
          </a:xfrm>
          <a:prstGeom prst="rect">
            <a:avLst/>
          </a:prstGeom>
          <a:noFill/>
          <a:ln/>
        </p:spPr>
        <p:txBody>
          <a:bodyPr wrap="square" rtlCol="0" anchor="ctr"/>
          <a:lstStyle/>
          <a:p>
            <a:pPr indent="0" marL="0">
              <a:buNone/>
            </a:pPr>
            <a:r>
              <a:rPr lang="en-US" sz="900" dirty="0">
                <a:solidFill>
                  <a:srgbClr val="64748B"/>
                </a:solidFill>
                <a:latin typeface="Calibri" pitchFamily="34" charset="0"/>
                <a:ea typeface="Calibri" pitchFamily="34" charset="-122"/>
                <a:cs typeface="Calibri" pitchFamily="34" charset="-120"/>
              </a:rPr>
              <a:t>PECST522 — Artificial Intelligence | B.Tech CSE S5 (2024 Scheme)</a:t>
            </a:r>
            <a:endParaRPr lang="en-US" sz="900" dirty="0"/>
          </a:p>
        </p:txBody>
      </p:sp>
      <p:sp>
        <p:nvSpPr>
          <p:cNvPr id="5" name="Text 3"/>
          <p:cNvSpPr/>
          <p:nvPr/>
        </p:nvSpPr>
        <p:spPr>
          <a:xfrm>
            <a:off x="548640" y="777240"/>
            <a:ext cx="8046720" cy="320040"/>
          </a:xfrm>
          <a:prstGeom prst="rect">
            <a:avLst/>
          </a:prstGeom>
          <a:noFill/>
          <a:ln/>
        </p:spPr>
        <p:txBody>
          <a:bodyPr wrap="square" lIns="0" tIns="0" rIns="0" bIns="0" rtlCol="0" anchor="ctr"/>
          <a:lstStyle/>
          <a:p>
            <a:pPr indent="0" marL="0">
              <a:buNone/>
            </a:pPr>
            <a:r>
              <a:rPr lang="en-US" sz="1100" dirty="0">
                <a:solidFill>
                  <a:srgbClr val="64748B"/>
                </a:solidFill>
                <a:latin typeface="Calibri" pitchFamily="34" charset="0"/>
                <a:ea typeface="Calibri" pitchFamily="34" charset="-122"/>
                <a:cs typeface="Calibri" pitchFamily="34" charset="-120"/>
              </a:rPr>
              <a:t>8 contact hours | Maps to CO3 | Difficulty: ⭐⭐</a:t>
            </a:r>
            <a:endParaRPr lang="en-US" sz="1100" dirty="0"/>
          </a:p>
        </p:txBody>
      </p:sp>
      <p:sp>
        <p:nvSpPr>
          <p:cNvPr id="6" name="Shape 4"/>
          <p:cNvSpPr/>
          <p:nvPr/>
        </p:nvSpPr>
        <p:spPr>
          <a:xfrm>
            <a:off x="548640" y="1234440"/>
            <a:ext cx="914400" cy="502920"/>
          </a:xfrm>
          <a:prstGeom prst="rect">
            <a:avLst/>
          </a:prstGeom>
          <a:solidFill>
            <a:srgbClr val="7C3AED"/>
          </a:solidFill>
          <a:ln w="6350">
            <a:solidFill>
              <a:srgbClr val="7C3AED"/>
            </a:solidFill>
            <a:prstDash val="solid"/>
          </a:ln>
        </p:spPr>
      </p:sp>
      <p:sp>
        <p:nvSpPr>
          <p:cNvPr id="7" name="Text 5"/>
          <p:cNvSpPr/>
          <p:nvPr/>
        </p:nvSpPr>
        <p:spPr>
          <a:xfrm>
            <a:off x="548640" y="1234440"/>
            <a:ext cx="914400" cy="502920"/>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3.1</a:t>
            </a:r>
            <a:endParaRPr lang="en-US" sz="1200" dirty="0"/>
          </a:p>
        </p:txBody>
      </p:sp>
      <p:sp>
        <p:nvSpPr>
          <p:cNvPr id="8" name="Text 6"/>
          <p:cNvSpPr/>
          <p:nvPr/>
        </p:nvSpPr>
        <p:spPr>
          <a:xfrm>
            <a:off x="1645920" y="1234440"/>
            <a:ext cx="2926080" cy="502920"/>
          </a:xfrm>
          <a:prstGeom prst="rect">
            <a:avLst/>
          </a:prstGeom>
          <a:noFill/>
          <a:ln/>
        </p:spPr>
        <p:txBody>
          <a:bodyPr wrap="square" lIns="0" tIns="0" rIns="0" bIns="0" rtlCol="0" anchor="ctr"/>
          <a:lstStyle/>
          <a:p>
            <a:pPr indent="0" marL="0">
              <a:buNone/>
            </a:pPr>
            <a:r>
              <a:rPr lang="en-US" sz="1400" b="1" dirty="0">
                <a:solidFill>
                  <a:srgbClr val="1A1A2E"/>
                </a:solidFill>
                <a:latin typeface="Calibri" pitchFamily="34" charset="0"/>
                <a:ea typeface="Calibri" pitchFamily="34" charset="-122"/>
                <a:cs typeface="Calibri" pitchFamily="34" charset="-120"/>
              </a:rPr>
              <a:t>KB Agents</a:t>
            </a:r>
            <a:endParaRPr lang="en-US" sz="1400" dirty="0"/>
          </a:p>
        </p:txBody>
      </p:sp>
      <p:sp>
        <p:nvSpPr>
          <p:cNvPr id="9" name="Text 7"/>
          <p:cNvSpPr/>
          <p:nvPr/>
        </p:nvSpPr>
        <p:spPr>
          <a:xfrm>
            <a:off x="4663440" y="1234440"/>
            <a:ext cx="3931920" cy="502920"/>
          </a:xfrm>
          <a:prstGeom prst="rect">
            <a:avLst/>
          </a:prstGeom>
          <a:noFill/>
          <a:ln/>
        </p:spPr>
        <p:txBody>
          <a:bodyPr wrap="square" lIns="0" tIns="0" rIns="0" bIns="0" rtlCol="0" anchor="ctr"/>
          <a:lstStyle/>
          <a:p>
            <a:pPr indent="0" marL="0">
              <a:buNone/>
            </a:pPr>
            <a:r>
              <a:rPr lang="en-US" sz="1100" dirty="0">
                <a:solidFill>
                  <a:srgbClr val="64748B"/>
                </a:solidFill>
                <a:latin typeface="Calibri" pitchFamily="34" charset="0"/>
                <a:ea typeface="Calibri" pitchFamily="34" charset="-122"/>
                <a:cs typeface="Calibri" pitchFamily="34" charset="-120"/>
              </a:rPr>
              <a:t>Knowledge bases, TELL/ASK loop, declarative approach</a:t>
            </a:r>
            <a:endParaRPr lang="en-US" sz="1100" dirty="0"/>
          </a:p>
        </p:txBody>
      </p:sp>
      <p:sp>
        <p:nvSpPr>
          <p:cNvPr id="10" name="Shape 8"/>
          <p:cNvSpPr/>
          <p:nvPr/>
        </p:nvSpPr>
        <p:spPr>
          <a:xfrm>
            <a:off x="548640" y="1892808"/>
            <a:ext cx="914400" cy="502920"/>
          </a:xfrm>
          <a:prstGeom prst="rect">
            <a:avLst/>
          </a:prstGeom>
          <a:solidFill>
            <a:srgbClr val="7C3AED"/>
          </a:solidFill>
          <a:ln w="6350">
            <a:solidFill>
              <a:srgbClr val="7C3AED"/>
            </a:solidFill>
            <a:prstDash val="solid"/>
          </a:ln>
        </p:spPr>
      </p:sp>
      <p:sp>
        <p:nvSpPr>
          <p:cNvPr id="11" name="Text 9"/>
          <p:cNvSpPr/>
          <p:nvPr/>
        </p:nvSpPr>
        <p:spPr>
          <a:xfrm>
            <a:off x="548640" y="1892808"/>
            <a:ext cx="914400" cy="502920"/>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3.2</a:t>
            </a:r>
            <a:endParaRPr lang="en-US" sz="1200" dirty="0"/>
          </a:p>
        </p:txBody>
      </p:sp>
      <p:sp>
        <p:nvSpPr>
          <p:cNvPr id="12" name="Text 10"/>
          <p:cNvSpPr/>
          <p:nvPr/>
        </p:nvSpPr>
        <p:spPr>
          <a:xfrm>
            <a:off x="1645920" y="1892808"/>
            <a:ext cx="2926080" cy="502920"/>
          </a:xfrm>
          <a:prstGeom prst="rect">
            <a:avLst/>
          </a:prstGeom>
          <a:noFill/>
          <a:ln/>
        </p:spPr>
        <p:txBody>
          <a:bodyPr wrap="square" lIns="0" tIns="0" rIns="0" bIns="0" rtlCol="0" anchor="ctr"/>
          <a:lstStyle/>
          <a:p>
            <a:pPr indent="0" marL="0">
              <a:buNone/>
            </a:pPr>
            <a:r>
              <a:rPr lang="en-US" sz="1400" b="1" dirty="0">
                <a:solidFill>
                  <a:srgbClr val="1A1A2E"/>
                </a:solidFill>
                <a:latin typeface="Calibri" pitchFamily="34" charset="0"/>
                <a:ea typeface="Calibri" pitchFamily="34" charset="-122"/>
                <a:cs typeface="Calibri" pitchFamily="34" charset="-120"/>
              </a:rPr>
              <a:t>Logic Basics</a:t>
            </a:r>
            <a:endParaRPr lang="en-US" sz="1400" dirty="0"/>
          </a:p>
        </p:txBody>
      </p:sp>
      <p:sp>
        <p:nvSpPr>
          <p:cNvPr id="13" name="Text 11"/>
          <p:cNvSpPr/>
          <p:nvPr/>
        </p:nvSpPr>
        <p:spPr>
          <a:xfrm>
            <a:off x="4663440" y="1892808"/>
            <a:ext cx="3931920" cy="502920"/>
          </a:xfrm>
          <a:prstGeom prst="rect">
            <a:avLst/>
          </a:prstGeom>
          <a:noFill/>
          <a:ln/>
        </p:spPr>
        <p:txBody>
          <a:bodyPr wrap="square" lIns="0" tIns="0" rIns="0" bIns="0" rtlCol="0" anchor="ctr"/>
          <a:lstStyle/>
          <a:p>
            <a:pPr indent="0" marL="0">
              <a:buNone/>
            </a:pPr>
            <a:r>
              <a:rPr lang="en-US" sz="1100" dirty="0">
                <a:solidFill>
                  <a:srgbClr val="64748B"/>
                </a:solidFill>
                <a:latin typeface="Calibri" pitchFamily="34" charset="0"/>
                <a:ea typeface="Calibri" pitchFamily="34" charset="-122"/>
                <a:cs typeface="Calibri" pitchFamily="34" charset="-120"/>
              </a:rPr>
              <a:t>Syntax, semantics, inference — the three pillars</a:t>
            </a:r>
            <a:endParaRPr lang="en-US" sz="1100" dirty="0"/>
          </a:p>
        </p:txBody>
      </p:sp>
      <p:sp>
        <p:nvSpPr>
          <p:cNvPr id="14" name="Shape 12"/>
          <p:cNvSpPr/>
          <p:nvPr/>
        </p:nvSpPr>
        <p:spPr>
          <a:xfrm>
            <a:off x="548640" y="2551176"/>
            <a:ext cx="914400" cy="502920"/>
          </a:xfrm>
          <a:prstGeom prst="rect">
            <a:avLst/>
          </a:prstGeom>
          <a:solidFill>
            <a:srgbClr val="7C3AED"/>
          </a:solidFill>
          <a:ln w="6350">
            <a:solidFill>
              <a:srgbClr val="7C3AED"/>
            </a:solidFill>
            <a:prstDash val="solid"/>
          </a:ln>
        </p:spPr>
      </p:sp>
      <p:sp>
        <p:nvSpPr>
          <p:cNvPr id="15" name="Text 13"/>
          <p:cNvSpPr/>
          <p:nvPr/>
        </p:nvSpPr>
        <p:spPr>
          <a:xfrm>
            <a:off x="548640" y="2551176"/>
            <a:ext cx="914400" cy="502920"/>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3.3</a:t>
            </a:r>
            <a:endParaRPr lang="en-US" sz="1200" dirty="0"/>
          </a:p>
        </p:txBody>
      </p:sp>
      <p:sp>
        <p:nvSpPr>
          <p:cNvPr id="16" name="Text 14"/>
          <p:cNvSpPr/>
          <p:nvPr/>
        </p:nvSpPr>
        <p:spPr>
          <a:xfrm>
            <a:off x="1645920" y="2551176"/>
            <a:ext cx="2926080" cy="502920"/>
          </a:xfrm>
          <a:prstGeom prst="rect">
            <a:avLst/>
          </a:prstGeom>
          <a:noFill/>
          <a:ln/>
        </p:spPr>
        <p:txBody>
          <a:bodyPr wrap="square" lIns="0" tIns="0" rIns="0" bIns="0" rtlCol="0" anchor="ctr"/>
          <a:lstStyle/>
          <a:p>
            <a:pPr indent="0" marL="0">
              <a:buNone/>
            </a:pPr>
            <a:r>
              <a:rPr lang="en-US" sz="1400" b="1" dirty="0">
                <a:solidFill>
                  <a:srgbClr val="1A1A2E"/>
                </a:solidFill>
                <a:latin typeface="Calibri" pitchFamily="34" charset="0"/>
                <a:ea typeface="Calibri" pitchFamily="34" charset="-122"/>
                <a:cs typeface="Calibri" pitchFamily="34" charset="-120"/>
              </a:rPr>
              <a:t>Propositional Logic</a:t>
            </a:r>
            <a:endParaRPr lang="en-US" sz="1400" dirty="0"/>
          </a:p>
        </p:txBody>
      </p:sp>
      <p:sp>
        <p:nvSpPr>
          <p:cNvPr id="17" name="Text 15"/>
          <p:cNvSpPr/>
          <p:nvPr/>
        </p:nvSpPr>
        <p:spPr>
          <a:xfrm>
            <a:off x="4663440" y="2551176"/>
            <a:ext cx="3931920" cy="502920"/>
          </a:xfrm>
          <a:prstGeom prst="rect">
            <a:avLst/>
          </a:prstGeom>
          <a:noFill/>
          <a:ln/>
        </p:spPr>
        <p:txBody>
          <a:bodyPr wrap="square" lIns="0" tIns="0" rIns="0" bIns="0" rtlCol="0" anchor="ctr"/>
          <a:lstStyle/>
          <a:p>
            <a:pPr indent="0" marL="0">
              <a:buNone/>
            </a:pPr>
            <a:r>
              <a:rPr lang="en-US" sz="1100" dirty="0">
                <a:solidFill>
                  <a:srgbClr val="64748B"/>
                </a:solidFill>
                <a:latin typeface="Calibri" pitchFamily="34" charset="0"/>
                <a:ea typeface="Calibri" pitchFamily="34" charset="-122"/>
                <a:cs typeface="Calibri" pitchFamily="34" charset="-120"/>
              </a:rPr>
              <a:t>Symbols, models, truth tables, resolution</a:t>
            </a:r>
            <a:endParaRPr lang="en-US" sz="1100" dirty="0"/>
          </a:p>
        </p:txBody>
      </p:sp>
      <p:sp>
        <p:nvSpPr>
          <p:cNvPr id="18" name="Shape 16"/>
          <p:cNvSpPr/>
          <p:nvPr/>
        </p:nvSpPr>
        <p:spPr>
          <a:xfrm>
            <a:off x="548640" y="3209544"/>
            <a:ext cx="914400" cy="502920"/>
          </a:xfrm>
          <a:prstGeom prst="rect">
            <a:avLst/>
          </a:prstGeom>
          <a:solidFill>
            <a:srgbClr val="7C3AED"/>
          </a:solidFill>
          <a:ln w="6350">
            <a:solidFill>
              <a:srgbClr val="7C3AED"/>
            </a:solidFill>
            <a:prstDash val="solid"/>
          </a:ln>
        </p:spPr>
      </p:sp>
      <p:sp>
        <p:nvSpPr>
          <p:cNvPr id="19" name="Text 17"/>
          <p:cNvSpPr/>
          <p:nvPr/>
        </p:nvSpPr>
        <p:spPr>
          <a:xfrm>
            <a:off x="548640" y="3209544"/>
            <a:ext cx="914400" cy="502920"/>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3.4</a:t>
            </a:r>
            <a:endParaRPr lang="en-US" sz="1200" dirty="0"/>
          </a:p>
        </p:txBody>
      </p:sp>
      <p:sp>
        <p:nvSpPr>
          <p:cNvPr id="20" name="Text 18"/>
          <p:cNvSpPr/>
          <p:nvPr/>
        </p:nvSpPr>
        <p:spPr>
          <a:xfrm>
            <a:off x="1645920" y="3209544"/>
            <a:ext cx="2926080" cy="502920"/>
          </a:xfrm>
          <a:prstGeom prst="rect">
            <a:avLst/>
          </a:prstGeom>
          <a:noFill/>
          <a:ln/>
        </p:spPr>
        <p:txBody>
          <a:bodyPr wrap="square" lIns="0" tIns="0" rIns="0" bIns="0" rtlCol="0" anchor="ctr"/>
          <a:lstStyle/>
          <a:p>
            <a:pPr indent="0" marL="0">
              <a:buNone/>
            </a:pPr>
            <a:r>
              <a:rPr lang="en-US" sz="1400" b="1" dirty="0">
                <a:solidFill>
                  <a:srgbClr val="1A1A2E"/>
                </a:solidFill>
                <a:latin typeface="Calibri" pitchFamily="34" charset="0"/>
                <a:ea typeface="Calibri" pitchFamily="34" charset="-122"/>
                <a:cs typeface="Calibri" pitchFamily="34" charset="-120"/>
              </a:rPr>
              <a:t>First-Order Logic</a:t>
            </a:r>
            <a:endParaRPr lang="en-US" sz="1400" dirty="0"/>
          </a:p>
        </p:txBody>
      </p:sp>
      <p:sp>
        <p:nvSpPr>
          <p:cNvPr id="21" name="Text 19"/>
          <p:cNvSpPr/>
          <p:nvPr/>
        </p:nvSpPr>
        <p:spPr>
          <a:xfrm>
            <a:off x="4663440" y="3209544"/>
            <a:ext cx="3931920" cy="502920"/>
          </a:xfrm>
          <a:prstGeom prst="rect">
            <a:avLst/>
          </a:prstGeom>
          <a:noFill/>
          <a:ln/>
        </p:spPr>
        <p:txBody>
          <a:bodyPr wrap="square" lIns="0" tIns="0" rIns="0" bIns="0" rtlCol="0" anchor="ctr"/>
          <a:lstStyle/>
          <a:p>
            <a:pPr indent="0" marL="0">
              <a:buNone/>
            </a:pPr>
            <a:r>
              <a:rPr lang="en-US" sz="1100" dirty="0">
                <a:solidFill>
                  <a:srgbClr val="64748B"/>
                </a:solidFill>
                <a:latin typeface="Calibri" pitchFamily="34" charset="0"/>
                <a:ea typeface="Calibri" pitchFamily="34" charset="-122"/>
                <a:cs typeface="Calibri" pitchFamily="34" charset="-120"/>
              </a:rPr>
              <a:t>Objects, relations, quantifiers, unification</a:t>
            </a:r>
            <a:endParaRPr lang="en-US" sz="1100" dirty="0"/>
          </a:p>
        </p:txBody>
      </p:sp>
      <p:sp>
        <p:nvSpPr>
          <p:cNvPr id="22" name="Shape 20"/>
          <p:cNvSpPr/>
          <p:nvPr/>
        </p:nvSpPr>
        <p:spPr>
          <a:xfrm>
            <a:off x="548640" y="3867912"/>
            <a:ext cx="914400" cy="502920"/>
          </a:xfrm>
          <a:prstGeom prst="rect">
            <a:avLst/>
          </a:prstGeom>
          <a:solidFill>
            <a:srgbClr val="7C3AED"/>
          </a:solidFill>
          <a:ln w="6350">
            <a:solidFill>
              <a:srgbClr val="7C3AED"/>
            </a:solidFill>
            <a:prstDash val="solid"/>
          </a:ln>
        </p:spPr>
      </p:sp>
      <p:sp>
        <p:nvSpPr>
          <p:cNvPr id="23" name="Text 21"/>
          <p:cNvSpPr/>
          <p:nvPr/>
        </p:nvSpPr>
        <p:spPr>
          <a:xfrm>
            <a:off x="548640" y="3867912"/>
            <a:ext cx="914400" cy="502920"/>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3.5</a:t>
            </a:r>
            <a:endParaRPr lang="en-US" sz="1200" dirty="0"/>
          </a:p>
        </p:txBody>
      </p:sp>
      <p:sp>
        <p:nvSpPr>
          <p:cNvPr id="24" name="Text 22"/>
          <p:cNvSpPr/>
          <p:nvPr/>
        </p:nvSpPr>
        <p:spPr>
          <a:xfrm>
            <a:off x="1645920" y="3867912"/>
            <a:ext cx="2926080" cy="502920"/>
          </a:xfrm>
          <a:prstGeom prst="rect">
            <a:avLst/>
          </a:prstGeom>
          <a:noFill/>
          <a:ln/>
        </p:spPr>
        <p:txBody>
          <a:bodyPr wrap="square" lIns="0" tIns="0" rIns="0" bIns="0" rtlCol="0" anchor="ctr"/>
          <a:lstStyle/>
          <a:p>
            <a:pPr indent="0" marL="0">
              <a:buNone/>
            </a:pPr>
            <a:r>
              <a:rPr lang="en-US" sz="1400" b="1" dirty="0">
                <a:solidFill>
                  <a:srgbClr val="1A1A2E"/>
                </a:solidFill>
                <a:latin typeface="Calibri" pitchFamily="34" charset="0"/>
                <a:ea typeface="Calibri" pitchFamily="34" charset="-122"/>
                <a:cs typeface="Calibri" pitchFamily="34" charset="-120"/>
              </a:rPr>
              <a:t>Inference in FOL</a:t>
            </a:r>
            <a:endParaRPr lang="en-US" sz="1400" dirty="0"/>
          </a:p>
        </p:txBody>
      </p:sp>
      <p:sp>
        <p:nvSpPr>
          <p:cNvPr id="25" name="Text 23"/>
          <p:cNvSpPr/>
          <p:nvPr/>
        </p:nvSpPr>
        <p:spPr>
          <a:xfrm>
            <a:off x="4663440" y="3867912"/>
            <a:ext cx="3931920" cy="502920"/>
          </a:xfrm>
          <a:prstGeom prst="rect">
            <a:avLst/>
          </a:prstGeom>
          <a:noFill/>
          <a:ln/>
        </p:spPr>
        <p:txBody>
          <a:bodyPr wrap="square" lIns="0" tIns="0" rIns="0" bIns="0" rtlCol="0" anchor="ctr"/>
          <a:lstStyle/>
          <a:p>
            <a:pPr indent="0" marL="0">
              <a:buNone/>
            </a:pPr>
            <a:r>
              <a:rPr lang="en-US" sz="1100" dirty="0">
                <a:solidFill>
                  <a:srgbClr val="64748B"/>
                </a:solidFill>
                <a:latin typeface="Calibri" pitchFamily="34" charset="0"/>
                <a:ea typeface="Calibri" pitchFamily="34" charset="-122"/>
                <a:cs typeface="Calibri" pitchFamily="34" charset="-120"/>
              </a:rPr>
              <a:t>Forward &amp; backward chaining, resolution refutation</a:t>
            </a:r>
            <a:endParaRPr lang="en-US" sz="11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7FA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C7293"/>
          </a:solidFill>
          <a:ln/>
        </p:spPr>
      </p:sp>
      <p:sp>
        <p:nvSpPr>
          <p:cNvPr id="3" name="Text 1"/>
          <p:cNvSpPr/>
          <p:nvPr/>
        </p:nvSpPr>
        <p:spPr>
          <a:xfrm>
            <a:off x="548640" y="182880"/>
            <a:ext cx="8046720" cy="548640"/>
          </a:xfrm>
          <a:prstGeom prst="rect">
            <a:avLst/>
          </a:prstGeom>
          <a:noFill/>
          <a:ln/>
        </p:spPr>
        <p:txBody>
          <a:bodyPr wrap="square" lIns="0" tIns="0" rIns="0" bIns="0" rtlCol="0" anchor="ctr"/>
          <a:lstStyle/>
          <a:p>
            <a:pPr indent="0" marL="0">
              <a:buNone/>
            </a:pPr>
            <a:r>
              <a:rPr lang="en-US" sz="2200" b="1" dirty="0">
                <a:solidFill>
                  <a:srgbClr val="1A1A2E"/>
                </a:solidFill>
                <a:latin typeface="Georgia" pitchFamily="34" charset="0"/>
                <a:ea typeface="Georgia" pitchFamily="34" charset="-122"/>
                <a:cs typeface="Georgia" pitchFamily="34" charset="-120"/>
              </a:rPr>
              <a:t>FOL Building Blocks</a:t>
            </a:r>
            <a:endParaRPr lang="en-US" sz="2200" dirty="0"/>
          </a:p>
        </p:txBody>
      </p:sp>
      <p:sp>
        <p:nvSpPr>
          <p:cNvPr id="4" name="Text 2"/>
          <p:cNvSpPr/>
          <p:nvPr/>
        </p:nvSpPr>
        <p:spPr>
          <a:xfrm>
            <a:off x="548640" y="685800"/>
            <a:ext cx="8046720" cy="274320"/>
          </a:xfrm>
          <a:prstGeom prst="rect">
            <a:avLst/>
          </a:prstGeom>
          <a:noFill/>
          <a:ln/>
        </p:spPr>
        <p:txBody>
          <a:bodyPr wrap="square" lIns="0" tIns="0" rIns="0" bIns="0" rtlCol="0" anchor="ctr"/>
          <a:lstStyle/>
          <a:p>
            <a:pPr indent="0" marL="0">
              <a:buNone/>
            </a:pPr>
            <a:r>
              <a:rPr lang="en-US" sz="1200" i="1" dirty="0">
                <a:solidFill>
                  <a:srgbClr val="64748B"/>
                </a:solidFill>
                <a:latin typeface="Calibri" pitchFamily="34" charset="0"/>
                <a:ea typeface="Calibri" pitchFamily="34" charset="-122"/>
                <a:cs typeface="Calibri" pitchFamily="34" charset="-120"/>
              </a:rPr>
              <a:t>Six elements that make FOL more powerful than PL</a:t>
            </a:r>
            <a:endParaRPr lang="en-US" sz="1200" dirty="0"/>
          </a:p>
        </p:txBody>
      </p:sp>
      <p:sp>
        <p:nvSpPr>
          <p:cNvPr id="5" name="Text 3"/>
          <p:cNvSpPr/>
          <p:nvPr/>
        </p:nvSpPr>
        <p:spPr>
          <a:xfrm>
            <a:off x="548640" y="4754880"/>
            <a:ext cx="8046720" cy="274320"/>
          </a:xfrm>
          <a:prstGeom prst="rect">
            <a:avLst/>
          </a:prstGeom>
          <a:noFill/>
          <a:ln/>
        </p:spPr>
        <p:txBody>
          <a:bodyPr wrap="square" rtlCol="0" anchor="ctr"/>
          <a:lstStyle/>
          <a:p>
            <a:pPr indent="0" marL="0">
              <a:buNone/>
            </a:pPr>
            <a:r>
              <a:rPr lang="en-US" sz="900" dirty="0">
                <a:solidFill>
                  <a:srgbClr val="64748B"/>
                </a:solidFill>
                <a:latin typeface="Calibri" pitchFamily="34" charset="0"/>
                <a:ea typeface="Calibri" pitchFamily="34" charset="-122"/>
                <a:cs typeface="Calibri" pitchFamily="34" charset="-120"/>
              </a:rPr>
              <a:t>PECST522 — Artificial Intelligence | B.Tech CSE S5 (2024 Scheme)</a:t>
            </a:r>
            <a:endParaRPr lang="en-US" sz="900" dirty="0"/>
          </a:p>
        </p:txBody>
      </p:sp>
      <p:sp>
        <p:nvSpPr>
          <p:cNvPr id="6" name="Shape 4"/>
          <p:cNvSpPr/>
          <p:nvPr/>
        </p:nvSpPr>
        <p:spPr>
          <a:xfrm>
            <a:off x="457200" y="914400"/>
            <a:ext cx="7955280" cy="274320"/>
          </a:xfrm>
          <a:prstGeom prst="rect">
            <a:avLst/>
          </a:prstGeom>
          <a:solidFill>
            <a:srgbClr val="065A82"/>
          </a:solidFill>
          <a:ln w="6350">
            <a:solidFill>
              <a:srgbClr val="065A82"/>
            </a:solidFill>
            <a:prstDash val="solid"/>
          </a:ln>
        </p:spPr>
      </p:sp>
      <p:sp>
        <p:nvSpPr>
          <p:cNvPr id="7" name="Text 5"/>
          <p:cNvSpPr/>
          <p:nvPr/>
        </p:nvSpPr>
        <p:spPr>
          <a:xfrm>
            <a:off x="457200" y="914400"/>
            <a:ext cx="1188720" cy="274320"/>
          </a:xfrm>
          <a:prstGeom prst="rect">
            <a:avLst/>
          </a:prstGeom>
          <a:noFill/>
          <a:ln/>
        </p:spPr>
        <p:txBody>
          <a:bodyPr wrap="square"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Element</a:t>
            </a:r>
            <a:endParaRPr lang="en-US" sz="1000" dirty="0"/>
          </a:p>
        </p:txBody>
      </p:sp>
      <p:sp>
        <p:nvSpPr>
          <p:cNvPr id="8" name="Text 6"/>
          <p:cNvSpPr/>
          <p:nvPr/>
        </p:nvSpPr>
        <p:spPr>
          <a:xfrm>
            <a:off x="1645920" y="914400"/>
            <a:ext cx="2926080" cy="274320"/>
          </a:xfrm>
          <a:prstGeom prst="rect">
            <a:avLst/>
          </a:prstGeom>
          <a:noFill/>
          <a:ln/>
        </p:spPr>
        <p:txBody>
          <a:bodyPr wrap="square"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What it is</a:t>
            </a:r>
            <a:endParaRPr lang="en-US" sz="1000" dirty="0"/>
          </a:p>
        </p:txBody>
      </p:sp>
      <p:sp>
        <p:nvSpPr>
          <p:cNvPr id="9" name="Text 7"/>
          <p:cNvSpPr/>
          <p:nvPr/>
        </p:nvSpPr>
        <p:spPr>
          <a:xfrm>
            <a:off x="4572000" y="914400"/>
            <a:ext cx="4114800" cy="274320"/>
          </a:xfrm>
          <a:prstGeom prst="rect">
            <a:avLst/>
          </a:prstGeom>
          <a:noFill/>
          <a:ln/>
        </p:spPr>
        <p:txBody>
          <a:bodyPr wrap="square"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Examples</a:t>
            </a:r>
            <a:endParaRPr lang="en-US" sz="1000" dirty="0"/>
          </a:p>
        </p:txBody>
      </p:sp>
      <p:sp>
        <p:nvSpPr>
          <p:cNvPr id="10" name="Shape 8"/>
          <p:cNvSpPr/>
          <p:nvPr/>
        </p:nvSpPr>
        <p:spPr>
          <a:xfrm>
            <a:off x="457200" y="1234440"/>
            <a:ext cx="7955280" cy="347472"/>
          </a:xfrm>
          <a:prstGeom prst="rect">
            <a:avLst/>
          </a:prstGeom>
          <a:solidFill>
            <a:srgbClr val="FFFFFF"/>
          </a:solidFill>
          <a:ln w="6350">
            <a:solidFill>
              <a:srgbClr val="E8F4F8"/>
            </a:solidFill>
            <a:prstDash val="solid"/>
          </a:ln>
        </p:spPr>
      </p:sp>
      <p:sp>
        <p:nvSpPr>
          <p:cNvPr id="11" name="Text 9"/>
          <p:cNvSpPr/>
          <p:nvPr/>
        </p:nvSpPr>
        <p:spPr>
          <a:xfrm>
            <a:off x="457200" y="1234440"/>
            <a:ext cx="1188720" cy="347472"/>
          </a:xfrm>
          <a:prstGeom prst="rect">
            <a:avLst/>
          </a:prstGeom>
          <a:noFill/>
          <a:ln/>
        </p:spPr>
        <p:txBody>
          <a:bodyPr wrap="square" rtlCol="0" anchor="ctr"/>
          <a:lstStyle/>
          <a:p>
            <a:pPr indent="0" marL="0">
              <a:buNone/>
            </a:pPr>
            <a:r>
              <a:rPr lang="en-US" sz="1000" b="1" dirty="0">
                <a:solidFill>
                  <a:srgbClr val="7C3AED"/>
                </a:solidFill>
                <a:latin typeface="Calibri" pitchFamily="34" charset="0"/>
                <a:ea typeface="Calibri" pitchFamily="34" charset="-122"/>
                <a:cs typeface="Calibri" pitchFamily="34" charset="-120"/>
              </a:rPr>
              <a:t>Constants</a:t>
            </a:r>
            <a:endParaRPr lang="en-US" sz="1000" dirty="0"/>
          </a:p>
        </p:txBody>
      </p:sp>
      <p:sp>
        <p:nvSpPr>
          <p:cNvPr id="12" name="Text 10"/>
          <p:cNvSpPr/>
          <p:nvPr/>
        </p:nvSpPr>
        <p:spPr>
          <a:xfrm>
            <a:off x="1645920" y="1234440"/>
            <a:ext cx="2926080" cy="347472"/>
          </a:xfrm>
          <a:prstGeom prst="rect">
            <a:avLst/>
          </a:prstGeom>
          <a:noFill/>
          <a:ln/>
        </p:spPr>
        <p:txBody>
          <a:bodyPr wrap="square" rtlCol="0" anchor="ctr"/>
          <a:lstStyle/>
          <a:p>
            <a:pPr indent="0" marL="0">
              <a:buNone/>
            </a:pPr>
            <a:r>
              <a:rPr lang="en-US" sz="900" dirty="0">
                <a:solidFill>
                  <a:srgbClr val="2D3748"/>
                </a:solidFill>
                <a:latin typeface="Calibri" pitchFamily="34" charset="0"/>
                <a:ea typeface="Calibri" pitchFamily="34" charset="-122"/>
                <a:cs typeface="Calibri" pitchFamily="34" charset="-120"/>
              </a:rPr>
              <a:t>Names for SPECIFIC objects</a:t>
            </a:r>
            <a:endParaRPr lang="en-US" sz="900" dirty="0"/>
          </a:p>
        </p:txBody>
      </p:sp>
      <p:sp>
        <p:nvSpPr>
          <p:cNvPr id="13" name="Text 11"/>
          <p:cNvSpPr/>
          <p:nvPr/>
        </p:nvSpPr>
        <p:spPr>
          <a:xfrm>
            <a:off x="4572000" y="1234440"/>
            <a:ext cx="4114800" cy="347472"/>
          </a:xfrm>
          <a:prstGeom prst="rect">
            <a:avLst/>
          </a:prstGeom>
          <a:noFill/>
          <a:ln/>
        </p:spPr>
        <p:txBody>
          <a:bodyPr wrap="square" rtlCol="0" anchor="ctr"/>
          <a:lstStyle/>
          <a:p>
            <a:pPr indent="0" marL="0">
              <a:buNone/>
            </a:pPr>
            <a:r>
              <a:rPr lang="en-US" sz="850" dirty="0">
                <a:solidFill>
                  <a:srgbClr val="1A1A2E"/>
                </a:solidFill>
                <a:latin typeface="Consolas" pitchFamily="34" charset="0"/>
                <a:ea typeface="Consolas" pitchFamily="34" charset="-122"/>
                <a:cs typeface="Consolas" pitchFamily="34" charset="-120"/>
              </a:rPr>
              <a:t>John, NSSCE, Square₁₁, M1</a:t>
            </a:r>
            <a:endParaRPr lang="en-US" sz="850" dirty="0"/>
          </a:p>
        </p:txBody>
      </p:sp>
      <p:sp>
        <p:nvSpPr>
          <p:cNvPr id="14" name="Shape 12"/>
          <p:cNvSpPr/>
          <p:nvPr/>
        </p:nvSpPr>
        <p:spPr>
          <a:xfrm>
            <a:off x="457200" y="1618488"/>
            <a:ext cx="7955280" cy="347472"/>
          </a:xfrm>
          <a:prstGeom prst="rect">
            <a:avLst/>
          </a:prstGeom>
          <a:solidFill>
            <a:srgbClr val="E8F4F8"/>
          </a:solidFill>
          <a:ln w="6350">
            <a:solidFill>
              <a:srgbClr val="E8F4F8"/>
            </a:solidFill>
            <a:prstDash val="solid"/>
          </a:ln>
        </p:spPr>
      </p:sp>
      <p:sp>
        <p:nvSpPr>
          <p:cNvPr id="15" name="Text 13"/>
          <p:cNvSpPr/>
          <p:nvPr/>
        </p:nvSpPr>
        <p:spPr>
          <a:xfrm>
            <a:off x="457200" y="1618488"/>
            <a:ext cx="1188720" cy="347472"/>
          </a:xfrm>
          <a:prstGeom prst="rect">
            <a:avLst/>
          </a:prstGeom>
          <a:noFill/>
          <a:ln/>
        </p:spPr>
        <p:txBody>
          <a:bodyPr wrap="square" rtlCol="0" anchor="ctr"/>
          <a:lstStyle/>
          <a:p>
            <a:pPr indent="0" marL="0">
              <a:buNone/>
            </a:pPr>
            <a:r>
              <a:rPr lang="en-US" sz="1000" b="1" dirty="0">
                <a:solidFill>
                  <a:srgbClr val="7C3AED"/>
                </a:solidFill>
                <a:latin typeface="Calibri" pitchFamily="34" charset="0"/>
                <a:ea typeface="Calibri" pitchFamily="34" charset="-122"/>
                <a:cs typeface="Calibri" pitchFamily="34" charset="-120"/>
              </a:rPr>
              <a:t>Variables</a:t>
            </a:r>
            <a:endParaRPr lang="en-US" sz="1000" dirty="0"/>
          </a:p>
        </p:txBody>
      </p:sp>
      <p:sp>
        <p:nvSpPr>
          <p:cNvPr id="16" name="Text 14"/>
          <p:cNvSpPr/>
          <p:nvPr/>
        </p:nvSpPr>
        <p:spPr>
          <a:xfrm>
            <a:off x="1645920" y="1618488"/>
            <a:ext cx="2926080" cy="347472"/>
          </a:xfrm>
          <a:prstGeom prst="rect">
            <a:avLst/>
          </a:prstGeom>
          <a:noFill/>
          <a:ln/>
        </p:spPr>
        <p:txBody>
          <a:bodyPr wrap="square" rtlCol="0" anchor="ctr"/>
          <a:lstStyle/>
          <a:p>
            <a:pPr indent="0" marL="0">
              <a:buNone/>
            </a:pPr>
            <a:r>
              <a:rPr lang="en-US" sz="900" dirty="0">
                <a:solidFill>
                  <a:srgbClr val="2D3748"/>
                </a:solidFill>
                <a:latin typeface="Calibri" pitchFamily="34" charset="0"/>
                <a:ea typeface="Calibri" pitchFamily="34" charset="-122"/>
                <a:cs typeface="Calibri" pitchFamily="34" charset="-120"/>
              </a:rPr>
              <a:t>Placeholder for ANY object</a:t>
            </a:r>
            <a:endParaRPr lang="en-US" sz="900" dirty="0"/>
          </a:p>
        </p:txBody>
      </p:sp>
      <p:sp>
        <p:nvSpPr>
          <p:cNvPr id="17" name="Text 15"/>
          <p:cNvSpPr/>
          <p:nvPr/>
        </p:nvSpPr>
        <p:spPr>
          <a:xfrm>
            <a:off x="4572000" y="1618488"/>
            <a:ext cx="4114800" cy="347472"/>
          </a:xfrm>
          <a:prstGeom prst="rect">
            <a:avLst/>
          </a:prstGeom>
          <a:noFill/>
          <a:ln/>
        </p:spPr>
        <p:txBody>
          <a:bodyPr wrap="square" rtlCol="0" anchor="ctr"/>
          <a:lstStyle/>
          <a:p>
            <a:pPr indent="0" marL="0">
              <a:buNone/>
            </a:pPr>
            <a:r>
              <a:rPr lang="en-US" sz="850" dirty="0">
                <a:solidFill>
                  <a:srgbClr val="1A1A2E"/>
                </a:solidFill>
                <a:latin typeface="Consolas" pitchFamily="34" charset="0"/>
                <a:ea typeface="Consolas" pitchFamily="34" charset="-122"/>
                <a:cs typeface="Consolas" pitchFamily="34" charset="-120"/>
              </a:rPr>
              <a:t>x, y, z  (like algebra)</a:t>
            </a:r>
            <a:endParaRPr lang="en-US" sz="850" dirty="0"/>
          </a:p>
        </p:txBody>
      </p:sp>
      <p:sp>
        <p:nvSpPr>
          <p:cNvPr id="18" name="Shape 16"/>
          <p:cNvSpPr/>
          <p:nvPr/>
        </p:nvSpPr>
        <p:spPr>
          <a:xfrm>
            <a:off x="457200" y="2002536"/>
            <a:ext cx="7955280" cy="347472"/>
          </a:xfrm>
          <a:prstGeom prst="rect">
            <a:avLst/>
          </a:prstGeom>
          <a:solidFill>
            <a:srgbClr val="FFFFFF"/>
          </a:solidFill>
          <a:ln w="6350">
            <a:solidFill>
              <a:srgbClr val="E8F4F8"/>
            </a:solidFill>
            <a:prstDash val="solid"/>
          </a:ln>
        </p:spPr>
      </p:sp>
      <p:sp>
        <p:nvSpPr>
          <p:cNvPr id="19" name="Text 17"/>
          <p:cNvSpPr/>
          <p:nvPr/>
        </p:nvSpPr>
        <p:spPr>
          <a:xfrm>
            <a:off x="457200" y="2002536"/>
            <a:ext cx="1188720" cy="347472"/>
          </a:xfrm>
          <a:prstGeom prst="rect">
            <a:avLst/>
          </a:prstGeom>
          <a:noFill/>
          <a:ln/>
        </p:spPr>
        <p:txBody>
          <a:bodyPr wrap="square" rtlCol="0" anchor="ctr"/>
          <a:lstStyle/>
          <a:p>
            <a:pPr indent="0" marL="0">
              <a:buNone/>
            </a:pPr>
            <a:r>
              <a:rPr lang="en-US" sz="1000" b="1" dirty="0">
                <a:solidFill>
                  <a:srgbClr val="7C3AED"/>
                </a:solidFill>
                <a:latin typeface="Calibri" pitchFamily="34" charset="0"/>
                <a:ea typeface="Calibri" pitchFamily="34" charset="-122"/>
                <a:cs typeface="Calibri" pitchFamily="34" charset="-120"/>
              </a:rPr>
              <a:t>Predicates</a:t>
            </a:r>
            <a:endParaRPr lang="en-US" sz="1000" dirty="0"/>
          </a:p>
        </p:txBody>
      </p:sp>
      <p:sp>
        <p:nvSpPr>
          <p:cNvPr id="20" name="Text 18"/>
          <p:cNvSpPr/>
          <p:nvPr/>
        </p:nvSpPr>
        <p:spPr>
          <a:xfrm>
            <a:off x="1645920" y="2002536"/>
            <a:ext cx="2926080" cy="347472"/>
          </a:xfrm>
          <a:prstGeom prst="rect">
            <a:avLst/>
          </a:prstGeom>
          <a:noFill/>
          <a:ln/>
        </p:spPr>
        <p:txBody>
          <a:bodyPr wrap="square" rtlCol="0" anchor="ctr"/>
          <a:lstStyle/>
          <a:p>
            <a:pPr indent="0" marL="0">
              <a:buNone/>
            </a:pPr>
            <a:r>
              <a:rPr lang="en-US" sz="900" dirty="0">
                <a:solidFill>
                  <a:srgbClr val="2D3748"/>
                </a:solidFill>
                <a:latin typeface="Calibri" pitchFamily="34" charset="0"/>
                <a:ea typeface="Calibri" pitchFamily="34" charset="-122"/>
                <a:cs typeface="Calibri" pitchFamily="34" charset="-120"/>
              </a:rPr>
              <a:t>Properties / relations → True or False</a:t>
            </a:r>
            <a:endParaRPr lang="en-US" sz="900" dirty="0"/>
          </a:p>
        </p:txBody>
      </p:sp>
      <p:sp>
        <p:nvSpPr>
          <p:cNvPr id="21" name="Text 19"/>
          <p:cNvSpPr/>
          <p:nvPr/>
        </p:nvSpPr>
        <p:spPr>
          <a:xfrm>
            <a:off x="4572000" y="2002536"/>
            <a:ext cx="4114800" cy="347472"/>
          </a:xfrm>
          <a:prstGeom prst="rect">
            <a:avLst/>
          </a:prstGeom>
          <a:noFill/>
          <a:ln/>
        </p:spPr>
        <p:txBody>
          <a:bodyPr wrap="square" rtlCol="0" anchor="ctr"/>
          <a:lstStyle/>
          <a:p>
            <a:pPr indent="0" marL="0">
              <a:buNone/>
            </a:pPr>
            <a:r>
              <a:rPr lang="en-US" sz="850" dirty="0">
                <a:solidFill>
                  <a:srgbClr val="1A1A2E"/>
                </a:solidFill>
                <a:latin typeface="Consolas" pitchFamily="34" charset="0"/>
                <a:ea typeface="Consolas" pitchFamily="34" charset="-122"/>
                <a:cs typeface="Consolas" pitchFamily="34" charset="-120"/>
              </a:rPr>
              <a:t>King(John), Adjacent(r, p), Rich(x)</a:t>
            </a:r>
            <a:endParaRPr lang="en-US" sz="850" dirty="0"/>
          </a:p>
        </p:txBody>
      </p:sp>
      <p:sp>
        <p:nvSpPr>
          <p:cNvPr id="22" name="Shape 20"/>
          <p:cNvSpPr/>
          <p:nvPr/>
        </p:nvSpPr>
        <p:spPr>
          <a:xfrm>
            <a:off x="457200" y="2386584"/>
            <a:ext cx="7955280" cy="347472"/>
          </a:xfrm>
          <a:prstGeom prst="rect">
            <a:avLst/>
          </a:prstGeom>
          <a:solidFill>
            <a:srgbClr val="E8F4F8"/>
          </a:solidFill>
          <a:ln w="6350">
            <a:solidFill>
              <a:srgbClr val="E8F4F8"/>
            </a:solidFill>
            <a:prstDash val="solid"/>
          </a:ln>
        </p:spPr>
      </p:sp>
      <p:sp>
        <p:nvSpPr>
          <p:cNvPr id="23" name="Text 21"/>
          <p:cNvSpPr/>
          <p:nvPr/>
        </p:nvSpPr>
        <p:spPr>
          <a:xfrm>
            <a:off x="457200" y="2386584"/>
            <a:ext cx="1188720" cy="347472"/>
          </a:xfrm>
          <a:prstGeom prst="rect">
            <a:avLst/>
          </a:prstGeom>
          <a:noFill/>
          <a:ln/>
        </p:spPr>
        <p:txBody>
          <a:bodyPr wrap="square" rtlCol="0" anchor="ctr"/>
          <a:lstStyle/>
          <a:p>
            <a:pPr indent="0" marL="0">
              <a:buNone/>
            </a:pPr>
            <a:r>
              <a:rPr lang="en-US" sz="1000" b="1" dirty="0">
                <a:solidFill>
                  <a:srgbClr val="7C3AED"/>
                </a:solidFill>
                <a:latin typeface="Calibri" pitchFamily="34" charset="0"/>
                <a:ea typeface="Calibri" pitchFamily="34" charset="-122"/>
                <a:cs typeface="Calibri" pitchFamily="34" charset="-120"/>
              </a:rPr>
              <a:t>Functions</a:t>
            </a:r>
            <a:endParaRPr lang="en-US" sz="1000" dirty="0"/>
          </a:p>
        </p:txBody>
      </p:sp>
      <p:sp>
        <p:nvSpPr>
          <p:cNvPr id="24" name="Text 22"/>
          <p:cNvSpPr/>
          <p:nvPr/>
        </p:nvSpPr>
        <p:spPr>
          <a:xfrm>
            <a:off x="1645920" y="2386584"/>
            <a:ext cx="2926080" cy="347472"/>
          </a:xfrm>
          <a:prstGeom prst="rect">
            <a:avLst/>
          </a:prstGeom>
          <a:noFill/>
          <a:ln/>
        </p:spPr>
        <p:txBody>
          <a:bodyPr wrap="square" rtlCol="0" anchor="ctr"/>
          <a:lstStyle/>
          <a:p>
            <a:pPr indent="0" marL="0">
              <a:buNone/>
            </a:pPr>
            <a:r>
              <a:rPr lang="en-US" sz="900" dirty="0">
                <a:solidFill>
                  <a:srgbClr val="2D3748"/>
                </a:solidFill>
                <a:latin typeface="Calibri" pitchFamily="34" charset="0"/>
                <a:ea typeface="Calibri" pitchFamily="34" charset="-122"/>
                <a:cs typeface="Calibri" pitchFamily="34" charset="-120"/>
              </a:rPr>
              <a:t>Map objects → objects (NOT true/false)</a:t>
            </a:r>
            <a:endParaRPr lang="en-US" sz="900" dirty="0"/>
          </a:p>
        </p:txBody>
      </p:sp>
      <p:sp>
        <p:nvSpPr>
          <p:cNvPr id="25" name="Text 23"/>
          <p:cNvSpPr/>
          <p:nvPr/>
        </p:nvSpPr>
        <p:spPr>
          <a:xfrm>
            <a:off x="4572000" y="2386584"/>
            <a:ext cx="4114800" cy="347472"/>
          </a:xfrm>
          <a:prstGeom prst="rect">
            <a:avLst/>
          </a:prstGeom>
          <a:noFill/>
          <a:ln/>
        </p:spPr>
        <p:txBody>
          <a:bodyPr wrap="square" rtlCol="0" anchor="ctr"/>
          <a:lstStyle/>
          <a:p>
            <a:pPr indent="0" marL="0">
              <a:buNone/>
            </a:pPr>
            <a:r>
              <a:rPr lang="en-US" sz="850" dirty="0">
                <a:solidFill>
                  <a:srgbClr val="1A1A2E"/>
                </a:solidFill>
                <a:latin typeface="Consolas" pitchFamily="34" charset="0"/>
                <a:ea typeface="Consolas" pitchFamily="34" charset="-122"/>
                <a:cs typeface="Consolas" pitchFamily="34" charset="-120"/>
              </a:rPr>
              <a:t>FatherOf(John), LeftOf(x), x + 1</a:t>
            </a:r>
            <a:endParaRPr lang="en-US" sz="850" dirty="0"/>
          </a:p>
        </p:txBody>
      </p:sp>
      <p:sp>
        <p:nvSpPr>
          <p:cNvPr id="26" name="Shape 24"/>
          <p:cNvSpPr/>
          <p:nvPr/>
        </p:nvSpPr>
        <p:spPr>
          <a:xfrm>
            <a:off x="457200" y="2770632"/>
            <a:ext cx="7955280" cy="347472"/>
          </a:xfrm>
          <a:prstGeom prst="rect">
            <a:avLst/>
          </a:prstGeom>
          <a:solidFill>
            <a:srgbClr val="FFFFFF"/>
          </a:solidFill>
          <a:ln w="6350">
            <a:solidFill>
              <a:srgbClr val="E8F4F8"/>
            </a:solidFill>
            <a:prstDash val="solid"/>
          </a:ln>
        </p:spPr>
      </p:sp>
      <p:sp>
        <p:nvSpPr>
          <p:cNvPr id="27" name="Text 25"/>
          <p:cNvSpPr/>
          <p:nvPr/>
        </p:nvSpPr>
        <p:spPr>
          <a:xfrm>
            <a:off x="457200" y="2770632"/>
            <a:ext cx="1188720" cy="347472"/>
          </a:xfrm>
          <a:prstGeom prst="rect">
            <a:avLst/>
          </a:prstGeom>
          <a:noFill/>
          <a:ln/>
        </p:spPr>
        <p:txBody>
          <a:bodyPr wrap="square" rtlCol="0" anchor="ctr"/>
          <a:lstStyle/>
          <a:p>
            <a:pPr indent="0" marL="0">
              <a:buNone/>
            </a:pPr>
            <a:r>
              <a:rPr lang="en-US" sz="1000" b="1" dirty="0">
                <a:solidFill>
                  <a:srgbClr val="7C3AED"/>
                </a:solidFill>
                <a:latin typeface="Calibri" pitchFamily="34" charset="0"/>
                <a:ea typeface="Calibri" pitchFamily="34" charset="-122"/>
                <a:cs typeface="Calibri" pitchFamily="34" charset="-120"/>
              </a:rPr>
              <a:t>Quantifiers</a:t>
            </a:r>
            <a:endParaRPr lang="en-US" sz="1000" dirty="0"/>
          </a:p>
        </p:txBody>
      </p:sp>
      <p:sp>
        <p:nvSpPr>
          <p:cNvPr id="28" name="Text 26"/>
          <p:cNvSpPr/>
          <p:nvPr/>
        </p:nvSpPr>
        <p:spPr>
          <a:xfrm>
            <a:off x="1645920" y="2770632"/>
            <a:ext cx="2926080" cy="347472"/>
          </a:xfrm>
          <a:prstGeom prst="rect">
            <a:avLst/>
          </a:prstGeom>
          <a:noFill/>
          <a:ln/>
        </p:spPr>
        <p:txBody>
          <a:bodyPr wrap="square" rtlCol="0" anchor="ctr"/>
          <a:lstStyle/>
          <a:p>
            <a:pPr indent="0" marL="0">
              <a:buNone/>
            </a:pPr>
            <a:r>
              <a:rPr lang="en-US" sz="900" dirty="0">
                <a:solidFill>
                  <a:srgbClr val="2D3748"/>
                </a:solidFill>
                <a:latin typeface="Calibri" pitchFamily="34" charset="0"/>
                <a:ea typeface="Calibri" pitchFamily="34" charset="-122"/>
                <a:cs typeface="Calibri" pitchFamily="34" charset="-120"/>
              </a:rPr>
              <a:t>"For all" (∀) and "There exists" (∃)</a:t>
            </a:r>
            <a:endParaRPr lang="en-US" sz="900" dirty="0"/>
          </a:p>
        </p:txBody>
      </p:sp>
      <p:sp>
        <p:nvSpPr>
          <p:cNvPr id="29" name="Text 27"/>
          <p:cNvSpPr/>
          <p:nvPr/>
        </p:nvSpPr>
        <p:spPr>
          <a:xfrm>
            <a:off x="4572000" y="2770632"/>
            <a:ext cx="4114800" cy="347472"/>
          </a:xfrm>
          <a:prstGeom prst="rect">
            <a:avLst/>
          </a:prstGeom>
          <a:noFill/>
          <a:ln/>
        </p:spPr>
        <p:txBody>
          <a:bodyPr wrap="square" rtlCol="0" anchor="ctr"/>
          <a:lstStyle/>
          <a:p>
            <a:pPr indent="0" marL="0">
              <a:buNone/>
            </a:pPr>
            <a:r>
              <a:rPr lang="en-US" sz="850" dirty="0">
                <a:solidFill>
                  <a:srgbClr val="1A1A2E"/>
                </a:solidFill>
                <a:latin typeface="Consolas" pitchFamily="34" charset="0"/>
                <a:ea typeface="Consolas" pitchFamily="34" charset="-122"/>
                <a:cs typeface="Consolas" pitchFamily="34" charset="-120"/>
              </a:rPr>
              <a:t>∀x King(x)⇒Person(x),  ∃x Crown(x)</a:t>
            </a:r>
            <a:endParaRPr lang="en-US" sz="850" dirty="0"/>
          </a:p>
        </p:txBody>
      </p:sp>
      <p:sp>
        <p:nvSpPr>
          <p:cNvPr id="30" name="Shape 28"/>
          <p:cNvSpPr/>
          <p:nvPr/>
        </p:nvSpPr>
        <p:spPr>
          <a:xfrm>
            <a:off x="457200" y="3154680"/>
            <a:ext cx="7955280" cy="347472"/>
          </a:xfrm>
          <a:prstGeom prst="rect">
            <a:avLst/>
          </a:prstGeom>
          <a:solidFill>
            <a:srgbClr val="E8F4F8"/>
          </a:solidFill>
          <a:ln w="6350">
            <a:solidFill>
              <a:srgbClr val="E8F4F8"/>
            </a:solidFill>
            <a:prstDash val="solid"/>
          </a:ln>
        </p:spPr>
      </p:sp>
      <p:sp>
        <p:nvSpPr>
          <p:cNvPr id="31" name="Text 29"/>
          <p:cNvSpPr/>
          <p:nvPr/>
        </p:nvSpPr>
        <p:spPr>
          <a:xfrm>
            <a:off x="457200" y="3154680"/>
            <a:ext cx="1188720" cy="347472"/>
          </a:xfrm>
          <a:prstGeom prst="rect">
            <a:avLst/>
          </a:prstGeom>
          <a:noFill/>
          <a:ln/>
        </p:spPr>
        <p:txBody>
          <a:bodyPr wrap="square" rtlCol="0" anchor="ctr"/>
          <a:lstStyle/>
          <a:p>
            <a:pPr indent="0" marL="0">
              <a:buNone/>
            </a:pPr>
            <a:r>
              <a:rPr lang="en-US" sz="1000" b="1" dirty="0">
                <a:solidFill>
                  <a:srgbClr val="7C3AED"/>
                </a:solidFill>
                <a:latin typeface="Calibri" pitchFamily="34" charset="0"/>
                <a:ea typeface="Calibri" pitchFamily="34" charset="-122"/>
                <a:cs typeface="Calibri" pitchFamily="34" charset="-120"/>
              </a:rPr>
              <a:t>Connectives</a:t>
            </a:r>
            <a:endParaRPr lang="en-US" sz="1000" dirty="0"/>
          </a:p>
        </p:txBody>
      </p:sp>
      <p:sp>
        <p:nvSpPr>
          <p:cNvPr id="32" name="Text 30"/>
          <p:cNvSpPr/>
          <p:nvPr/>
        </p:nvSpPr>
        <p:spPr>
          <a:xfrm>
            <a:off x="1645920" y="3154680"/>
            <a:ext cx="2926080" cy="347472"/>
          </a:xfrm>
          <a:prstGeom prst="rect">
            <a:avLst/>
          </a:prstGeom>
          <a:noFill/>
          <a:ln/>
        </p:spPr>
        <p:txBody>
          <a:bodyPr wrap="square" rtlCol="0" anchor="ctr"/>
          <a:lstStyle/>
          <a:p>
            <a:pPr indent="0" marL="0">
              <a:buNone/>
            </a:pPr>
            <a:r>
              <a:rPr lang="en-US" sz="900" dirty="0">
                <a:solidFill>
                  <a:srgbClr val="2D3748"/>
                </a:solidFill>
                <a:latin typeface="Calibri" pitchFamily="34" charset="0"/>
                <a:ea typeface="Calibri" pitchFamily="34" charset="-122"/>
                <a:cs typeface="Calibri" pitchFamily="34" charset="-120"/>
              </a:rPr>
              <a:t>Same as PL — join formulas</a:t>
            </a:r>
            <a:endParaRPr lang="en-US" sz="900" dirty="0"/>
          </a:p>
        </p:txBody>
      </p:sp>
      <p:sp>
        <p:nvSpPr>
          <p:cNvPr id="33" name="Text 31"/>
          <p:cNvSpPr/>
          <p:nvPr/>
        </p:nvSpPr>
        <p:spPr>
          <a:xfrm>
            <a:off x="4572000" y="3154680"/>
            <a:ext cx="4114800" cy="347472"/>
          </a:xfrm>
          <a:prstGeom prst="rect">
            <a:avLst/>
          </a:prstGeom>
          <a:noFill/>
          <a:ln/>
        </p:spPr>
        <p:txBody>
          <a:bodyPr wrap="square" rtlCol="0" anchor="ctr"/>
          <a:lstStyle/>
          <a:p>
            <a:pPr indent="0" marL="0">
              <a:buNone/>
            </a:pPr>
            <a:r>
              <a:rPr lang="en-US" sz="850" dirty="0">
                <a:solidFill>
                  <a:srgbClr val="1A1A2E"/>
                </a:solidFill>
                <a:latin typeface="Consolas" pitchFamily="34" charset="0"/>
                <a:ea typeface="Consolas" pitchFamily="34" charset="-122"/>
                <a:cs typeface="Consolas" pitchFamily="34" charset="-120"/>
              </a:rPr>
              <a:t>¬  ∧  ∨  ⇒  ⇔</a:t>
            </a:r>
            <a:endParaRPr lang="en-US" sz="850" dirty="0"/>
          </a:p>
        </p:txBody>
      </p:sp>
      <p:sp>
        <p:nvSpPr>
          <p:cNvPr id="34" name="Shape 32"/>
          <p:cNvSpPr/>
          <p:nvPr/>
        </p:nvSpPr>
        <p:spPr>
          <a:xfrm>
            <a:off x="457200" y="3611880"/>
            <a:ext cx="7955280" cy="502920"/>
          </a:xfrm>
          <a:prstGeom prst="rect">
            <a:avLst/>
          </a:prstGeom>
          <a:solidFill>
            <a:srgbClr val="EDE9FE"/>
          </a:solidFill>
          <a:ln w="6350">
            <a:solidFill>
              <a:srgbClr val="7C3AED"/>
            </a:solidFill>
            <a:prstDash val="solid"/>
          </a:ln>
        </p:spPr>
      </p:sp>
      <p:sp>
        <p:nvSpPr>
          <p:cNvPr id="35" name="Text 33"/>
          <p:cNvSpPr/>
          <p:nvPr/>
        </p:nvSpPr>
        <p:spPr>
          <a:xfrm>
            <a:off x="548640" y="3630168"/>
            <a:ext cx="7772400" cy="457200"/>
          </a:xfrm>
          <a:prstGeom prst="rect">
            <a:avLst/>
          </a:prstGeom>
          <a:noFill/>
          <a:ln/>
        </p:spPr>
        <p:txBody>
          <a:bodyPr wrap="square" rtlCol="0" anchor="t"/>
          <a:lstStyle/>
          <a:p>
            <a:pPr indent="0" marL="0">
              <a:lnSpc>
                <a:spcPct val="110000"/>
              </a:lnSpc>
              <a:buNone/>
            </a:pPr>
            <a:r>
              <a:rPr lang="en-US" sz="1000" b="1" dirty="0">
                <a:solidFill>
                  <a:srgbClr val="7C3AED"/>
                </a:solidFill>
                <a:latin typeface="Calibri" pitchFamily="34" charset="0"/>
                <a:ea typeface="Calibri" pitchFamily="34" charset="-122"/>
                <a:cs typeface="Calibri" pitchFamily="34" charset="-120"/>
              </a:rPr>
              <a:t>🔑 Key Distinction — Predicate vs Function
</a:t>
            </a:r>
            <a:pPr indent="0" marL="0">
              <a:lnSpc>
                <a:spcPct val="110000"/>
              </a:lnSpc>
              <a:buNone/>
            </a:pPr>
            <a:r>
              <a:rPr lang="en-US" sz="900" b="1" dirty="0">
                <a:solidFill>
                  <a:srgbClr val="1A1A2E"/>
                </a:solidFill>
                <a:latin typeface="Calibri" pitchFamily="34" charset="0"/>
                <a:ea typeface="Calibri" pitchFamily="34" charset="-122"/>
                <a:cs typeface="Calibri" pitchFamily="34" charset="-120"/>
              </a:rPr>
              <a:t>Predicate: </a:t>
            </a:r>
            <a:pPr indent="0" marL="0">
              <a:lnSpc>
                <a:spcPct val="110000"/>
              </a:lnSpc>
              <a:buNone/>
            </a:pPr>
            <a:r>
              <a:rPr lang="en-US" sz="900" dirty="0">
                <a:solidFill>
                  <a:srgbClr val="2D3748"/>
                </a:solidFill>
                <a:latin typeface="Calibri" pitchFamily="34" charset="0"/>
                <a:ea typeface="Calibri" pitchFamily="34" charset="-122"/>
                <a:cs typeface="Calibri" pitchFamily="34" charset="-120"/>
              </a:rPr>
              <a:t>King(John) → TRUE or FALSE (it's a claim)
</a:t>
            </a:r>
            <a:pPr indent="0" marL="0">
              <a:lnSpc>
                <a:spcPct val="110000"/>
              </a:lnSpc>
              <a:buNone/>
            </a:pPr>
            <a:r>
              <a:rPr lang="en-US" sz="900" b="1" dirty="0">
                <a:solidFill>
                  <a:srgbClr val="1A1A2E"/>
                </a:solidFill>
                <a:latin typeface="Calibri" pitchFamily="34" charset="0"/>
                <a:ea typeface="Calibri" pitchFamily="34" charset="-122"/>
                <a:cs typeface="Calibri" pitchFamily="34" charset="-120"/>
              </a:rPr>
              <a:t>Function:  </a:t>
            </a:r>
            <a:pPr indent="0" marL="0">
              <a:lnSpc>
                <a:spcPct val="110000"/>
              </a:lnSpc>
              <a:buNone/>
            </a:pPr>
            <a:r>
              <a:rPr lang="en-US" sz="900" dirty="0">
                <a:solidFill>
                  <a:srgbClr val="2D3748"/>
                </a:solidFill>
                <a:latin typeface="Calibri" pitchFamily="34" charset="0"/>
                <a:ea typeface="Calibri" pitchFamily="34" charset="-122"/>
                <a:cs typeface="Calibri" pitchFamily="34" charset="-120"/>
              </a:rPr>
              <a:t>FatherOf(John) → an OBJECT (a person), not true/false</a:t>
            </a:r>
            <a:endParaRPr lang="en-US" sz="1000" dirty="0"/>
          </a:p>
        </p:txBody>
      </p:sp>
      <p:sp>
        <p:nvSpPr>
          <p:cNvPr id="36" name="Shape 34"/>
          <p:cNvSpPr/>
          <p:nvPr/>
        </p:nvSpPr>
        <p:spPr>
          <a:xfrm>
            <a:off x="457200" y="4206240"/>
            <a:ext cx="7955280" cy="411480"/>
          </a:xfrm>
          <a:prstGeom prst="rect">
            <a:avLst/>
          </a:prstGeom>
          <a:solidFill>
            <a:srgbClr val="ECFDF5"/>
          </a:solidFill>
          <a:ln w="6350">
            <a:solidFill>
              <a:srgbClr val="059669"/>
            </a:solidFill>
            <a:prstDash val="solid"/>
          </a:ln>
        </p:spPr>
      </p:sp>
      <p:sp>
        <p:nvSpPr>
          <p:cNvPr id="37" name="Text 35"/>
          <p:cNvSpPr/>
          <p:nvPr/>
        </p:nvSpPr>
        <p:spPr>
          <a:xfrm>
            <a:off x="548640" y="4224528"/>
            <a:ext cx="7772400" cy="365760"/>
          </a:xfrm>
          <a:prstGeom prst="rect">
            <a:avLst/>
          </a:prstGeom>
          <a:noFill/>
          <a:ln/>
        </p:spPr>
        <p:txBody>
          <a:bodyPr wrap="square" rtlCol="0" anchor="t"/>
          <a:lstStyle/>
          <a:p>
            <a:pPr indent="0" marL="0">
              <a:lnSpc>
                <a:spcPct val="105000"/>
              </a:lnSpc>
              <a:buNone/>
            </a:pPr>
            <a:r>
              <a:rPr lang="en-US" sz="900" dirty="0">
                <a:solidFill>
                  <a:srgbClr val="1A1A2E"/>
                </a:solidFill>
                <a:latin typeface="Calibri" pitchFamily="34" charset="0"/>
                <a:ea typeface="Calibri" pitchFamily="34" charset="-122"/>
                <a:cs typeface="Calibri" pitchFamily="34" charset="-120"/>
              </a:rPr>
              <a:t>📐 A FOL formula = </a:t>
            </a:r>
            <a:pPr indent="0" marL="0">
              <a:lnSpc>
                <a:spcPct val="105000"/>
              </a:lnSpc>
              <a:buNone/>
            </a:pPr>
            <a:r>
              <a:rPr lang="en-US" sz="900" b="1" dirty="0">
                <a:solidFill>
                  <a:srgbClr val="7C3AED"/>
                </a:solidFill>
                <a:latin typeface="Calibri" pitchFamily="34" charset="0"/>
                <a:ea typeface="Calibri" pitchFamily="34" charset="-122"/>
                <a:cs typeface="Calibri" pitchFamily="34" charset="-120"/>
              </a:rPr>
              <a:t>Quantifier</a:t>
            </a:r>
            <a:pPr indent="0" marL="0">
              <a:lnSpc>
                <a:spcPct val="105000"/>
              </a:lnSpc>
              <a:buNone/>
            </a:pPr>
            <a:r>
              <a:rPr lang="en-US" sz="900" dirty="0">
                <a:solidFill>
                  <a:srgbClr val="1A1A2E"/>
                </a:solidFill>
                <a:latin typeface="Calibri" pitchFamily="34" charset="0"/>
                <a:ea typeface="Calibri" pitchFamily="34" charset="-122"/>
                <a:cs typeface="Calibri" pitchFamily="34" charset="-120"/>
              </a:rPr>
              <a:t> + </a:t>
            </a:r>
            <a:pPr indent="0" marL="0">
              <a:lnSpc>
                <a:spcPct val="105000"/>
              </a:lnSpc>
              <a:buNone/>
            </a:pPr>
            <a:r>
              <a:rPr lang="en-US" sz="900" b="1" dirty="0">
                <a:solidFill>
                  <a:srgbClr val="7C3AED"/>
                </a:solidFill>
                <a:latin typeface="Calibri" pitchFamily="34" charset="0"/>
                <a:ea typeface="Calibri" pitchFamily="34" charset="-122"/>
                <a:cs typeface="Calibri" pitchFamily="34" charset="-120"/>
              </a:rPr>
              <a:t>Predicate(function(constants, variables))</a:t>
            </a:r>
            <a:pPr indent="0" marL="0">
              <a:lnSpc>
                <a:spcPct val="105000"/>
              </a:lnSpc>
              <a:buNone/>
            </a:pPr>
            <a:r>
              <a:rPr lang="en-US" sz="900" dirty="0">
                <a:solidFill>
                  <a:srgbClr val="1A1A2E"/>
                </a:solidFill>
                <a:latin typeface="Calibri" pitchFamily="34" charset="0"/>
                <a:ea typeface="Calibri" pitchFamily="34" charset="-122"/>
                <a:cs typeface="Calibri" pitchFamily="34" charset="-120"/>
              </a:rPr>
              <a:t> + </a:t>
            </a:r>
            <a:pPr indent="0" marL="0">
              <a:lnSpc>
                <a:spcPct val="105000"/>
              </a:lnSpc>
              <a:buNone/>
            </a:pPr>
            <a:r>
              <a:rPr lang="en-US" sz="900" b="1" dirty="0">
                <a:solidFill>
                  <a:srgbClr val="7C3AED"/>
                </a:solidFill>
                <a:latin typeface="Calibri" pitchFamily="34" charset="0"/>
                <a:ea typeface="Calibri" pitchFamily="34" charset="-122"/>
                <a:cs typeface="Calibri" pitchFamily="34" charset="-120"/>
              </a:rPr>
              <a:t>Connectives</a:t>
            </a:r>
            <a:pPr indent="0" marL="0">
              <a:lnSpc>
                <a:spcPct val="105000"/>
              </a:lnSpc>
              <a:buNone/>
            </a:pPr>
            <a:endParaRPr lang="en-US" sz="900" dirty="0"/>
          </a:p>
          <a:p>
            <a:pPr indent="0" marL="0">
              <a:lnSpc>
                <a:spcPct val="105000"/>
              </a:lnSpc>
              <a:buNone/>
            </a:pPr>
            <a:r>
              <a:rPr lang="en-US" sz="850" dirty="0">
                <a:solidFill>
                  <a:srgbClr val="1A1A2E"/>
                </a:solidFill>
                <a:latin typeface="Consolas" pitchFamily="34" charset="0"/>
                <a:ea typeface="Consolas" pitchFamily="34" charset="-122"/>
                <a:cs typeface="Consolas" pitchFamily="34" charset="-120"/>
              </a:rPr>
              <a:t>Example: ∀x (King(x) ⇒ ∃y Crown(y) ∧ Wears(x, y))</a:t>
            </a:r>
            <a:endParaRPr lang="en-US" sz="9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7FA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C7293"/>
          </a:solidFill>
          <a:ln/>
        </p:spPr>
      </p:sp>
      <p:sp>
        <p:nvSpPr>
          <p:cNvPr id="3" name="Text 1"/>
          <p:cNvSpPr/>
          <p:nvPr/>
        </p:nvSpPr>
        <p:spPr>
          <a:xfrm>
            <a:off x="548640" y="182880"/>
            <a:ext cx="8046720" cy="548640"/>
          </a:xfrm>
          <a:prstGeom prst="rect">
            <a:avLst/>
          </a:prstGeom>
          <a:noFill/>
          <a:ln/>
        </p:spPr>
        <p:txBody>
          <a:bodyPr wrap="square" lIns="0" tIns="0" rIns="0" bIns="0" rtlCol="0" anchor="ctr"/>
          <a:lstStyle/>
          <a:p>
            <a:pPr indent="0" marL="0">
              <a:buNone/>
            </a:pPr>
            <a:r>
              <a:rPr lang="en-US" sz="2200" b="1" dirty="0">
                <a:solidFill>
                  <a:srgbClr val="1A1A2E"/>
                </a:solidFill>
                <a:latin typeface="Georgia" pitchFamily="34" charset="0"/>
                <a:ea typeface="Georgia" pitchFamily="34" charset="-122"/>
                <a:cs typeface="Georgia" pitchFamily="34" charset="-120"/>
              </a:rPr>
              <a:t>Quantifiers — ∀ (For All) and ∃ (There Exists)</a:t>
            </a:r>
            <a:endParaRPr lang="en-US" sz="2200" dirty="0"/>
          </a:p>
        </p:txBody>
      </p:sp>
      <p:sp>
        <p:nvSpPr>
          <p:cNvPr id="4" name="Text 2"/>
          <p:cNvSpPr/>
          <p:nvPr/>
        </p:nvSpPr>
        <p:spPr>
          <a:xfrm>
            <a:off x="548640" y="4754880"/>
            <a:ext cx="8046720" cy="274320"/>
          </a:xfrm>
          <a:prstGeom prst="rect">
            <a:avLst/>
          </a:prstGeom>
          <a:noFill/>
          <a:ln/>
        </p:spPr>
        <p:txBody>
          <a:bodyPr wrap="square" rtlCol="0" anchor="ctr"/>
          <a:lstStyle/>
          <a:p>
            <a:pPr indent="0" marL="0">
              <a:buNone/>
            </a:pPr>
            <a:r>
              <a:rPr lang="en-US" sz="900" dirty="0">
                <a:solidFill>
                  <a:srgbClr val="64748B"/>
                </a:solidFill>
                <a:latin typeface="Calibri" pitchFamily="34" charset="0"/>
                <a:ea typeface="Calibri" pitchFamily="34" charset="-122"/>
                <a:cs typeface="Calibri" pitchFamily="34" charset="-120"/>
              </a:rPr>
              <a:t>PECST522 — Artificial Intelligence | B.Tech CSE S5 (2024 Scheme)</a:t>
            </a:r>
            <a:endParaRPr lang="en-US" sz="900" dirty="0"/>
          </a:p>
        </p:txBody>
      </p:sp>
      <p:sp>
        <p:nvSpPr>
          <p:cNvPr id="5" name="Shape 3"/>
          <p:cNvSpPr/>
          <p:nvPr/>
        </p:nvSpPr>
        <p:spPr>
          <a:xfrm>
            <a:off x="365760" y="868680"/>
            <a:ext cx="4114800" cy="1371600"/>
          </a:xfrm>
          <a:prstGeom prst="rect">
            <a:avLst/>
          </a:prstGeom>
          <a:solidFill>
            <a:srgbClr val="EDE9FE"/>
          </a:solidFill>
          <a:ln w="6350">
            <a:solidFill>
              <a:srgbClr val="7C3AED"/>
            </a:solidFill>
            <a:prstDash val="solid"/>
          </a:ln>
        </p:spPr>
      </p:sp>
      <p:sp>
        <p:nvSpPr>
          <p:cNvPr id="6" name="Text 4"/>
          <p:cNvSpPr/>
          <p:nvPr/>
        </p:nvSpPr>
        <p:spPr>
          <a:xfrm>
            <a:off x="457200" y="886968"/>
            <a:ext cx="3931920" cy="228600"/>
          </a:xfrm>
          <a:prstGeom prst="rect">
            <a:avLst/>
          </a:prstGeom>
          <a:noFill/>
          <a:ln/>
        </p:spPr>
        <p:txBody>
          <a:bodyPr wrap="square" rtlCol="0" anchor="ctr"/>
          <a:lstStyle/>
          <a:p>
            <a:pPr indent="0" marL="0">
              <a:buNone/>
            </a:pPr>
            <a:r>
              <a:rPr lang="en-US" sz="1100" b="1" dirty="0">
                <a:solidFill>
                  <a:srgbClr val="7C3AED"/>
                </a:solidFill>
                <a:latin typeface="Georgia" pitchFamily="34" charset="0"/>
                <a:ea typeface="Georgia" pitchFamily="34" charset="-122"/>
                <a:cs typeface="Georgia" pitchFamily="34" charset="-120"/>
              </a:rPr>
              <a:t>∀  Universal — "For EVERY x ..."</a:t>
            </a:r>
            <a:endParaRPr lang="en-US" sz="1100" dirty="0"/>
          </a:p>
        </p:txBody>
      </p:sp>
      <p:sp>
        <p:nvSpPr>
          <p:cNvPr id="7" name="Text 5"/>
          <p:cNvSpPr/>
          <p:nvPr/>
        </p:nvSpPr>
        <p:spPr>
          <a:xfrm>
            <a:off x="502920" y="1143000"/>
            <a:ext cx="3840480" cy="1005840"/>
          </a:xfrm>
          <a:prstGeom prst="rect">
            <a:avLst/>
          </a:prstGeom>
          <a:noFill/>
          <a:ln/>
        </p:spPr>
        <p:txBody>
          <a:bodyPr wrap="square" rtlCol="0" anchor="t"/>
          <a:lstStyle/>
          <a:p>
            <a:pPr indent="0" marL="0">
              <a:lnSpc>
                <a:spcPct val="110000"/>
              </a:lnSpc>
              <a:buNone/>
            </a:pPr>
            <a:r>
              <a:rPr lang="en-US" sz="900" b="1" dirty="0">
                <a:solidFill>
                  <a:srgbClr val="1A1A2E"/>
                </a:solidFill>
                <a:latin typeface="Calibri" pitchFamily="34" charset="0"/>
                <a:ea typeface="Calibri" pitchFamily="34" charset="-122"/>
                <a:cs typeface="Calibri" pitchFamily="34" charset="-120"/>
              </a:rPr>
              <a:t>Pairs with ⇒ (implication)
</a:t>
            </a:r>
            <a:pPr indent="0" marL="0">
              <a:lnSpc>
                <a:spcPct val="110000"/>
              </a:lnSpc>
              <a:buNone/>
            </a:pPr>
            <a:r>
              <a:rPr lang="en-US" sz="1000" b="1" dirty="0">
                <a:solidFill>
                  <a:srgbClr val="7C3AED"/>
                </a:solidFill>
                <a:latin typeface="Consolas" pitchFamily="34" charset="0"/>
                <a:ea typeface="Consolas" pitchFamily="34" charset="-122"/>
                <a:cs typeface="Consolas" pitchFamily="34" charset="-120"/>
              </a:rPr>
              <a:t>∀x King(x) ⇒ Person(x)
</a:t>
            </a:r>
            <a:pPr indent="0" marL="0">
              <a:lnSpc>
                <a:spcPct val="110000"/>
              </a:lnSpc>
              <a:buNone/>
            </a:pPr>
            <a:r>
              <a:rPr lang="en-US" sz="900" i="1" dirty="0">
                <a:solidFill>
                  <a:srgbClr val="64748B"/>
                </a:solidFill>
                <a:latin typeface="Calibri" pitchFamily="34" charset="0"/>
                <a:ea typeface="Calibri" pitchFamily="34" charset="-122"/>
                <a:cs typeface="Calibri" pitchFamily="34" charset="-120"/>
              </a:rPr>
              <a:t>"If x is a king, then x is a person"
</a:t>
            </a:r>
            <a:pPr indent="0" marL="0">
              <a:lnSpc>
                <a:spcPct val="110000"/>
              </a:lnSpc>
              <a:buNone/>
            </a:pPr>
            <a:r>
              <a:rPr lang="en-US" sz="900" dirty="0">
                <a:solidFill>
                  <a:srgbClr val="1A1A2E"/>
                </a:solidFill>
                <a:latin typeface="Calibri" pitchFamily="34" charset="0"/>
                <a:ea typeface="Calibri" pitchFamily="34" charset="-122"/>
                <a:cs typeface="Calibri" pitchFamily="34" charset="-120"/>
              </a:rPr>
              <a:t>= "Every king is a person"</a:t>
            </a:r>
            <a:endParaRPr lang="en-US" sz="900" dirty="0"/>
          </a:p>
        </p:txBody>
      </p:sp>
      <p:sp>
        <p:nvSpPr>
          <p:cNvPr id="8" name="Shape 6"/>
          <p:cNvSpPr/>
          <p:nvPr/>
        </p:nvSpPr>
        <p:spPr>
          <a:xfrm>
            <a:off x="4663440" y="868680"/>
            <a:ext cx="4114800" cy="1371600"/>
          </a:xfrm>
          <a:prstGeom prst="rect">
            <a:avLst/>
          </a:prstGeom>
          <a:solidFill>
            <a:srgbClr val="EDE9FE"/>
          </a:solidFill>
          <a:ln w="6350">
            <a:solidFill>
              <a:srgbClr val="4338CA"/>
            </a:solidFill>
            <a:prstDash val="solid"/>
          </a:ln>
        </p:spPr>
      </p:sp>
      <p:sp>
        <p:nvSpPr>
          <p:cNvPr id="9" name="Text 7"/>
          <p:cNvSpPr/>
          <p:nvPr/>
        </p:nvSpPr>
        <p:spPr>
          <a:xfrm>
            <a:off x="4754880" y="886968"/>
            <a:ext cx="3931920" cy="228600"/>
          </a:xfrm>
          <a:prstGeom prst="rect">
            <a:avLst/>
          </a:prstGeom>
          <a:noFill/>
          <a:ln/>
        </p:spPr>
        <p:txBody>
          <a:bodyPr wrap="square" rtlCol="0" anchor="ctr"/>
          <a:lstStyle/>
          <a:p>
            <a:pPr indent="0" marL="0">
              <a:buNone/>
            </a:pPr>
            <a:r>
              <a:rPr lang="en-US" sz="1100" b="1" dirty="0">
                <a:solidFill>
                  <a:srgbClr val="4338CA"/>
                </a:solidFill>
                <a:latin typeface="Georgia" pitchFamily="34" charset="0"/>
                <a:ea typeface="Georgia" pitchFamily="34" charset="-122"/>
                <a:cs typeface="Georgia" pitchFamily="34" charset="-120"/>
              </a:rPr>
              <a:t>∃  Existential — "There is SOME x ..."</a:t>
            </a:r>
            <a:endParaRPr lang="en-US" sz="1100" dirty="0"/>
          </a:p>
        </p:txBody>
      </p:sp>
      <p:sp>
        <p:nvSpPr>
          <p:cNvPr id="10" name="Text 8"/>
          <p:cNvSpPr/>
          <p:nvPr/>
        </p:nvSpPr>
        <p:spPr>
          <a:xfrm>
            <a:off x="4800600" y="1143000"/>
            <a:ext cx="3840480" cy="1005840"/>
          </a:xfrm>
          <a:prstGeom prst="rect">
            <a:avLst/>
          </a:prstGeom>
          <a:noFill/>
          <a:ln/>
        </p:spPr>
        <p:txBody>
          <a:bodyPr wrap="square" rtlCol="0" anchor="t"/>
          <a:lstStyle/>
          <a:p>
            <a:pPr indent="0" marL="0">
              <a:lnSpc>
                <a:spcPct val="110000"/>
              </a:lnSpc>
              <a:buNone/>
            </a:pPr>
            <a:r>
              <a:rPr lang="en-US" sz="900" b="1" dirty="0">
                <a:solidFill>
                  <a:srgbClr val="1A1A2E"/>
                </a:solidFill>
                <a:latin typeface="Calibri" pitchFamily="34" charset="0"/>
                <a:ea typeface="Calibri" pitchFamily="34" charset="-122"/>
                <a:cs typeface="Calibri" pitchFamily="34" charset="-120"/>
              </a:rPr>
              <a:t>Pairs with ∧ (conjunction)
</a:t>
            </a:r>
            <a:pPr indent="0" marL="0">
              <a:lnSpc>
                <a:spcPct val="110000"/>
              </a:lnSpc>
              <a:buNone/>
            </a:pPr>
            <a:r>
              <a:rPr lang="en-US" sz="1000" b="1" dirty="0">
                <a:solidFill>
                  <a:srgbClr val="4338CA"/>
                </a:solidFill>
                <a:latin typeface="Consolas" pitchFamily="34" charset="0"/>
                <a:ea typeface="Consolas" pitchFamily="34" charset="-122"/>
                <a:cs typeface="Consolas" pitchFamily="34" charset="-120"/>
              </a:rPr>
              <a:t>∃x King(x) ∧ Rich(x)
</a:t>
            </a:r>
            <a:pPr indent="0" marL="0">
              <a:lnSpc>
                <a:spcPct val="110000"/>
              </a:lnSpc>
              <a:buNone/>
            </a:pPr>
            <a:r>
              <a:rPr lang="en-US" sz="900" i="1" dirty="0">
                <a:solidFill>
                  <a:srgbClr val="64748B"/>
                </a:solidFill>
                <a:latin typeface="Calibri" pitchFamily="34" charset="0"/>
                <a:ea typeface="Calibri" pitchFamily="34" charset="-122"/>
                <a:cs typeface="Calibri" pitchFamily="34" charset="-120"/>
              </a:rPr>
              <a:t>"There is an x that is king AND rich"
</a:t>
            </a:r>
            <a:pPr indent="0" marL="0">
              <a:lnSpc>
                <a:spcPct val="110000"/>
              </a:lnSpc>
              <a:buNone/>
            </a:pPr>
            <a:r>
              <a:rPr lang="en-US" sz="900" dirty="0">
                <a:solidFill>
                  <a:srgbClr val="1A1A2E"/>
                </a:solidFill>
                <a:latin typeface="Calibri" pitchFamily="34" charset="0"/>
                <a:ea typeface="Calibri" pitchFamily="34" charset="-122"/>
                <a:cs typeface="Calibri" pitchFamily="34" charset="-120"/>
              </a:rPr>
              <a:t>= "There exists a rich king"</a:t>
            </a:r>
            <a:endParaRPr lang="en-US" sz="900" dirty="0"/>
          </a:p>
        </p:txBody>
      </p:sp>
      <p:sp>
        <p:nvSpPr>
          <p:cNvPr id="11" name="Text 9"/>
          <p:cNvSpPr/>
          <p:nvPr/>
        </p:nvSpPr>
        <p:spPr>
          <a:xfrm>
            <a:off x="365760" y="2377440"/>
            <a:ext cx="4572000" cy="228600"/>
          </a:xfrm>
          <a:prstGeom prst="rect">
            <a:avLst/>
          </a:prstGeom>
          <a:noFill/>
          <a:ln/>
        </p:spPr>
        <p:txBody>
          <a:bodyPr wrap="square" rtlCol="0" anchor="ctr"/>
          <a:lstStyle/>
          <a:p>
            <a:pPr indent="0" marL="0">
              <a:buNone/>
            </a:pPr>
            <a:r>
              <a:rPr lang="en-US" sz="1100" b="1" dirty="0">
                <a:solidFill>
                  <a:srgbClr val="DC2626"/>
                </a:solidFill>
                <a:latin typeface="Georgia" pitchFamily="34" charset="0"/>
                <a:ea typeface="Georgia" pitchFamily="34" charset="-122"/>
                <a:cs typeface="Georgia" pitchFamily="34" charset="-120"/>
              </a:rPr>
              <a:t>⚠️  Common Mistakes (Exam Trap!)</a:t>
            </a:r>
            <a:endParaRPr lang="en-US" sz="1100" dirty="0"/>
          </a:p>
        </p:txBody>
      </p:sp>
      <p:sp>
        <p:nvSpPr>
          <p:cNvPr id="12" name="Shape 10"/>
          <p:cNvSpPr/>
          <p:nvPr/>
        </p:nvSpPr>
        <p:spPr>
          <a:xfrm>
            <a:off x="365760" y="2651760"/>
            <a:ext cx="4114800" cy="868680"/>
          </a:xfrm>
          <a:prstGeom prst="rect">
            <a:avLst/>
          </a:prstGeom>
          <a:solidFill>
            <a:srgbClr val="FEE2E2"/>
          </a:solidFill>
          <a:ln w="6350">
            <a:solidFill>
              <a:srgbClr val="DC2626"/>
            </a:solidFill>
            <a:prstDash val="solid"/>
          </a:ln>
        </p:spPr>
      </p:sp>
      <p:sp>
        <p:nvSpPr>
          <p:cNvPr id="13" name="Text 11"/>
          <p:cNvSpPr/>
          <p:nvPr/>
        </p:nvSpPr>
        <p:spPr>
          <a:xfrm>
            <a:off x="457200" y="2670048"/>
            <a:ext cx="3931920" cy="822960"/>
          </a:xfrm>
          <a:prstGeom prst="rect">
            <a:avLst/>
          </a:prstGeom>
          <a:noFill/>
          <a:ln/>
        </p:spPr>
        <p:txBody>
          <a:bodyPr wrap="square" rtlCol="0" anchor="t"/>
          <a:lstStyle/>
          <a:p>
            <a:pPr indent="0" marL="0">
              <a:lnSpc>
                <a:spcPct val="115000"/>
              </a:lnSpc>
              <a:buNone/>
            </a:pPr>
            <a:r>
              <a:rPr lang="en-US" sz="900" b="1" dirty="0">
                <a:solidFill>
                  <a:srgbClr val="DC2626"/>
                </a:solidFill>
                <a:latin typeface="Calibri" pitchFamily="34" charset="0"/>
                <a:ea typeface="Calibri" pitchFamily="34" charset="-122"/>
                <a:cs typeface="Calibri" pitchFamily="34" charset="-120"/>
              </a:rPr>
              <a:t>✗ WRONG:  </a:t>
            </a:r>
            <a:pPr indent="0" marL="0">
              <a:lnSpc>
                <a:spcPct val="115000"/>
              </a:lnSpc>
              <a:buNone/>
            </a:pPr>
            <a:r>
              <a:rPr lang="en-US" sz="1000" dirty="0">
                <a:solidFill>
                  <a:srgbClr val="DC2626"/>
                </a:solidFill>
                <a:latin typeface="Consolas" pitchFamily="34" charset="0"/>
                <a:ea typeface="Consolas" pitchFamily="34" charset="-122"/>
                <a:cs typeface="Consolas" pitchFamily="34" charset="-120"/>
              </a:rPr>
              <a:t>∀x King(x) ∧ Rich(x)
</a:t>
            </a:r>
            <a:pPr indent="0" marL="0">
              <a:lnSpc>
                <a:spcPct val="115000"/>
              </a:lnSpc>
              <a:buNone/>
            </a:pPr>
            <a:r>
              <a:rPr lang="en-US" sz="850" dirty="0">
                <a:solidFill>
                  <a:srgbClr val="92400E"/>
                </a:solidFill>
                <a:latin typeface="Calibri" pitchFamily="34" charset="0"/>
                <a:ea typeface="Calibri" pitchFamily="34" charset="-122"/>
                <a:cs typeface="Calibri" pitchFamily="34" charset="-120"/>
              </a:rPr>
              <a:t>This says: "EVERYTHING is a king
</a:t>
            </a:r>
            <a:pPr indent="0" marL="0">
              <a:lnSpc>
                <a:spcPct val="115000"/>
              </a:lnSpc>
              <a:buNone/>
            </a:pPr>
            <a:r>
              <a:rPr lang="en-US" sz="850" dirty="0">
                <a:solidFill>
                  <a:srgbClr val="92400E"/>
                </a:solidFill>
                <a:latin typeface="Calibri" pitchFamily="34" charset="0"/>
                <a:ea typeface="Calibri" pitchFamily="34" charset="-122"/>
                <a:cs typeface="Calibri" pitchFamily="34" charset="-120"/>
              </a:rPr>
              <a:t>AND everything is rich!"
</a:t>
            </a:r>
            <a:pPr indent="0" marL="0">
              <a:lnSpc>
                <a:spcPct val="115000"/>
              </a:lnSpc>
              <a:buNone/>
            </a:pPr>
            <a:r>
              <a:rPr lang="en-US" sz="900" b="1" dirty="0">
                <a:solidFill>
                  <a:srgbClr val="059669"/>
                </a:solidFill>
                <a:latin typeface="Calibri" pitchFamily="34" charset="0"/>
                <a:ea typeface="Calibri" pitchFamily="34" charset="-122"/>
                <a:cs typeface="Calibri" pitchFamily="34" charset="-120"/>
              </a:rPr>
              <a:t>✓ RIGHT:  </a:t>
            </a:r>
            <a:pPr indent="0" marL="0">
              <a:lnSpc>
                <a:spcPct val="115000"/>
              </a:lnSpc>
              <a:buNone/>
            </a:pPr>
            <a:r>
              <a:rPr lang="en-US" sz="1000" dirty="0">
                <a:solidFill>
                  <a:srgbClr val="059669"/>
                </a:solidFill>
                <a:latin typeface="Consolas" pitchFamily="34" charset="0"/>
                <a:ea typeface="Consolas" pitchFamily="34" charset="-122"/>
                <a:cs typeface="Consolas" pitchFamily="34" charset="-120"/>
              </a:rPr>
              <a:t>∀x King(x) ⇒ Rich(x)</a:t>
            </a:r>
            <a:endParaRPr lang="en-US" sz="900" dirty="0"/>
          </a:p>
        </p:txBody>
      </p:sp>
      <p:sp>
        <p:nvSpPr>
          <p:cNvPr id="14" name="Shape 12"/>
          <p:cNvSpPr/>
          <p:nvPr/>
        </p:nvSpPr>
        <p:spPr>
          <a:xfrm>
            <a:off x="4663440" y="2651760"/>
            <a:ext cx="4114800" cy="868680"/>
          </a:xfrm>
          <a:prstGeom prst="rect">
            <a:avLst/>
          </a:prstGeom>
          <a:solidFill>
            <a:srgbClr val="FEE2E2"/>
          </a:solidFill>
          <a:ln w="6350">
            <a:solidFill>
              <a:srgbClr val="DC2626"/>
            </a:solidFill>
            <a:prstDash val="solid"/>
          </a:ln>
        </p:spPr>
      </p:sp>
      <p:sp>
        <p:nvSpPr>
          <p:cNvPr id="15" name="Text 13"/>
          <p:cNvSpPr/>
          <p:nvPr/>
        </p:nvSpPr>
        <p:spPr>
          <a:xfrm>
            <a:off x="4754880" y="2670048"/>
            <a:ext cx="3931920" cy="822960"/>
          </a:xfrm>
          <a:prstGeom prst="rect">
            <a:avLst/>
          </a:prstGeom>
          <a:noFill/>
          <a:ln/>
        </p:spPr>
        <p:txBody>
          <a:bodyPr wrap="square" rtlCol="0" anchor="t"/>
          <a:lstStyle/>
          <a:p>
            <a:pPr indent="0" marL="0">
              <a:lnSpc>
                <a:spcPct val="115000"/>
              </a:lnSpc>
              <a:buNone/>
            </a:pPr>
            <a:r>
              <a:rPr lang="en-US" sz="900" b="1" dirty="0">
                <a:solidFill>
                  <a:srgbClr val="DC2626"/>
                </a:solidFill>
                <a:latin typeface="Calibri" pitchFamily="34" charset="0"/>
                <a:ea typeface="Calibri" pitchFamily="34" charset="-122"/>
                <a:cs typeface="Calibri" pitchFamily="34" charset="-120"/>
              </a:rPr>
              <a:t>✗ WRONG:  </a:t>
            </a:r>
            <a:pPr indent="0" marL="0">
              <a:lnSpc>
                <a:spcPct val="115000"/>
              </a:lnSpc>
              <a:buNone/>
            </a:pPr>
            <a:r>
              <a:rPr lang="en-US" sz="1000" dirty="0">
                <a:solidFill>
                  <a:srgbClr val="DC2626"/>
                </a:solidFill>
                <a:latin typeface="Consolas" pitchFamily="34" charset="0"/>
                <a:ea typeface="Consolas" pitchFamily="34" charset="-122"/>
                <a:cs typeface="Consolas" pitchFamily="34" charset="-120"/>
              </a:rPr>
              <a:t>∃x King(x) ⇒ Rich(x)
</a:t>
            </a:r>
            <a:pPr indent="0" marL="0">
              <a:lnSpc>
                <a:spcPct val="115000"/>
              </a:lnSpc>
              <a:buNone/>
            </a:pPr>
            <a:r>
              <a:rPr lang="en-US" sz="850" dirty="0">
                <a:solidFill>
                  <a:srgbClr val="92400E"/>
                </a:solidFill>
                <a:latin typeface="Calibri" pitchFamily="34" charset="0"/>
                <a:ea typeface="Calibri" pitchFamily="34" charset="-122"/>
                <a:cs typeface="Calibri" pitchFamily="34" charset="-120"/>
              </a:rPr>
              <a:t>Vacuously true! If anything is NOT
</a:t>
            </a:r>
            <a:pPr indent="0" marL="0">
              <a:lnSpc>
                <a:spcPct val="115000"/>
              </a:lnSpc>
              <a:buNone/>
            </a:pPr>
            <a:r>
              <a:rPr lang="en-US" sz="850" dirty="0">
                <a:solidFill>
                  <a:srgbClr val="92400E"/>
                </a:solidFill>
                <a:latin typeface="Calibri" pitchFamily="34" charset="0"/>
                <a:ea typeface="Calibri" pitchFamily="34" charset="-122"/>
                <a:cs typeface="Calibri" pitchFamily="34" charset="-120"/>
              </a:rPr>
              <a:t>a king, the ⇒ is true → ∃ satisfied.
</a:t>
            </a:r>
            <a:pPr indent="0" marL="0">
              <a:lnSpc>
                <a:spcPct val="115000"/>
              </a:lnSpc>
              <a:buNone/>
            </a:pPr>
            <a:r>
              <a:rPr lang="en-US" sz="900" b="1" dirty="0">
                <a:solidFill>
                  <a:srgbClr val="059669"/>
                </a:solidFill>
                <a:latin typeface="Calibri" pitchFamily="34" charset="0"/>
                <a:ea typeface="Calibri" pitchFamily="34" charset="-122"/>
                <a:cs typeface="Calibri" pitchFamily="34" charset="-120"/>
              </a:rPr>
              <a:t>✓ RIGHT:  </a:t>
            </a:r>
            <a:pPr indent="0" marL="0">
              <a:lnSpc>
                <a:spcPct val="115000"/>
              </a:lnSpc>
              <a:buNone/>
            </a:pPr>
            <a:r>
              <a:rPr lang="en-US" sz="1000" dirty="0">
                <a:solidFill>
                  <a:srgbClr val="059669"/>
                </a:solidFill>
                <a:latin typeface="Consolas" pitchFamily="34" charset="0"/>
                <a:ea typeface="Consolas" pitchFamily="34" charset="-122"/>
                <a:cs typeface="Consolas" pitchFamily="34" charset="-120"/>
              </a:rPr>
              <a:t>∃x King(x) ∧ Rich(x)</a:t>
            </a:r>
            <a:endParaRPr lang="en-US" sz="900" dirty="0"/>
          </a:p>
        </p:txBody>
      </p:sp>
      <p:sp>
        <p:nvSpPr>
          <p:cNvPr id="16" name="Shape 14"/>
          <p:cNvSpPr/>
          <p:nvPr/>
        </p:nvSpPr>
        <p:spPr>
          <a:xfrm>
            <a:off x="365760" y="3703320"/>
            <a:ext cx="8412480" cy="594360"/>
          </a:xfrm>
          <a:prstGeom prst="rect">
            <a:avLst/>
          </a:prstGeom>
          <a:solidFill>
            <a:srgbClr val="FEF3C7"/>
          </a:solidFill>
          <a:ln w="6350">
            <a:solidFill>
              <a:srgbClr val="F59E0B"/>
            </a:solidFill>
            <a:prstDash val="solid"/>
          </a:ln>
        </p:spPr>
      </p:sp>
      <p:sp>
        <p:nvSpPr>
          <p:cNvPr id="17" name="Text 15"/>
          <p:cNvSpPr/>
          <p:nvPr/>
        </p:nvSpPr>
        <p:spPr>
          <a:xfrm>
            <a:off x="502920" y="3721608"/>
            <a:ext cx="8138160" cy="548640"/>
          </a:xfrm>
          <a:prstGeom prst="rect">
            <a:avLst/>
          </a:prstGeom>
          <a:noFill/>
          <a:ln/>
        </p:spPr>
        <p:txBody>
          <a:bodyPr wrap="square" rtlCol="0" anchor="t"/>
          <a:lstStyle/>
          <a:p>
            <a:pPr indent="0" marL="0">
              <a:lnSpc>
                <a:spcPct val="110000"/>
              </a:lnSpc>
              <a:buNone/>
            </a:pPr>
            <a:r>
              <a:rPr lang="en-US" sz="1000" b="1" dirty="0">
                <a:solidFill>
                  <a:srgbClr val="92400E"/>
                </a:solidFill>
                <a:latin typeface="Calibri" pitchFamily="34" charset="0"/>
                <a:ea typeface="Calibri" pitchFamily="34" charset="-122"/>
                <a:cs typeface="Calibri" pitchFamily="34" charset="-120"/>
              </a:rPr>
              <a:t>🧠 Memory Aid — Which connective with which quantifier?
</a:t>
            </a:r>
            <a:pPr indent="0" marL="0">
              <a:lnSpc>
                <a:spcPct val="110000"/>
              </a:lnSpc>
              <a:buNone/>
            </a:pPr>
            <a:r>
              <a:rPr lang="en-US" sz="1100" b="1" dirty="0">
                <a:solidFill>
                  <a:srgbClr val="7C3AED"/>
                </a:solidFill>
                <a:latin typeface="Consolas" pitchFamily="34" charset="0"/>
                <a:ea typeface="Consolas" pitchFamily="34" charset="-122"/>
                <a:cs typeface="Consolas" pitchFamily="34" charset="-120"/>
              </a:rPr>
              <a:t>∀ goes with ⇒    </a:t>
            </a:r>
            <a:pPr indent="0" marL="0">
              <a:lnSpc>
                <a:spcPct val="110000"/>
              </a:lnSpc>
              <a:buNone/>
            </a:pPr>
            <a:r>
              <a:rPr lang="en-US" sz="900" dirty="0">
                <a:solidFill>
                  <a:srgbClr val="1A1A2E"/>
                </a:solidFill>
                <a:latin typeface="Calibri" pitchFamily="34" charset="0"/>
                <a:ea typeface="Calibri" pitchFamily="34" charset="-122"/>
                <a:cs typeface="Calibri" pitchFamily="34" charset="-120"/>
              </a:rPr>
              <a:t>("For ALL x, </a:t>
            </a:r>
            <a:pPr indent="0" marL="0">
              <a:lnSpc>
                <a:spcPct val="110000"/>
              </a:lnSpc>
              <a:buNone/>
            </a:pPr>
            <a:r>
              <a:rPr lang="en-US" sz="900" b="1" dirty="0">
                <a:solidFill>
                  <a:srgbClr val="7C3AED"/>
                </a:solidFill>
                <a:latin typeface="Calibri" pitchFamily="34" charset="0"/>
                <a:ea typeface="Calibri" pitchFamily="34" charset="-122"/>
                <a:cs typeface="Calibri" pitchFamily="34" charset="-120"/>
              </a:rPr>
              <a:t>IF</a:t>
            </a:r>
            <a:pPr indent="0" marL="0">
              <a:lnSpc>
                <a:spcPct val="110000"/>
              </a:lnSpc>
              <a:buNone/>
            </a:pPr>
            <a:r>
              <a:rPr lang="en-US" sz="900" dirty="0">
                <a:solidFill>
                  <a:srgbClr val="1A1A2E"/>
                </a:solidFill>
                <a:latin typeface="Calibri" pitchFamily="34" charset="0"/>
                <a:ea typeface="Calibri" pitchFamily="34" charset="-122"/>
                <a:cs typeface="Calibri" pitchFamily="34" charset="-120"/>
              </a:rPr>
              <a:t> it's a king, THEN it's rich")
</a:t>
            </a:r>
            <a:pPr indent="0" marL="0">
              <a:lnSpc>
                <a:spcPct val="110000"/>
              </a:lnSpc>
              <a:buNone/>
            </a:pPr>
            <a:r>
              <a:rPr lang="en-US" sz="1100" b="1" dirty="0">
                <a:solidFill>
                  <a:srgbClr val="4338CA"/>
                </a:solidFill>
                <a:latin typeface="Consolas" pitchFamily="34" charset="0"/>
                <a:ea typeface="Consolas" pitchFamily="34" charset="-122"/>
                <a:cs typeface="Consolas" pitchFamily="34" charset="-120"/>
              </a:rPr>
              <a:t>∃ goes with ∧    </a:t>
            </a:r>
            <a:pPr indent="0" marL="0">
              <a:lnSpc>
                <a:spcPct val="110000"/>
              </a:lnSpc>
              <a:buNone/>
            </a:pPr>
            <a:r>
              <a:rPr lang="en-US" sz="900" dirty="0">
                <a:solidFill>
                  <a:srgbClr val="1A1A2E"/>
                </a:solidFill>
                <a:latin typeface="Calibri" pitchFamily="34" charset="0"/>
                <a:ea typeface="Calibri" pitchFamily="34" charset="-122"/>
                <a:cs typeface="Calibri" pitchFamily="34" charset="-120"/>
              </a:rPr>
              <a:t>("There EXISTS an x that is king </a:t>
            </a:r>
            <a:pPr indent="0" marL="0">
              <a:lnSpc>
                <a:spcPct val="110000"/>
              </a:lnSpc>
              <a:buNone/>
            </a:pPr>
            <a:r>
              <a:rPr lang="en-US" sz="900" b="1" dirty="0">
                <a:solidFill>
                  <a:srgbClr val="4338CA"/>
                </a:solidFill>
                <a:latin typeface="Calibri" pitchFamily="34" charset="0"/>
                <a:ea typeface="Calibri" pitchFamily="34" charset="-122"/>
                <a:cs typeface="Calibri" pitchFamily="34" charset="-120"/>
              </a:rPr>
              <a:t>AND</a:t>
            </a:r>
            <a:pPr indent="0" marL="0">
              <a:lnSpc>
                <a:spcPct val="110000"/>
              </a:lnSpc>
              <a:buNone/>
            </a:pPr>
            <a:r>
              <a:rPr lang="en-US" sz="900" dirty="0">
                <a:solidFill>
                  <a:srgbClr val="1A1A2E"/>
                </a:solidFill>
                <a:latin typeface="Calibri" pitchFamily="34" charset="0"/>
                <a:ea typeface="Calibri" pitchFamily="34" charset="-122"/>
                <a:cs typeface="Calibri" pitchFamily="34" charset="-120"/>
              </a:rPr>
              <a:t> rich — both must hold")</a:t>
            </a:r>
            <a:endParaRPr lang="en-US" sz="1000" dirty="0"/>
          </a:p>
        </p:txBody>
      </p:sp>
      <p:sp>
        <p:nvSpPr>
          <p:cNvPr id="18" name="Shape 16"/>
          <p:cNvSpPr/>
          <p:nvPr/>
        </p:nvSpPr>
        <p:spPr>
          <a:xfrm>
            <a:off x="365760" y="4389120"/>
            <a:ext cx="8412480" cy="274320"/>
          </a:xfrm>
          <a:prstGeom prst="rect">
            <a:avLst/>
          </a:prstGeom>
          <a:solidFill>
            <a:srgbClr val="EDE9FE"/>
          </a:solidFill>
          <a:ln w="6350">
            <a:solidFill>
              <a:srgbClr val="7C3AED"/>
            </a:solidFill>
            <a:prstDash val="solid"/>
          </a:ln>
        </p:spPr>
      </p:sp>
      <p:sp>
        <p:nvSpPr>
          <p:cNvPr id="19" name="Text 17"/>
          <p:cNvSpPr/>
          <p:nvPr/>
        </p:nvSpPr>
        <p:spPr>
          <a:xfrm>
            <a:off x="502920" y="4389120"/>
            <a:ext cx="8138160" cy="274320"/>
          </a:xfrm>
          <a:prstGeom prst="rect">
            <a:avLst/>
          </a:prstGeom>
          <a:noFill/>
          <a:ln/>
        </p:spPr>
        <p:txBody>
          <a:bodyPr wrap="square" rtlCol="0" anchor="ctr"/>
          <a:lstStyle/>
          <a:p>
            <a:pPr indent="0" marL="0">
              <a:buNone/>
            </a:pPr>
            <a:r>
              <a:rPr lang="en-US" sz="900" b="1" dirty="0">
                <a:solidFill>
                  <a:srgbClr val="7C3AED"/>
                </a:solidFill>
                <a:latin typeface="Calibri" pitchFamily="34" charset="0"/>
                <a:ea typeface="Calibri" pitchFamily="34" charset="-122"/>
                <a:cs typeface="Calibri" pitchFamily="34" charset="-120"/>
              </a:rPr>
              <a:t>⚡ EXAM ALERT — "State the correct quantifier-connective pairing with justification" appears in almost every paper.</a:t>
            </a:r>
            <a:endParaRPr lang="en-US" sz="9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7FA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C7293"/>
          </a:solidFill>
          <a:ln/>
        </p:spPr>
      </p:sp>
      <p:sp>
        <p:nvSpPr>
          <p:cNvPr id="3" name="Text 1"/>
          <p:cNvSpPr/>
          <p:nvPr/>
        </p:nvSpPr>
        <p:spPr>
          <a:xfrm>
            <a:off x="548640" y="182880"/>
            <a:ext cx="8046720" cy="548640"/>
          </a:xfrm>
          <a:prstGeom prst="rect">
            <a:avLst/>
          </a:prstGeom>
          <a:noFill/>
          <a:ln/>
        </p:spPr>
        <p:txBody>
          <a:bodyPr wrap="square" lIns="0" tIns="0" rIns="0" bIns="0" rtlCol="0" anchor="ctr"/>
          <a:lstStyle/>
          <a:p>
            <a:pPr indent="0" marL="0">
              <a:buNone/>
            </a:pPr>
            <a:r>
              <a:rPr lang="en-US" sz="2200" b="1" dirty="0">
                <a:solidFill>
                  <a:srgbClr val="1A1A2E"/>
                </a:solidFill>
                <a:latin typeface="Georgia" pitchFamily="34" charset="0"/>
                <a:ea typeface="Georgia" pitchFamily="34" charset="-122"/>
                <a:cs typeface="Georgia" pitchFamily="34" charset="-120"/>
              </a:rPr>
              <a:t>English → FOL Translation</a:t>
            </a:r>
            <a:endParaRPr lang="en-US" sz="2200" dirty="0"/>
          </a:p>
        </p:txBody>
      </p:sp>
      <p:sp>
        <p:nvSpPr>
          <p:cNvPr id="4" name="Text 2"/>
          <p:cNvSpPr/>
          <p:nvPr/>
        </p:nvSpPr>
        <p:spPr>
          <a:xfrm>
            <a:off x="548640" y="685800"/>
            <a:ext cx="8046720" cy="274320"/>
          </a:xfrm>
          <a:prstGeom prst="rect">
            <a:avLst/>
          </a:prstGeom>
          <a:noFill/>
          <a:ln/>
        </p:spPr>
        <p:txBody>
          <a:bodyPr wrap="square" lIns="0" tIns="0" rIns="0" bIns="0" rtlCol="0" anchor="ctr"/>
          <a:lstStyle/>
          <a:p>
            <a:pPr indent="0" marL="0">
              <a:buNone/>
            </a:pPr>
            <a:r>
              <a:rPr lang="en-US" sz="1200" i="1" dirty="0">
                <a:solidFill>
                  <a:srgbClr val="64748B"/>
                </a:solidFill>
                <a:latin typeface="Calibri" pitchFamily="34" charset="0"/>
                <a:ea typeface="Calibri" pitchFamily="34" charset="-122"/>
                <a:cs typeface="Calibri" pitchFamily="34" charset="-120"/>
              </a:rPr>
              <a:t>⚡ EXAM ALERT — 5+ marks in almost every paper</a:t>
            </a:r>
            <a:endParaRPr lang="en-US" sz="1200" dirty="0"/>
          </a:p>
        </p:txBody>
      </p:sp>
      <p:sp>
        <p:nvSpPr>
          <p:cNvPr id="5" name="Shape 3"/>
          <p:cNvSpPr/>
          <p:nvPr/>
        </p:nvSpPr>
        <p:spPr>
          <a:xfrm>
            <a:off x="457200" y="914400"/>
            <a:ext cx="7955280" cy="256032"/>
          </a:xfrm>
          <a:prstGeom prst="rect">
            <a:avLst/>
          </a:prstGeom>
          <a:solidFill>
            <a:srgbClr val="065A82"/>
          </a:solidFill>
          <a:ln w="6350">
            <a:solidFill>
              <a:srgbClr val="065A82"/>
            </a:solidFill>
            <a:prstDash val="solid"/>
          </a:ln>
        </p:spPr>
      </p:sp>
      <p:sp>
        <p:nvSpPr>
          <p:cNvPr id="6" name="Text 4"/>
          <p:cNvSpPr/>
          <p:nvPr/>
        </p:nvSpPr>
        <p:spPr>
          <a:xfrm>
            <a:off x="457200" y="914400"/>
            <a:ext cx="274320" cy="256032"/>
          </a:xfrm>
          <a:prstGeom prst="rect">
            <a:avLst/>
          </a:prstGeom>
          <a:noFill/>
          <a:ln/>
        </p:spPr>
        <p:txBody>
          <a:bodyPr wrap="square" rtlCol="0" anchor="ctr"/>
          <a:lstStyle/>
          <a:p>
            <a:pPr algn="ctr" indent="0" marL="0">
              <a:buNone/>
            </a:pPr>
            <a:r>
              <a:rPr lang="en-US" sz="900" b="1" dirty="0">
                <a:solidFill>
                  <a:srgbClr val="FFFFFF"/>
                </a:solidFill>
                <a:latin typeface="Calibri" pitchFamily="34" charset="0"/>
                <a:ea typeface="Calibri" pitchFamily="34" charset="-122"/>
                <a:cs typeface="Calibri" pitchFamily="34" charset="-120"/>
              </a:rPr>
              <a:t>#</a:t>
            </a:r>
            <a:endParaRPr lang="en-US" sz="900" dirty="0"/>
          </a:p>
        </p:txBody>
      </p:sp>
      <p:sp>
        <p:nvSpPr>
          <p:cNvPr id="7" name="Text 5"/>
          <p:cNvSpPr/>
          <p:nvPr/>
        </p:nvSpPr>
        <p:spPr>
          <a:xfrm>
            <a:off x="731520" y="914400"/>
            <a:ext cx="2743200" cy="256032"/>
          </a:xfrm>
          <a:prstGeom prst="rect">
            <a:avLst/>
          </a:prstGeom>
          <a:noFill/>
          <a:ln/>
        </p:spPr>
        <p:txBody>
          <a:bodyPr wrap="square" rtlCol="0" anchor="ctr"/>
          <a:lstStyle/>
          <a:p>
            <a:pPr algn="ctr" indent="0" marL="0">
              <a:buNone/>
            </a:pPr>
            <a:r>
              <a:rPr lang="en-US" sz="900" b="1" dirty="0">
                <a:solidFill>
                  <a:srgbClr val="FFFFFF"/>
                </a:solidFill>
                <a:latin typeface="Calibri" pitchFamily="34" charset="0"/>
                <a:ea typeface="Calibri" pitchFamily="34" charset="-122"/>
                <a:cs typeface="Calibri" pitchFamily="34" charset="-120"/>
              </a:rPr>
              <a:t>English Sentence</a:t>
            </a:r>
            <a:endParaRPr lang="en-US" sz="900" dirty="0"/>
          </a:p>
        </p:txBody>
      </p:sp>
      <p:sp>
        <p:nvSpPr>
          <p:cNvPr id="8" name="Text 6"/>
          <p:cNvSpPr/>
          <p:nvPr/>
        </p:nvSpPr>
        <p:spPr>
          <a:xfrm>
            <a:off x="3474720" y="914400"/>
            <a:ext cx="4937760" cy="256032"/>
          </a:xfrm>
          <a:prstGeom prst="rect">
            <a:avLst/>
          </a:prstGeom>
          <a:noFill/>
          <a:ln/>
        </p:spPr>
        <p:txBody>
          <a:bodyPr wrap="square" rtlCol="0" anchor="ctr"/>
          <a:lstStyle/>
          <a:p>
            <a:pPr algn="ctr" indent="0" marL="0">
              <a:buNone/>
            </a:pPr>
            <a:r>
              <a:rPr lang="en-US" sz="900" b="1" dirty="0">
                <a:solidFill>
                  <a:srgbClr val="FFFFFF"/>
                </a:solidFill>
                <a:latin typeface="Calibri" pitchFamily="34" charset="0"/>
                <a:ea typeface="Calibri" pitchFamily="34" charset="-122"/>
                <a:cs typeface="Calibri" pitchFamily="34" charset="-120"/>
              </a:rPr>
              <a:t>FOL Translation</a:t>
            </a:r>
            <a:endParaRPr lang="en-US" sz="900" dirty="0"/>
          </a:p>
        </p:txBody>
      </p:sp>
      <p:sp>
        <p:nvSpPr>
          <p:cNvPr id="9" name="Shape 7"/>
          <p:cNvSpPr/>
          <p:nvPr/>
        </p:nvSpPr>
        <p:spPr>
          <a:xfrm>
            <a:off x="457200" y="1207008"/>
            <a:ext cx="7955280" cy="219456"/>
          </a:xfrm>
          <a:prstGeom prst="rect">
            <a:avLst/>
          </a:prstGeom>
          <a:solidFill>
            <a:srgbClr val="FFFFFF"/>
          </a:solidFill>
          <a:ln w="6350">
            <a:solidFill>
              <a:srgbClr val="E8F4F8"/>
            </a:solidFill>
            <a:prstDash val="solid"/>
          </a:ln>
        </p:spPr>
      </p:sp>
      <p:sp>
        <p:nvSpPr>
          <p:cNvPr id="10" name="Text 8"/>
          <p:cNvSpPr/>
          <p:nvPr/>
        </p:nvSpPr>
        <p:spPr>
          <a:xfrm>
            <a:off x="457200" y="1207008"/>
            <a:ext cx="274320" cy="219456"/>
          </a:xfrm>
          <a:prstGeom prst="rect">
            <a:avLst/>
          </a:prstGeom>
          <a:noFill/>
          <a:ln/>
        </p:spPr>
        <p:txBody>
          <a:bodyPr wrap="square" lIns="0" tIns="0" rIns="0" bIns="0" rtlCol="0" anchor="ctr"/>
          <a:lstStyle/>
          <a:p>
            <a:pPr algn="ctr" indent="0" marL="0">
              <a:buNone/>
            </a:pPr>
            <a:r>
              <a:rPr lang="en-US" sz="800" dirty="0">
                <a:solidFill>
                  <a:srgbClr val="64748B"/>
                </a:solidFill>
                <a:latin typeface="Calibri" pitchFamily="34" charset="0"/>
                <a:ea typeface="Calibri" pitchFamily="34" charset="-122"/>
                <a:cs typeface="Calibri" pitchFamily="34" charset="-120"/>
              </a:rPr>
              <a:t>1</a:t>
            </a:r>
            <a:endParaRPr lang="en-US" sz="800" dirty="0"/>
          </a:p>
        </p:txBody>
      </p:sp>
      <p:sp>
        <p:nvSpPr>
          <p:cNvPr id="11" name="Text 9"/>
          <p:cNvSpPr/>
          <p:nvPr/>
        </p:nvSpPr>
        <p:spPr>
          <a:xfrm>
            <a:off x="731520" y="1207008"/>
            <a:ext cx="2743200" cy="219456"/>
          </a:xfrm>
          <a:prstGeom prst="rect">
            <a:avLst/>
          </a:prstGeom>
          <a:noFill/>
          <a:ln/>
        </p:spPr>
        <p:txBody>
          <a:bodyPr wrap="square" rtlCol="0" anchor="ctr"/>
          <a:lstStyle/>
          <a:p>
            <a:pPr indent="0" marL="0">
              <a:buNone/>
            </a:pPr>
            <a:r>
              <a:rPr lang="en-US" sz="850" b="1" dirty="0">
                <a:solidFill>
                  <a:srgbClr val="1A1A2E"/>
                </a:solidFill>
                <a:latin typeface="Calibri" pitchFamily="34" charset="0"/>
                <a:ea typeface="Calibri" pitchFamily="34" charset="-122"/>
                <a:cs typeface="Calibri" pitchFamily="34" charset="-120"/>
              </a:rPr>
              <a:t>Every student is smart</a:t>
            </a:r>
            <a:endParaRPr lang="en-US" sz="850" dirty="0"/>
          </a:p>
        </p:txBody>
      </p:sp>
      <p:sp>
        <p:nvSpPr>
          <p:cNvPr id="12" name="Text 10"/>
          <p:cNvSpPr/>
          <p:nvPr/>
        </p:nvSpPr>
        <p:spPr>
          <a:xfrm>
            <a:off x="3474720" y="1207008"/>
            <a:ext cx="4937760" cy="219456"/>
          </a:xfrm>
          <a:prstGeom prst="rect">
            <a:avLst/>
          </a:prstGeom>
          <a:noFill/>
          <a:ln/>
        </p:spPr>
        <p:txBody>
          <a:bodyPr wrap="square" rtlCol="0" anchor="ctr"/>
          <a:lstStyle/>
          <a:p>
            <a:pPr indent="0" marL="0">
              <a:buNone/>
            </a:pPr>
            <a:r>
              <a:rPr lang="en-US" sz="800" dirty="0">
                <a:solidFill>
                  <a:srgbClr val="7C3AED"/>
                </a:solidFill>
                <a:latin typeface="Consolas" pitchFamily="34" charset="0"/>
                <a:ea typeface="Consolas" pitchFamily="34" charset="-122"/>
                <a:cs typeface="Consolas" pitchFamily="34" charset="-120"/>
              </a:rPr>
              <a:t>∀x Student(x) ⇒ Smart(x)</a:t>
            </a:r>
            <a:endParaRPr lang="en-US" sz="800" dirty="0"/>
          </a:p>
        </p:txBody>
      </p:sp>
      <p:sp>
        <p:nvSpPr>
          <p:cNvPr id="13" name="Shape 11"/>
          <p:cNvSpPr/>
          <p:nvPr/>
        </p:nvSpPr>
        <p:spPr>
          <a:xfrm>
            <a:off x="457200" y="1444752"/>
            <a:ext cx="7955280" cy="219456"/>
          </a:xfrm>
          <a:prstGeom prst="rect">
            <a:avLst/>
          </a:prstGeom>
          <a:solidFill>
            <a:srgbClr val="E8F4F8"/>
          </a:solidFill>
          <a:ln w="6350">
            <a:solidFill>
              <a:srgbClr val="E8F4F8"/>
            </a:solidFill>
            <a:prstDash val="solid"/>
          </a:ln>
        </p:spPr>
      </p:sp>
      <p:sp>
        <p:nvSpPr>
          <p:cNvPr id="14" name="Text 12"/>
          <p:cNvSpPr/>
          <p:nvPr/>
        </p:nvSpPr>
        <p:spPr>
          <a:xfrm>
            <a:off x="457200" y="1444752"/>
            <a:ext cx="274320" cy="219456"/>
          </a:xfrm>
          <a:prstGeom prst="rect">
            <a:avLst/>
          </a:prstGeom>
          <a:noFill/>
          <a:ln/>
        </p:spPr>
        <p:txBody>
          <a:bodyPr wrap="square" lIns="0" tIns="0" rIns="0" bIns="0" rtlCol="0" anchor="ctr"/>
          <a:lstStyle/>
          <a:p>
            <a:pPr algn="ctr" indent="0" marL="0">
              <a:buNone/>
            </a:pPr>
            <a:r>
              <a:rPr lang="en-US" sz="800" dirty="0">
                <a:solidFill>
                  <a:srgbClr val="64748B"/>
                </a:solidFill>
                <a:latin typeface="Calibri" pitchFamily="34" charset="0"/>
                <a:ea typeface="Calibri" pitchFamily="34" charset="-122"/>
                <a:cs typeface="Calibri" pitchFamily="34" charset="-120"/>
              </a:rPr>
              <a:t>2</a:t>
            </a:r>
            <a:endParaRPr lang="en-US" sz="800" dirty="0"/>
          </a:p>
        </p:txBody>
      </p:sp>
      <p:sp>
        <p:nvSpPr>
          <p:cNvPr id="15" name="Text 13"/>
          <p:cNvSpPr/>
          <p:nvPr/>
        </p:nvSpPr>
        <p:spPr>
          <a:xfrm>
            <a:off x="731520" y="1444752"/>
            <a:ext cx="2743200" cy="219456"/>
          </a:xfrm>
          <a:prstGeom prst="rect">
            <a:avLst/>
          </a:prstGeom>
          <a:noFill/>
          <a:ln/>
        </p:spPr>
        <p:txBody>
          <a:bodyPr wrap="square" rtlCol="0" anchor="ctr"/>
          <a:lstStyle/>
          <a:p>
            <a:pPr indent="0" marL="0">
              <a:buNone/>
            </a:pPr>
            <a:r>
              <a:rPr lang="en-US" sz="850" b="1" dirty="0">
                <a:solidFill>
                  <a:srgbClr val="1A1A2E"/>
                </a:solidFill>
                <a:latin typeface="Calibri" pitchFamily="34" charset="0"/>
                <a:ea typeface="Calibri" pitchFamily="34" charset="-122"/>
                <a:cs typeface="Calibri" pitchFamily="34" charset="-120"/>
              </a:rPr>
              <a:t>Some student is smart</a:t>
            </a:r>
            <a:endParaRPr lang="en-US" sz="850" dirty="0"/>
          </a:p>
        </p:txBody>
      </p:sp>
      <p:sp>
        <p:nvSpPr>
          <p:cNvPr id="16" name="Text 14"/>
          <p:cNvSpPr/>
          <p:nvPr/>
        </p:nvSpPr>
        <p:spPr>
          <a:xfrm>
            <a:off x="3474720" y="1444752"/>
            <a:ext cx="4937760" cy="219456"/>
          </a:xfrm>
          <a:prstGeom prst="rect">
            <a:avLst/>
          </a:prstGeom>
          <a:noFill/>
          <a:ln/>
        </p:spPr>
        <p:txBody>
          <a:bodyPr wrap="square" rtlCol="0" anchor="ctr"/>
          <a:lstStyle/>
          <a:p>
            <a:pPr indent="0" marL="0">
              <a:buNone/>
            </a:pPr>
            <a:r>
              <a:rPr lang="en-US" sz="800" dirty="0">
                <a:solidFill>
                  <a:srgbClr val="7C3AED"/>
                </a:solidFill>
                <a:latin typeface="Consolas" pitchFamily="34" charset="0"/>
                <a:ea typeface="Consolas" pitchFamily="34" charset="-122"/>
                <a:cs typeface="Consolas" pitchFamily="34" charset="-120"/>
              </a:rPr>
              <a:t>∃x Student(x) ∧ Smart(x)</a:t>
            </a:r>
            <a:endParaRPr lang="en-US" sz="800" dirty="0"/>
          </a:p>
        </p:txBody>
      </p:sp>
      <p:sp>
        <p:nvSpPr>
          <p:cNvPr id="17" name="Shape 15"/>
          <p:cNvSpPr/>
          <p:nvPr/>
        </p:nvSpPr>
        <p:spPr>
          <a:xfrm>
            <a:off x="457200" y="1682496"/>
            <a:ext cx="7955280" cy="219456"/>
          </a:xfrm>
          <a:prstGeom prst="rect">
            <a:avLst/>
          </a:prstGeom>
          <a:solidFill>
            <a:srgbClr val="FFFFFF"/>
          </a:solidFill>
          <a:ln w="6350">
            <a:solidFill>
              <a:srgbClr val="E8F4F8"/>
            </a:solidFill>
            <a:prstDash val="solid"/>
          </a:ln>
        </p:spPr>
      </p:sp>
      <p:sp>
        <p:nvSpPr>
          <p:cNvPr id="18" name="Text 16"/>
          <p:cNvSpPr/>
          <p:nvPr/>
        </p:nvSpPr>
        <p:spPr>
          <a:xfrm>
            <a:off x="457200" y="1682496"/>
            <a:ext cx="274320" cy="219456"/>
          </a:xfrm>
          <a:prstGeom prst="rect">
            <a:avLst/>
          </a:prstGeom>
          <a:noFill/>
          <a:ln/>
        </p:spPr>
        <p:txBody>
          <a:bodyPr wrap="square" lIns="0" tIns="0" rIns="0" bIns="0" rtlCol="0" anchor="ctr"/>
          <a:lstStyle/>
          <a:p>
            <a:pPr algn="ctr" indent="0" marL="0">
              <a:buNone/>
            </a:pPr>
            <a:r>
              <a:rPr lang="en-US" sz="800" dirty="0">
                <a:solidFill>
                  <a:srgbClr val="64748B"/>
                </a:solidFill>
                <a:latin typeface="Calibri" pitchFamily="34" charset="0"/>
                <a:ea typeface="Calibri" pitchFamily="34" charset="-122"/>
                <a:cs typeface="Calibri" pitchFamily="34" charset="-120"/>
              </a:rPr>
              <a:t>3</a:t>
            </a:r>
            <a:endParaRPr lang="en-US" sz="800" dirty="0"/>
          </a:p>
        </p:txBody>
      </p:sp>
      <p:sp>
        <p:nvSpPr>
          <p:cNvPr id="19" name="Text 17"/>
          <p:cNvSpPr/>
          <p:nvPr/>
        </p:nvSpPr>
        <p:spPr>
          <a:xfrm>
            <a:off x="731520" y="1682496"/>
            <a:ext cx="2743200" cy="219456"/>
          </a:xfrm>
          <a:prstGeom prst="rect">
            <a:avLst/>
          </a:prstGeom>
          <a:noFill/>
          <a:ln/>
        </p:spPr>
        <p:txBody>
          <a:bodyPr wrap="square" rtlCol="0" anchor="ctr"/>
          <a:lstStyle/>
          <a:p>
            <a:pPr indent="0" marL="0">
              <a:buNone/>
            </a:pPr>
            <a:r>
              <a:rPr lang="en-US" sz="850" b="1" dirty="0">
                <a:solidFill>
                  <a:srgbClr val="1A1A2E"/>
                </a:solidFill>
                <a:latin typeface="Calibri" pitchFamily="34" charset="0"/>
                <a:ea typeface="Calibri" pitchFamily="34" charset="-122"/>
                <a:cs typeface="Calibri" pitchFamily="34" charset="-120"/>
              </a:rPr>
              <a:t>Everyone loves someone</a:t>
            </a:r>
            <a:endParaRPr lang="en-US" sz="850" dirty="0"/>
          </a:p>
        </p:txBody>
      </p:sp>
      <p:sp>
        <p:nvSpPr>
          <p:cNvPr id="20" name="Text 18"/>
          <p:cNvSpPr/>
          <p:nvPr/>
        </p:nvSpPr>
        <p:spPr>
          <a:xfrm>
            <a:off x="3474720" y="1682496"/>
            <a:ext cx="4937760" cy="219456"/>
          </a:xfrm>
          <a:prstGeom prst="rect">
            <a:avLst/>
          </a:prstGeom>
          <a:noFill/>
          <a:ln/>
        </p:spPr>
        <p:txBody>
          <a:bodyPr wrap="square" rtlCol="0" anchor="ctr"/>
          <a:lstStyle/>
          <a:p>
            <a:pPr indent="0" marL="0">
              <a:buNone/>
            </a:pPr>
            <a:r>
              <a:rPr lang="en-US" sz="800" dirty="0">
                <a:solidFill>
                  <a:srgbClr val="7C3AED"/>
                </a:solidFill>
                <a:latin typeface="Consolas" pitchFamily="34" charset="0"/>
                <a:ea typeface="Consolas" pitchFamily="34" charset="-122"/>
                <a:cs typeface="Consolas" pitchFamily="34" charset="-120"/>
              </a:rPr>
              <a:t>∀x ∃y Loves(x, y)</a:t>
            </a:r>
            <a:endParaRPr lang="en-US" sz="800" dirty="0"/>
          </a:p>
        </p:txBody>
      </p:sp>
      <p:sp>
        <p:nvSpPr>
          <p:cNvPr id="21" name="Shape 19"/>
          <p:cNvSpPr/>
          <p:nvPr/>
        </p:nvSpPr>
        <p:spPr>
          <a:xfrm>
            <a:off x="457200" y="1920240"/>
            <a:ext cx="7955280" cy="219456"/>
          </a:xfrm>
          <a:prstGeom prst="rect">
            <a:avLst/>
          </a:prstGeom>
          <a:solidFill>
            <a:srgbClr val="E8F4F8"/>
          </a:solidFill>
          <a:ln w="6350">
            <a:solidFill>
              <a:srgbClr val="E8F4F8"/>
            </a:solidFill>
            <a:prstDash val="solid"/>
          </a:ln>
        </p:spPr>
      </p:sp>
      <p:sp>
        <p:nvSpPr>
          <p:cNvPr id="22" name="Text 20"/>
          <p:cNvSpPr/>
          <p:nvPr/>
        </p:nvSpPr>
        <p:spPr>
          <a:xfrm>
            <a:off x="457200" y="1920240"/>
            <a:ext cx="274320" cy="219456"/>
          </a:xfrm>
          <a:prstGeom prst="rect">
            <a:avLst/>
          </a:prstGeom>
          <a:noFill/>
          <a:ln/>
        </p:spPr>
        <p:txBody>
          <a:bodyPr wrap="square" lIns="0" tIns="0" rIns="0" bIns="0" rtlCol="0" anchor="ctr"/>
          <a:lstStyle/>
          <a:p>
            <a:pPr algn="ctr" indent="0" marL="0">
              <a:buNone/>
            </a:pPr>
            <a:r>
              <a:rPr lang="en-US" sz="800" dirty="0">
                <a:solidFill>
                  <a:srgbClr val="64748B"/>
                </a:solidFill>
                <a:latin typeface="Calibri" pitchFamily="34" charset="0"/>
                <a:ea typeface="Calibri" pitchFamily="34" charset="-122"/>
                <a:cs typeface="Calibri" pitchFamily="34" charset="-120"/>
              </a:rPr>
              <a:t>4</a:t>
            </a:r>
            <a:endParaRPr lang="en-US" sz="800" dirty="0"/>
          </a:p>
        </p:txBody>
      </p:sp>
      <p:sp>
        <p:nvSpPr>
          <p:cNvPr id="23" name="Text 21"/>
          <p:cNvSpPr/>
          <p:nvPr/>
        </p:nvSpPr>
        <p:spPr>
          <a:xfrm>
            <a:off x="731520" y="1920240"/>
            <a:ext cx="2743200" cy="219456"/>
          </a:xfrm>
          <a:prstGeom prst="rect">
            <a:avLst/>
          </a:prstGeom>
          <a:noFill/>
          <a:ln/>
        </p:spPr>
        <p:txBody>
          <a:bodyPr wrap="square" rtlCol="0" anchor="ctr"/>
          <a:lstStyle/>
          <a:p>
            <a:pPr indent="0" marL="0">
              <a:buNone/>
            </a:pPr>
            <a:r>
              <a:rPr lang="en-US" sz="850" b="1" dirty="0">
                <a:solidFill>
                  <a:srgbClr val="1A1A2E"/>
                </a:solidFill>
                <a:latin typeface="Calibri" pitchFamily="34" charset="0"/>
                <a:ea typeface="Calibri" pitchFamily="34" charset="-122"/>
                <a:cs typeface="Calibri" pitchFamily="34" charset="-120"/>
              </a:rPr>
              <a:t>Someone is loved by everyone</a:t>
            </a:r>
            <a:endParaRPr lang="en-US" sz="850" dirty="0"/>
          </a:p>
        </p:txBody>
      </p:sp>
      <p:sp>
        <p:nvSpPr>
          <p:cNvPr id="24" name="Text 22"/>
          <p:cNvSpPr/>
          <p:nvPr/>
        </p:nvSpPr>
        <p:spPr>
          <a:xfrm>
            <a:off x="3474720" y="1920240"/>
            <a:ext cx="4937760" cy="219456"/>
          </a:xfrm>
          <a:prstGeom prst="rect">
            <a:avLst/>
          </a:prstGeom>
          <a:noFill/>
          <a:ln/>
        </p:spPr>
        <p:txBody>
          <a:bodyPr wrap="square" rtlCol="0" anchor="ctr"/>
          <a:lstStyle/>
          <a:p>
            <a:pPr indent="0" marL="0">
              <a:buNone/>
            </a:pPr>
            <a:r>
              <a:rPr lang="en-US" sz="800" dirty="0">
                <a:solidFill>
                  <a:srgbClr val="7C3AED"/>
                </a:solidFill>
                <a:latin typeface="Consolas" pitchFamily="34" charset="0"/>
                <a:ea typeface="Consolas" pitchFamily="34" charset="-122"/>
                <a:cs typeface="Consolas" pitchFamily="34" charset="-120"/>
              </a:rPr>
              <a:t>∃y ∀x Loves(x, y)</a:t>
            </a:r>
            <a:endParaRPr lang="en-US" sz="800" dirty="0"/>
          </a:p>
        </p:txBody>
      </p:sp>
      <p:sp>
        <p:nvSpPr>
          <p:cNvPr id="25" name="Shape 23"/>
          <p:cNvSpPr/>
          <p:nvPr/>
        </p:nvSpPr>
        <p:spPr>
          <a:xfrm>
            <a:off x="457200" y="2157984"/>
            <a:ext cx="7955280" cy="219456"/>
          </a:xfrm>
          <a:prstGeom prst="rect">
            <a:avLst/>
          </a:prstGeom>
          <a:solidFill>
            <a:srgbClr val="FFFFFF"/>
          </a:solidFill>
          <a:ln w="6350">
            <a:solidFill>
              <a:srgbClr val="E8F4F8"/>
            </a:solidFill>
            <a:prstDash val="solid"/>
          </a:ln>
        </p:spPr>
      </p:sp>
      <p:sp>
        <p:nvSpPr>
          <p:cNvPr id="26" name="Text 24"/>
          <p:cNvSpPr/>
          <p:nvPr/>
        </p:nvSpPr>
        <p:spPr>
          <a:xfrm>
            <a:off x="457200" y="2157984"/>
            <a:ext cx="274320" cy="219456"/>
          </a:xfrm>
          <a:prstGeom prst="rect">
            <a:avLst/>
          </a:prstGeom>
          <a:noFill/>
          <a:ln/>
        </p:spPr>
        <p:txBody>
          <a:bodyPr wrap="square" lIns="0" tIns="0" rIns="0" bIns="0" rtlCol="0" anchor="ctr"/>
          <a:lstStyle/>
          <a:p>
            <a:pPr algn="ctr" indent="0" marL="0">
              <a:buNone/>
            </a:pPr>
            <a:r>
              <a:rPr lang="en-US" sz="800" dirty="0">
                <a:solidFill>
                  <a:srgbClr val="64748B"/>
                </a:solidFill>
                <a:latin typeface="Calibri" pitchFamily="34" charset="0"/>
                <a:ea typeface="Calibri" pitchFamily="34" charset="-122"/>
                <a:cs typeface="Calibri" pitchFamily="34" charset="-120"/>
              </a:rPr>
              <a:t>5</a:t>
            </a:r>
            <a:endParaRPr lang="en-US" sz="800" dirty="0"/>
          </a:p>
        </p:txBody>
      </p:sp>
      <p:sp>
        <p:nvSpPr>
          <p:cNvPr id="27" name="Text 25"/>
          <p:cNvSpPr/>
          <p:nvPr/>
        </p:nvSpPr>
        <p:spPr>
          <a:xfrm>
            <a:off x="731520" y="2157984"/>
            <a:ext cx="2743200" cy="219456"/>
          </a:xfrm>
          <a:prstGeom prst="rect">
            <a:avLst/>
          </a:prstGeom>
          <a:noFill/>
          <a:ln/>
        </p:spPr>
        <p:txBody>
          <a:bodyPr wrap="square" rtlCol="0" anchor="ctr"/>
          <a:lstStyle/>
          <a:p>
            <a:pPr indent="0" marL="0">
              <a:buNone/>
            </a:pPr>
            <a:r>
              <a:rPr lang="en-US" sz="850" b="1" dirty="0">
                <a:solidFill>
                  <a:srgbClr val="1A1A2E"/>
                </a:solidFill>
                <a:latin typeface="Calibri" pitchFamily="34" charset="0"/>
                <a:ea typeface="Calibri" pitchFamily="34" charset="-122"/>
                <a:cs typeface="Calibri" pitchFamily="34" charset="-120"/>
              </a:rPr>
              <a:t>Not all birds fly</a:t>
            </a:r>
            <a:endParaRPr lang="en-US" sz="850" dirty="0"/>
          </a:p>
        </p:txBody>
      </p:sp>
      <p:sp>
        <p:nvSpPr>
          <p:cNvPr id="28" name="Text 26"/>
          <p:cNvSpPr/>
          <p:nvPr/>
        </p:nvSpPr>
        <p:spPr>
          <a:xfrm>
            <a:off x="3474720" y="2157984"/>
            <a:ext cx="4937760" cy="219456"/>
          </a:xfrm>
          <a:prstGeom prst="rect">
            <a:avLst/>
          </a:prstGeom>
          <a:noFill/>
          <a:ln/>
        </p:spPr>
        <p:txBody>
          <a:bodyPr wrap="square" rtlCol="0" anchor="ctr"/>
          <a:lstStyle/>
          <a:p>
            <a:pPr indent="0" marL="0">
              <a:buNone/>
            </a:pPr>
            <a:r>
              <a:rPr lang="en-US" sz="800" dirty="0">
                <a:solidFill>
                  <a:srgbClr val="7C3AED"/>
                </a:solidFill>
                <a:latin typeface="Consolas" pitchFamily="34" charset="0"/>
                <a:ea typeface="Consolas" pitchFamily="34" charset="-122"/>
                <a:cs typeface="Consolas" pitchFamily="34" charset="-120"/>
              </a:rPr>
              <a:t>¬(∀x Bird(x) ⇒ Fly(x))  ≡  ∃x Bird(x) ∧ ¬Fly(x)</a:t>
            </a:r>
            <a:endParaRPr lang="en-US" sz="800" dirty="0"/>
          </a:p>
        </p:txBody>
      </p:sp>
      <p:sp>
        <p:nvSpPr>
          <p:cNvPr id="29" name="Shape 27"/>
          <p:cNvSpPr/>
          <p:nvPr/>
        </p:nvSpPr>
        <p:spPr>
          <a:xfrm>
            <a:off x="457200" y="2395728"/>
            <a:ext cx="7955280" cy="219456"/>
          </a:xfrm>
          <a:prstGeom prst="rect">
            <a:avLst/>
          </a:prstGeom>
          <a:solidFill>
            <a:srgbClr val="E8F4F8"/>
          </a:solidFill>
          <a:ln w="6350">
            <a:solidFill>
              <a:srgbClr val="E8F4F8"/>
            </a:solidFill>
            <a:prstDash val="solid"/>
          </a:ln>
        </p:spPr>
      </p:sp>
      <p:sp>
        <p:nvSpPr>
          <p:cNvPr id="30" name="Text 28"/>
          <p:cNvSpPr/>
          <p:nvPr/>
        </p:nvSpPr>
        <p:spPr>
          <a:xfrm>
            <a:off x="457200" y="2395728"/>
            <a:ext cx="274320" cy="219456"/>
          </a:xfrm>
          <a:prstGeom prst="rect">
            <a:avLst/>
          </a:prstGeom>
          <a:noFill/>
          <a:ln/>
        </p:spPr>
        <p:txBody>
          <a:bodyPr wrap="square" lIns="0" tIns="0" rIns="0" bIns="0" rtlCol="0" anchor="ctr"/>
          <a:lstStyle/>
          <a:p>
            <a:pPr algn="ctr" indent="0" marL="0">
              <a:buNone/>
            </a:pPr>
            <a:r>
              <a:rPr lang="en-US" sz="800" dirty="0">
                <a:solidFill>
                  <a:srgbClr val="64748B"/>
                </a:solidFill>
                <a:latin typeface="Calibri" pitchFamily="34" charset="0"/>
                <a:ea typeface="Calibri" pitchFamily="34" charset="-122"/>
                <a:cs typeface="Calibri" pitchFamily="34" charset="-120"/>
              </a:rPr>
              <a:t>6</a:t>
            </a:r>
            <a:endParaRPr lang="en-US" sz="800" dirty="0"/>
          </a:p>
        </p:txBody>
      </p:sp>
      <p:sp>
        <p:nvSpPr>
          <p:cNvPr id="31" name="Text 29"/>
          <p:cNvSpPr/>
          <p:nvPr/>
        </p:nvSpPr>
        <p:spPr>
          <a:xfrm>
            <a:off x="731520" y="2395728"/>
            <a:ext cx="2743200" cy="219456"/>
          </a:xfrm>
          <a:prstGeom prst="rect">
            <a:avLst/>
          </a:prstGeom>
          <a:noFill/>
          <a:ln/>
        </p:spPr>
        <p:txBody>
          <a:bodyPr wrap="square" rtlCol="0" anchor="ctr"/>
          <a:lstStyle/>
          <a:p>
            <a:pPr indent="0" marL="0">
              <a:buNone/>
            </a:pPr>
            <a:r>
              <a:rPr lang="en-US" sz="850" b="1" dirty="0">
                <a:solidFill>
                  <a:srgbClr val="1A1A2E"/>
                </a:solidFill>
                <a:latin typeface="Calibri" pitchFamily="34" charset="0"/>
                <a:ea typeface="Calibri" pitchFamily="34" charset="-122"/>
                <a:cs typeface="Calibri" pitchFamily="34" charset="-120"/>
              </a:rPr>
              <a:t>Every room adjacent to pit is breezy</a:t>
            </a:r>
            <a:endParaRPr lang="en-US" sz="850" dirty="0"/>
          </a:p>
        </p:txBody>
      </p:sp>
      <p:sp>
        <p:nvSpPr>
          <p:cNvPr id="32" name="Text 30"/>
          <p:cNvSpPr/>
          <p:nvPr/>
        </p:nvSpPr>
        <p:spPr>
          <a:xfrm>
            <a:off x="3474720" y="2395728"/>
            <a:ext cx="4937760" cy="219456"/>
          </a:xfrm>
          <a:prstGeom prst="rect">
            <a:avLst/>
          </a:prstGeom>
          <a:noFill/>
          <a:ln/>
        </p:spPr>
        <p:txBody>
          <a:bodyPr wrap="square" rtlCol="0" anchor="ctr"/>
          <a:lstStyle/>
          <a:p>
            <a:pPr indent="0" marL="0">
              <a:buNone/>
            </a:pPr>
            <a:r>
              <a:rPr lang="en-US" sz="800" dirty="0">
                <a:solidFill>
                  <a:srgbClr val="7C3AED"/>
                </a:solidFill>
                <a:latin typeface="Consolas" pitchFamily="34" charset="0"/>
                <a:ea typeface="Consolas" pitchFamily="34" charset="-122"/>
                <a:cs typeface="Consolas" pitchFamily="34" charset="-120"/>
              </a:rPr>
              <a:t>∀r∀p (Adjacent(r,p) ∧ Pit(p)) ⇒ Breezy(r)</a:t>
            </a:r>
            <a:endParaRPr lang="en-US" sz="800" dirty="0"/>
          </a:p>
        </p:txBody>
      </p:sp>
      <p:sp>
        <p:nvSpPr>
          <p:cNvPr id="33" name="Shape 31"/>
          <p:cNvSpPr/>
          <p:nvPr/>
        </p:nvSpPr>
        <p:spPr>
          <a:xfrm>
            <a:off x="457200" y="2633472"/>
            <a:ext cx="7955280" cy="219456"/>
          </a:xfrm>
          <a:prstGeom prst="rect">
            <a:avLst/>
          </a:prstGeom>
          <a:solidFill>
            <a:srgbClr val="FFFFFF"/>
          </a:solidFill>
          <a:ln w="6350">
            <a:solidFill>
              <a:srgbClr val="E8F4F8"/>
            </a:solidFill>
            <a:prstDash val="solid"/>
          </a:ln>
        </p:spPr>
      </p:sp>
      <p:sp>
        <p:nvSpPr>
          <p:cNvPr id="34" name="Text 32"/>
          <p:cNvSpPr/>
          <p:nvPr/>
        </p:nvSpPr>
        <p:spPr>
          <a:xfrm>
            <a:off x="457200" y="2633472"/>
            <a:ext cx="274320" cy="219456"/>
          </a:xfrm>
          <a:prstGeom prst="rect">
            <a:avLst/>
          </a:prstGeom>
          <a:noFill/>
          <a:ln/>
        </p:spPr>
        <p:txBody>
          <a:bodyPr wrap="square" lIns="0" tIns="0" rIns="0" bIns="0" rtlCol="0" anchor="ctr"/>
          <a:lstStyle/>
          <a:p>
            <a:pPr algn="ctr" indent="0" marL="0">
              <a:buNone/>
            </a:pPr>
            <a:r>
              <a:rPr lang="en-US" sz="800" dirty="0">
                <a:solidFill>
                  <a:srgbClr val="64748B"/>
                </a:solidFill>
                <a:latin typeface="Calibri" pitchFamily="34" charset="0"/>
                <a:ea typeface="Calibri" pitchFamily="34" charset="-122"/>
                <a:cs typeface="Calibri" pitchFamily="34" charset="-120"/>
              </a:rPr>
              <a:t>7</a:t>
            </a:r>
            <a:endParaRPr lang="en-US" sz="800" dirty="0"/>
          </a:p>
        </p:txBody>
      </p:sp>
      <p:sp>
        <p:nvSpPr>
          <p:cNvPr id="35" name="Text 33"/>
          <p:cNvSpPr/>
          <p:nvPr/>
        </p:nvSpPr>
        <p:spPr>
          <a:xfrm>
            <a:off x="731520" y="2633472"/>
            <a:ext cx="2743200" cy="219456"/>
          </a:xfrm>
          <a:prstGeom prst="rect">
            <a:avLst/>
          </a:prstGeom>
          <a:noFill/>
          <a:ln/>
        </p:spPr>
        <p:txBody>
          <a:bodyPr wrap="square" rtlCol="0" anchor="ctr"/>
          <a:lstStyle/>
          <a:p>
            <a:pPr indent="0" marL="0">
              <a:buNone/>
            </a:pPr>
            <a:r>
              <a:rPr lang="en-US" sz="850" b="1" dirty="0">
                <a:solidFill>
                  <a:srgbClr val="1A1A2E"/>
                </a:solidFill>
                <a:latin typeface="Calibri" pitchFamily="34" charset="0"/>
                <a:ea typeface="Calibri" pitchFamily="34" charset="-122"/>
                <a:cs typeface="Calibri" pitchFamily="34" charset="-120"/>
              </a:rPr>
              <a:t>John's father is rich</a:t>
            </a:r>
            <a:endParaRPr lang="en-US" sz="850" dirty="0"/>
          </a:p>
        </p:txBody>
      </p:sp>
      <p:sp>
        <p:nvSpPr>
          <p:cNvPr id="36" name="Text 34"/>
          <p:cNvSpPr/>
          <p:nvPr/>
        </p:nvSpPr>
        <p:spPr>
          <a:xfrm>
            <a:off x="3474720" y="2633472"/>
            <a:ext cx="4937760" cy="219456"/>
          </a:xfrm>
          <a:prstGeom prst="rect">
            <a:avLst/>
          </a:prstGeom>
          <a:noFill/>
          <a:ln/>
        </p:spPr>
        <p:txBody>
          <a:bodyPr wrap="square" rtlCol="0" anchor="ctr"/>
          <a:lstStyle/>
          <a:p>
            <a:pPr indent="0" marL="0">
              <a:buNone/>
            </a:pPr>
            <a:r>
              <a:rPr lang="en-US" sz="800" dirty="0">
                <a:solidFill>
                  <a:srgbClr val="7C3AED"/>
                </a:solidFill>
                <a:latin typeface="Consolas" pitchFamily="34" charset="0"/>
                <a:ea typeface="Consolas" pitchFamily="34" charset="-122"/>
                <a:cs typeface="Consolas" pitchFamily="34" charset="-120"/>
              </a:rPr>
              <a:t>Rich(FatherOf(John))</a:t>
            </a:r>
            <a:endParaRPr lang="en-US" sz="800" dirty="0"/>
          </a:p>
        </p:txBody>
      </p:sp>
      <p:sp>
        <p:nvSpPr>
          <p:cNvPr id="37" name="Shape 35"/>
          <p:cNvSpPr/>
          <p:nvPr/>
        </p:nvSpPr>
        <p:spPr>
          <a:xfrm>
            <a:off x="457200" y="2871216"/>
            <a:ext cx="7955280" cy="219456"/>
          </a:xfrm>
          <a:prstGeom prst="rect">
            <a:avLst/>
          </a:prstGeom>
          <a:solidFill>
            <a:srgbClr val="E8F4F8"/>
          </a:solidFill>
          <a:ln w="6350">
            <a:solidFill>
              <a:srgbClr val="E8F4F8"/>
            </a:solidFill>
            <a:prstDash val="solid"/>
          </a:ln>
        </p:spPr>
      </p:sp>
      <p:sp>
        <p:nvSpPr>
          <p:cNvPr id="38" name="Text 36"/>
          <p:cNvSpPr/>
          <p:nvPr/>
        </p:nvSpPr>
        <p:spPr>
          <a:xfrm>
            <a:off x="457200" y="2871216"/>
            <a:ext cx="274320" cy="219456"/>
          </a:xfrm>
          <a:prstGeom prst="rect">
            <a:avLst/>
          </a:prstGeom>
          <a:noFill/>
          <a:ln/>
        </p:spPr>
        <p:txBody>
          <a:bodyPr wrap="square" lIns="0" tIns="0" rIns="0" bIns="0" rtlCol="0" anchor="ctr"/>
          <a:lstStyle/>
          <a:p>
            <a:pPr algn="ctr" indent="0" marL="0">
              <a:buNone/>
            </a:pPr>
            <a:r>
              <a:rPr lang="en-US" sz="800" dirty="0">
                <a:solidFill>
                  <a:srgbClr val="64748B"/>
                </a:solidFill>
                <a:latin typeface="Calibri" pitchFamily="34" charset="0"/>
                <a:ea typeface="Calibri" pitchFamily="34" charset="-122"/>
                <a:cs typeface="Calibri" pitchFamily="34" charset="-120"/>
              </a:rPr>
              <a:t>8</a:t>
            </a:r>
            <a:endParaRPr lang="en-US" sz="800" dirty="0"/>
          </a:p>
        </p:txBody>
      </p:sp>
      <p:sp>
        <p:nvSpPr>
          <p:cNvPr id="39" name="Text 37"/>
          <p:cNvSpPr/>
          <p:nvPr/>
        </p:nvSpPr>
        <p:spPr>
          <a:xfrm>
            <a:off x="731520" y="2871216"/>
            <a:ext cx="2743200" cy="219456"/>
          </a:xfrm>
          <a:prstGeom prst="rect">
            <a:avLst/>
          </a:prstGeom>
          <a:noFill/>
          <a:ln/>
        </p:spPr>
        <p:txBody>
          <a:bodyPr wrap="square" rtlCol="0" anchor="ctr"/>
          <a:lstStyle/>
          <a:p>
            <a:pPr indent="0" marL="0">
              <a:buNone/>
            </a:pPr>
            <a:r>
              <a:rPr lang="en-US" sz="850" b="1" dirty="0">
                <a:solidFill>
                  <a:srgbClr val="1A1A2E"/>
                </a:solidFill>
                <a:latin typeface="Calibri" pitchFamily="34" charset="0"/>
                <a:ea typeface="Calibri" pitchFamily="34" charset="-122"/>
                <a:cs typeface="Calibri" pitchFamily="34" charset="-120"/>
              </a:rPr>
              <a:t>All students who study pass</a:t>
            </a:r>
            <a:endParaRPr lang="en-US" sz="850" dirty="0"/>
          </a:p>
        </p:txBody>
      </p:sp>
      <p:sp>
        <p:nvSpPr>
          <p:cNvPr id="40" name="Text 38"/>
          <p:cNvSpPr/>
          <p:nvPr/>
        </p:nvSpPr>
        <p:spPr>
          <a:xfrm>
            <a:off x="3474720" y="2871216"/>
            <a:ext cx="4937760" cy="219456"/>
          </a:xfrm>
          <a:prstGeom prst="rect">
            <a:avLst/>
          </a:prstGeom>
          <a:noFill/>
          <a:ln/>
        </p:spPr>
        <p:txBody>
          <a:bodyPr wrap="square" rtlCol="0" anchor="ctr"/>
          <a:lstStyle/>
          <a:p>
            <a:pPr indent="0" marL="0">
              <a:buNone/>
            </a:pPr>
            <a:r>
              <a:rPr lang="en-US" sz="800" dirty="0">
                <a:solidFill>
                  <a:srgbClr val="7C3AED"/>
                </a:solidFill>
                <a:latin typeface="Consolas" pitchFamily="34" charset="0"/>
                <a:ea typeface="Consolas" pitchFamily="34" charset="-122"/>
                <a:cs typeface="Consolas" pitchFamily="34" charset="-120"/>
              </a:rPr>
              <a:t>∀x (Student(x) ∧ Studies(x)) ⇒ Pass(x)</a:t>
            </a:r>
            <a:endParaRPr lang="en-US" sz="800" dirty="0"/>
          </a:p>
        </p:txBody>
      </p:sp>
      <p:sp>
        <p:nvSpPr>
          <p:cNvPr id="41" name="Shape 39"/>
          <p:cNvSpPr/>
          <p:nvPr/>
        </p:nvSpPr>
        <p:spPr>
          <a:xfrm>
            <a:off x="457200" y="3108960"/>
            <a:ext cx="7955280" cy="219456"/>
          </a:xfrm>
          <a:prstGeom prst="rect">
            <a:avLst/>
          </a:prstGeom>
          <a:solidFill>
            <a:srgbClr val="FFFFFF"/>
          </a:solidFill>
          <a:ln w="6350">
            <a:solidFill>
              <a:srgbClr val="E8F4F8"/>
            </a:solidFill>
            <a:prstDash val="solid"/>
          </a:ln>
        </p:spPr>
      </p:sp>
      <p:sp>
        <p:nvSpPr>
          <p:cNvPr id="42" name="Text 40"/>
          <p:cNvSpPr/>
          <p:nvPr/>
        </p:nvSpPr>
        <p:spPr>
          <a:xfrm>
            <a:off x="457200" y="3108960"/>
            <a:ext cx="274320" cy="219456"/>
          </a:xfrm>
          <a:prstGeom prst="rect">
            <a:avLst/>
          </a:prstGeom>
          <a:noFill/>
          <a:ln/>
        </p:spPr>
        <p:txBody>
          <a:bodyPr wrap="square" lIns="0" tIns="0" rIns="0" bIns="0" rtlCol="0" anchor="ctr"/>
          <a:lstStyle/>
          <a:p>
            <a:pPr algn="ctr" indent="0" marL="0">
              <a:buNone/>
            </a:pPr>
            <a:r>
              <a:rPr lang="en-US" sz="800" dirty="0">
                <a:solidFill>
                  <a:srgbClr val="64748B"/>
                </a:solidFill>
                <a:latin typeface="Calibri" pitchFamily="34" charset="0"/>
                <a:ea typeface="Calibri" pitchFamily="34" charset="-122"/>
                <a:cs typeface="Calibri" pitchFamily="34" charset="-120"/>
              </a:rPr>
              <a:t>9</a:t>
            </a:r>
            <a:endParaRPr lang="en-US" sz="800" dirty="0"/>
          </a:p>
        </p:txBody>
      </p:sp>
      <p:sp>
        <p:nvSpPr>
          <p:cNvPr id="43" name="Text 41"/>
          <p:cNvSpPr/>
          <p:nvPr/>
        </p:nvSpPr>
        <p:spPr>
          <a:xfrm>
            <a:off x="731520" y="3108960"/>
            <a:ext cx="2743200" cy="219456"/>
          </a:xfrm>
          <a:prstGeom prst="rect">
            <a:avLst/>
          </a:prstGeom>
          <a:noFill/>
          <a:ln/>
        </p:spPr>
        <p:txBody>
          <a:bodyPr wrap="square" rtlCol="0" anchor="ctr"/>
          <a:lstStyle/>
          <a:p>
            <a:pPr indent="0" marL="0">
              <a:buNone/>
            </a:pPr>
            <a:r>
              <a:rPr lang="en-US" sz="850" b="1" dirty="0">
                <a:solidFill>
                  <a:srgbClr val="1A1A2E"/>
                </a:solidFill>
                <a:latin typeface="Calibri" pitchFamily="34" charset="0"/>
                <a:ea typeface="Calibri" pitchFamily="34" charset="-122"/>
                <a:cs typeface="Calibri" pitchFamily="34" charset="-120"/>
              </a:rPr>
              <a:t>No student likes Monday</a:t>
            </a:r>
            <a:endParaRPr lang="en-US" sz="850" dirty="0"/>
          </a:p>
        </p:txBody>
      </p:sp>
      <p:sp>
        <p:nvSpPr>
          <p:cNvPr id="44" name="Text 42"/>
          <p:cNvSpPr/>
          <p:nvPr/>
        </p:nvSpPr>
        <p:spPr>
          <a:xfrm>
            <a:off x="3474720" y="3108960"/>
            <a:ext cx="4937760" cy="219456"/>
          </a:xfrm>
          <a:prstGeom prst="rect">
            <a:avLst/>
          </a:prstGeom>
          <a:noFill/>
          <a:ln/>
        </p:spPr>
        <p:txBody>
          <a:bodyPr wrap="square" rtlCol="0" anchor="ctr"/>
          <a:lstStyle/>
          <a:p>
            <a:pPr indent="0" marL="0">
              <a:buNone/>
            </a:pPr>
            <a:r>
              <a:rPr lang="en-US" sz="800" dirty="0">
                <a:solidFill>
                  <a:srgbClr val="7C3AED"/>
                </a:solidFill>
                <a:latin typeface="Consolas" pitchFamily="34" charset="0"/>
                <a:ea typeface="Consolas" pitchFamily="34" charset="-122"/>
                <a:cs typeface="Consolas" pitchFamily="34" charset="-120"/>
              </a:rPr>
              <a:t>∀x Student(x) ⇒ ¬Likes(x, Monday)</a:t>
            </a:r>
            <a:endParaRPr lang="en-US" sz="800" dirty="0"/>
          </a:p>
        </p:txBody>
      </p:sp>
      <p:sp>
        <p:nvSpPr>
          <p:cNvPr id="45" name="Shape 43"/>
          <p:cNvSpPr/>
          <p:nvPr/>
        </p:nvSpPr>
        <p:spPr>
          <a:xfrm>
            <a:off x="457200" y="3346704"/>
            <a:ext cx="7955280" cy="219456"/>
          </a:xfrm>
          <a:prstGeom prst="rect">
            <a:avLst/>
          </a:prstGeom>
          <a:solidFill>
            <a:srgbClr val="E8F4F8"/>
          </a:solidFill>
          <a:ln w="6350">
            <a:solidFill>
              <a:srgbClr val="E8F4F8"/>
            </a:solidFill>
            <a:prstDash val="solid"/>
          </a:ln>
        </p:spPr>
      </p:sp>
      <p:sp>
        <p:nvSpPr>
          <p:cNvPr id="46" name="Text 44"/>
          <p:cNvSpPr/>
          <p:nvPr/>
        </p:nvSpPr>
        <p:spPr>
          <a:xfrm>
            <a:off x="457200" y="3346704"/>
            <a:ext cx="274320" cy="219456"/>
          </a:xfrm>
          <a:prstGeom prst="rect">
            <a:avLst/>
          </a:prstGeom>
          <a:noFill/>
          <a:ln/>
        </p:spPr>
        <p:txBody>
          <a:bodyPr wrap="square" lIns="0" tIns="0" rIns="0" bIns="0" rtlCol="0" anchor="ctr"/>
          <a:lstStyle/>
          <a:p>
            <a:pPr algn="ctr" indent="0" marL="0">
              <a:buNone/>
            </a:pPr>
            <a:r>
              <a:rPr lang="en-US" sz="800" dirty="0">
                <a:solidFill>
                  <a:srgbClr val="64748B"/>
                </a:solidFill>
                <a:latin typeface="Calibri" pitchFamily="34" charset="0"/>
                <a:ea typeface="Calibri" pitchFamily="34" charset="-122"/>
                <a:cs typeface="Calibri" pitchFamily="34" charset="-120"/>
              </a:rPr>
              <a:t>10</a:t>
            </a:r>
            <a:endParaRPr lang="en-US" sz="800" dirty="0"/>
          </a:p>
        </p:txBody>
      </p:sp>
      <p:sp>
        <p:nvSpPr>
          <p:cNvPr id="47" name="Text 45"/>
          <p:cNvSpPr/>
          <p:nvPr/>
        </p:nvSpPr>
        <p:spPr>
          <a:xfrm>
            <a:off x="731520" y="3346704"/>
            <a:ext cx="2743200" cy="219456"/>
          </a:xfrm>
          <a:prstGeom prst="rect">
            <a:avLst/>
          </a:prstGeom>
          <a:noFill/>
          <a:ln/>
        </p:spPr>
        <p:txBody>
          <a:bodyPr wrap="square" rtlCol="0" anchor="ctr"/>
          <a:lstStyle/>
          <a:p>
            <a:pPr indent="0" marL="0">
              <a:buNone/>
            </a:pPr>
            <a:r>
              <a:rPr lang="en-US" sz="850" b="1" dirty="0">
                <a:solidFill>
                  <a:srgbClr val="1A1A2E"/>
                </a:solidFill>
                <a:latin typeface="Calibri" pitchFamily="34" charset="0"/>
                <a:ea typeface="Calibri" pitchFamily="34" charset="-122"/>
                <a:cs typeface="Calibri" pitchFamily="34" charset="-120"/>
              </a:rPr>
              <a:t>There is a crown on John's head</a:t>
            </a:r>
            <a:endParaRPr lang="en-US" sz="850" dirty="0"/>
          </a:p>
        </p:txBody>
      </p:sp>
      <p:sp>
        <p:nvSpPr>
          <p:cNvPr id="48" name="Text 46"/>
          <p:cNvSpPr/>
          <p:nvPr/>
        </p:nvSpPr>
        <p:spPr>
          <a:xfrm>
            <a:off x="3474720" y="3346704"/>
            <a:ext cx="4937760" cy="219456"/>
          </a:xfrm>
          <a:prstGeom prst="rect">
            <a:avLst/>
          </a:prstGeom>
          <a:noFill/>
          <a:ln/>
        </p:spPr>
        <p:txBody>
          <a:bodyPr wrap="square" rtlCol="0" anchor="ctr"/>
          <a:lstStyle/>
          <a:p>
            <a:pPr indent="0" marL="0">
              <a:buNone/>
            </a:pPr>
            <a:r>
              <a:rPr lang="en-US" sz="800" dirty="0">
                <a:solidFill>
                  <a:srgbClr val="7C3AED"/>
                </a:solidFill>
                <a:latin typeface="Consolas" pitchFamily="34" charset="0"/>
                <a:ea typeface="Consolas" pitchFamily="34" charset="-122"/>
                <a:cs typeface="Consolas" pitchFamily="34" charset="-120"/>
              </a:rPr>
              <a:t>∃c Crown(c) ∧ On(c, HeadOf(John))</a:t>
            </a:r>
            <a:endParaRPr lang="en-US" sz="800" dirty="0"/>
          </a:p>
        </p:txBody>
      </p:sp>
      <p:sp>
        <p:nvSpPr>
          <p:cNvPr id="49" name="Shape 47"/>
          <p:cNvSpPr/>
          <p:nvPr/>
        </p:nvSpPr>
        <p:spPr>
          <a:xfrm>
            <a:off x="457200" y="3657600"/>
            <a:ext cx="7955280" cy="685800"/>
          </a:xfrm>
          <a:prstGeom prst="rect">
            <a:avLst/>
          </a:prstGeom>
          <a:solidFill>
            <a:srgbClr val="FEF3C7"/>
          </a:solidFill>
          <a:ln w="6350">
            <a:solidFill>
              <a:srgbClr val="F59E0B"/>
            </a:solidFill>
            <a:prstDash val="solid"/>
          </a:ln>
        </p:spPr>
      </p:sp>
      <p:sp>
        <p:nvSpPr>
          <p:cNvPr id="50" name="Text 48"/>
          <p:cNvSpPr/>
          <p:nvPr/>
        </p:nvSpPr>
        <p:spPr>
          <a:xfrm>
            <a:off x="594360" y="3675888"/>
            <a:ext cx="7680960" cy="640080"/>
          </a:xfrm>
          <a:prstGeom prst="rect">
            <a:avLst/>
          </a:prstGeom>
          <a:noFill/>
          <a:ln/>
        </p:spPr>
        <p:txBody>
          <a:bodyPr wrap="square" rtlCol="0" anchor="t"/>
          <a:lstStyle/>
          <a:p>
            <a:pPr indent="0" marL="0">
              <a:lnSpc>
                <a:spcPct val="110000"/>
              </a:lnSpc>
              <a:buNone/>
            </a:pPr>
            <a:r>
              <a:rPr lang="en-US" sz="1000" b="1" dirty="0">
                <a:solidFill>
                  <a:srgbClr val="92400E"/>
                </a:solidFill>
                <a:latin typeface="Calibri" pitchFamily="34" charset="0"/>
                <a:ea typeface="Calibri" pitchFamily="34" charset="-122"/>
                <a:cs typeface="Calibri" pitchFamily="34" charset="-120"/>
              </a:rPr>
              <a:t>🧠 Translation Patterns — Memorize These!
</a:t>
            </a:r>
            <a:pPr indent="0" marL="0">
              <a:lnSpc>
                <a:spcPct val="110000"/>
              </a:lnSpc>
              <a:buNone/>
            </a:pPr>
            <a:r>
              <a:rPr lang="en-US" sz="850" dirty="0">
                <a:solidFill>
                  <a:srgbClr val="1A1A2E"/>
                </a:solidFill>
                <a:latin typeface="Consolas" pitchFamily="34" charset="0"/>
                <a:ea typeface="Consolas" pitchFamily="34" charset="-122"/>
                <a:cs typeface="Consolas" pitchFamily="34" charset="-120"/>
              </a:rPr>
              <a:t>"Every/All X is Y"     →  ∀x X(x) ⇒ Y(x)        </a:t>
            </a:r>
            <a:pPr indent="0" marL="0">
              <a:lnSpc>
                <a:spcPct val="110000"/>
              </a:lnSpc>
              <a:buNone/>
            </a:pPr>
            <a:r>
              <a:rPr lang="en-US" sz="800" dirty="0">
                <a:solidFill>
                  <a:srgbClr val="64748B"/>
                </a:solidFill>
                <a:latin typeface="Calibri" pitchFamily="34" charset="0"/>
                <a:ea typeface="Calibri" pitchFamily="34" charset="-122"/>
                <a:cs typeface="Calibri" pitchFamily="34" charset="-120"/>
              </a:rPr>
              <a:t>  (∀ with ⇒)
</a:t>
            </a:r>
            <a:pPr indent="0" marL="0">
              <a:lnSpc>
                <a:spcPct val="110000"/>
              </a:lnSpc>
              <a:buNone/>
            </a:pPr>
            <a:r>
              <a:rPr lang="en-US" sz="850" dirty="0">
                <a:solidFill>
                  <a:srgbClr val="1A1A2E"/>
                </a:solidFill>
                <a:latin typeface="Consolas" pitchFamily="34" charset="0"/>
                <a:ea typeface="Consolas" pitchFamily="34" charset="-122"/>
                <a:cs typeface="Consolas" pitchFamily="34" charset="-120"/>
              </a:rPr>
              <a:t>"Some/There is X that Y"  →  ∃x X(x) ∧ Y(x)    </a:t>
            </a:r>
            <a:pPr indent="0" marL="0">
              <a:lnSpc>
                <a:spcPct val="110000"/>
              </a:lnSpc>
              <a:buNone/>
            </a:pPr>
            <a:r>
              <a:rPr lang="en-US" sz="800" dirty="0">
                <a:solidFill>
                  <a:srgbClr val="64748B"/>
                </a:solidFill>
                <a:latin typeface="Calibri" pitchFamily="34" charset="0"/>
                <a:ea typeface="Calibri" pitchFamily="34" charset="-122"/>
                <a:cs typeface="Calibri" pitchFamily="34" charset="-120"/>
              </a:rPr>
              <a:t>  (∃ with ∧)
</a:t>
            </a:r>
            <a:pPr indent="0" marL="0">
              <a:lnSpc>
                <a:spcPct val="110000"/>
              </a:lnSpc>
              <a:buNone/>
            </a:pPr>
            <a:r>
              <a:rPr lang="en-US" sz="850" dirty="0">
                <a:solidFill>
                  <a:srgbClr val="1A1A2E"/>
                </a:solidFill>
                <a:latin typeface="Consolas" pitchFamily="34" charset="0"/>
                <a:ea typeface="Consolas" pitchFamily="34" charset="-122"/>
                <a:cs typeface="Consolas" pitchFamily="34" charset="-120"/>
              </a:rPr>
              <a:t>"No X is Y"          →  ∀x X(x) ⇒ ¬Y(x)       </a:t>
            </a:r>
            <a:pPr indent="0" marL="0">
              <a:lnSpc>
                <a:spcPct val="110000"/>
              </a:lnSpc>
              <a:buNone/>
            </a:pPr>
            <a:r>
              <a:rPr lang="en-US" sz="850" dirty="0">
                <a:solidFill>
                  <a:srgbClr val="1A1A2E"/>
                </a:solidFill>
                <a:latin typeface="Consolas" pitchFamily="34" charset="0"/>
                <a:ea typeface="Consolas" pitchFamily="34" charset="-122"/>
                <a:cs typeface="Consolas" pitchFamily="34" charset="-120"/>
              </a:rPr>
              <a:t>  OR  ¬∃x X(x) ∧ Y(x)</a:t>
            </a:r>
            <a:endParaRPr lang="en-US" sz="1000" dirty="0"/>
          </a:p>
        </p:txBody>
      </p:sp>
      <p:sp>
        <p:nvSpPr>
          <p:cNvPr id="51" name="Shape 49"/>
          <p:cNvSpPr/>
          <p:nvPr/>
        </p:nvSpPr>
        <p:spPr>
          <a:xfrm>
            <a:off x="457200" y="4407408"/>
            <a:ext cx="7955280" cy="256032"/>
          </a:xfrm>
          <a:prstGeom prst="rect">
            <a:avLst/>
          </a:prstGeom>
          <a:solidFill>
            <a:srgbClr val="EDE9FE"/>
          </a:solidFill>
          <a:ln w="6350">
            <a:solidFill>
              <a:srgbClr val="7C3AED"/>
            </a:solidFill>
            <a:prstDash val="solid"/>
          </a:ln>
        </p:spPr>
      </p:sp>
      <p:sp>
        <p:nvSpPr>
          <p:cNvPr id="52" name="Text 50"/>
          <p:cNvSpPr/>
          <p:nvPr/>
        </p:nvSpPr>
        <p:spPr>
          <a:xfrm>
            <a:off x="594360" y="4407408"/>
            <a:ext cx="7680960" cy="256032"/>
          </a:xfrm>
          <a:prstGeom prst="rect">
            <a:avLst/>
          </a:prstGeom>
          <a:noFill/>
          <a:ln/>
        </p:spPr>
        <p:txBody>
          <a:bodyPr wrap="square" rtlCol="0" anchor="ctr"/>
          <a:lstStyle/>
          <a:p>
            <a:pPr indent="0" marL="0">
              <a:buNone/>
            </a:pPr>
            <a:r>
              <a:rPr lang="en-US" sz="900" b="1" dirty="0">
                <a:solidFill>
                  <a:srgbClr val="7C3AED"/>
                </a:solidFill>
                <a:latin typeface="Calibri" pitchFamily="34" charset="0"/>
                <a:ea typeface="Calibri" pitchFamily="34" charset="-122"/>
                <a:cs typeface="Calibri" pitchFamily="34" charset="-120"/>
              </a:rPr>
              <a:t>⚡ EXAM TIP — English → FOL: spot "every/some/no" → pick ∀/∃ → pair with ⇒/∧.</a:t>
            </a:r>
            <a:endParaRPr lang="en-US" sz="9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7FA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C7293"/>
          </a:solidFill>
          <a:ln/>
        </p:spPr>
      </p:sp>
      <p:sp>
        <p:nvSpPr>
          <p:cNvPr id="3" name="Text 1"/>
          <p:cNvSpPr/>
          <p:nvPr/>
        </p:nvSpPr>
        <p:spPr>
          <a:xfrm>
            <a:off x="548640" y="182880"/>
            <a:ext cx="8046720" cy="548640"/>
          </a:xfrm>
          <a:prstGeom prst="rect">
            <a:avLst/>
          </a:prstGeom>
          <a:noFill/>
          <a:ln/>
        </p:spPr>
        <p:txBody>
          <a:bodyPr wrap="square" lIns="0" tIns="0" rIns="0" bIns="0" rtlCol="0" anchor="ctr"/>
          <a:lstStyle/>
          <a:p>
            <a:pPr indent="0" marL="0">
              <a:buNone/>
            </a:pPr>
            <a:r>
              <a:rPr lang="en-US" sz="2200" b="1" dirty="0">
                <a:solidFill>
                  <a:srgbClr val="1A1A2E"/>
                </a:solidFill>
                <a:latin typeface="Georgia" pitchFamily="34" charset="0"/>
                <a:ea typeface="Georgia" pitchFamily="34" charset="-122"/>
                <a:cs typeface="Georgia" pitchFamily="34" charset="-120"/>
              </a:rPr>
              <a:t>Quantifier Order Matters!</a:t>
            </a:r>
            <a:endParaRPr lang="en-US" sz="2200" dirty="0"/>
          </a:p>
        </p:txBody>
      </p:sp>
      <p:sp>
        <p:nvSpPr>
          <p:cNvPr id="4" name="Text 2"/>
          <p:cNvSpPr/>
          <p:nvPr/>
        </p:nvSpPr>
        <p:spPr>
          <a:xfrm>
            <a:off x="548640" y="685800"/>
            <a:ext cx="8046720" cy="274320"/>
          </a:xfrm>
          <a:prstGeom prst="rect">
            <a:avLst/>
          </a:prstGeom>
          <a:noFill/>
          <a:ln/>
        </p:spPr>
        <p:txBody>
          <a:bodyPr wrap="square" lIns="0" tIns="0" rIns="0" bIns="0" rtlCol="0" anchor="ctr"/>
          <a:lstStyle/>
          <a:p>
            <a:pPr indent="0" marL="0">
              <a:buNone/>
            </a:pPr>
            <a:r>
              <a:rPr lang="en-US" sz="1200" i="1" dirty="0">
                <a:solidFill>
                  <a:srgbClr val="64748B"/>
                </a:solidFill>
                <a:latin typeface="Calibri" pitchFamily="34" charset="0"/>
                <a:ea typeface="Calibri" pitchFamily="34" charset="-122"/>
                <a:cs typeface="Calibri" pitchFamily="34" charset="-120"/>
              </a:rPr>
              <a:t>Swapping ∀ and ∃ changes the meaning completely</a:t>
            </a:r>
            <a:endParaRPr lang="en-US" sz="1200" dirty="0"/>
          </a:p>
        </p:txBody>
      </p:sp>
      <p:sp>
        <p:nvSpPr>
          <p:cNvPr id="5" name="Text 3"/>
          <p:cNvSpPr/>
          <p:nvPr/>
        </p:nvSpPr>
        <p:spPr>
          <a:xfrm>
            <a:off x="548640" y="4754880"/>
            <a:ext cx="8046720" cy="274320"/>
          </a:xfrm>
          <a:prstGeom prst="rect">
            <a:avLst/>
          </a:prstGeom>
          <a:noFill/>
          <a:ln/>
        </p:spPr>
        <p:txBody>
          <a:bodyPr wrap="square" rtlCol="0" anchor="ctr"/>
          <a:lstStyle/>
          <a:p>
            <a:pPr indent="0" marL="0">
              <a:buNone/>
            </a:pPr>
            <a:r>
              <a:rPr lang="en-US" sz="900" dirty="0">
                <a:solidFill>
                  <a:srgbClr val="64748B"/>
                </a:solidFill>
                <a:latin typeface="Calibri" pitchFamily="34" charset="0"/>
                <a:ea typeface="Calibri" pitchFamily="34" charset="-122"/>
                <a:cs typeface="Calibri" pitchFamily="34" charset="-120"/>
              </a:rPr>
              <a:t>PECST522 — Artificial Intelligence | B.Tech CSE S5 (2024 Scheme)</a:t>
            </a:r>
            <a:endParaRPr lang="en-US" sz="900" dirty="0"/>
          </a:p>
        </p:txBody>
      </p:sp>
      <p:sp>
        <p:nvSpPr>
          <p:cNvPr id="6" name="Shape 4"/>
          <p:cNvSpPr/>
          <p:nvPr/>
        </p:nvSpPr>
        <p:spPr>
          <a:xfrm>
            <a:off x="365760" y="914400"/>
            <a:ext cx="4023360" cy="2194560"/>
          </a:xfrm>
          <a:prstGeom prst="rect">
            <a:avLst/>
          </a:prstGeom>
          <a:solidFill>
            <a:srgbClr val="EDE9FE"/>
          </a:solidFill>
          <a:ln w="6350">
            <a:solidFill>
              <a:srgbClr val="7C3AED"/>
            </a:solidFill>
            <a:prstDash val="solid"/>
          </a:ln>
        </p:spPr>
      </p:sp>
      <p:sp>
        <p:nvSpPr>
          <p:cNvPr id="7" name="Text 5"/>
          <p:cNvSpPr/>
          <p:nvPr/>
        </p:nvSpPr>
        <p:spPr>
          <a:xfrm>
            <a:off x="457200" y="960120"/>
            <a:ext cx="3840480" cy="320040"/>
          </a:xfrm>
          <a:prstGeom prst="rect">
            <a:avLst/>
          </a:prstGeom>
          <a:noFill/>
          <a:ln/>
        </p:spPr>
        <p:txBody>
          <a:bodyPr wrap="square" rtlCol="0" anchor="ctr"/>
          <a:lstStyle/>
          <a:p>
            <a:pPr algn="ctr" indent="0" marL="0">
              <a:buNone/>
            </a:pPr>
            <a:r>
              <a:rPr lang="en-US" sz="1400" b="1" dirty="0">
                <a:solidFill>
                  <a:srgbClr val="7C3AED"/>
                </a:solidFill>
                <a:latin typeface="Consolas" pitchFamily="34" charset="0"/>
                <a:ea typeface="Consolas" pitchFamily="34" charset="-122"/>
                <a:cs typeface="Consolas" pitchFamily="34" charset="-120"/>
              </a:rPr>
              <a:t>∀x ∃y  Loves(x, y)</a:t>
            </a:r>
            <a:endParaRPr lang="en-US" sz="1400" dirty="0"/>
          </a:p>
        </p:txBody>
      </p:sp>
      <p:sp>
        <p:nvSpPr>
          <p:cNvPr id="8" name="Text 6"/>
          <p:cNvSpPr/>
          <p:nvPr/>
        </p:nvSpPr>
        <p:spPr>
          <a:xfrm>
            <a:off x="457200" y="1298448"/>
            <a:ext cx="3840480" cy="228600"/>
          </a:xfrm>
          <a:prstGeom prst="rect">
            <a:avLst/>
          </a:prstGeom>
          <a:noFill/>
          <a:ln/>
        </p:spPr>
        <p:txBody>
          <a:bodyPr wrap="square" rtlCol="0" anchor="ctr"/>
          <a:lstStyle/>
          <a:p>
            <a:pPr algn="ctr" indent="0" marL="0">
              <a:buNone/>
            </a:pPr>
            <a:r>
              <a:rPr lang="en-US" sz="1100" b="1" dirty="0">
                <a:solidFill>
                  <a:srgbClr val="1A1A2E"/>
                </a:solidFill>
                <a:latin typeface="Calibri" pitchFamily="34" charset="0"/>
                <a:ea typeface="Calibri" pitchFamily="34" charset="-122"/>
                <a:cs typeface="Calibri" pitchFamily="34" charset="-120"/>
              </a:rPr>
              <a:t>"Everyone loves SOMEONE"</a:t>
            </a:r>
            <a:endParaRPr lang="en-US" sz="1100" dirty="0"/>
          </a:p>
        </p:txBody>
      </p:sp>
      <p:sp>
        <p:nvSpPr>
          <p:cNvPr id="9" name="Text 7"/>
          <p:cNvSpPr/>
          <p:nvPr/>
        </p:nvSpPr>
        <p:spPr>
          <a:xfrm>
            <a:off x="502920" y="1572768"/>
            <a:ext cx="3749040" cy="1417320"/>
          </a:xfrm>
          <a:prstGeom prst="rect">
            <a:avLst/>
          </a:prstGeom>
          <a:noFill/>
          <a:ln/>
        </p:spPr>
        <p:txBody>
          <a:bodyPr wrap="square" rtlCol="0" anchor="t"/>
          <a:lstStyle/>
          <a:p>
            <a:pPr indent="0" marL="0">
              <a:lnSpc>
                <a:spcPct val="105000"/>
              </a:lnSpc>
              <a:buNone/>
            </a:pPr>
            <a:r>
              <a:rPr lang="en-US" sz="900" dirty="0">
                <a:solidFill>
                  <a:srgbClr val="2D3748"/>
                </a:solidFill>
                <a:latin typeface="Calibri" pitchFamily="34" charset="0"/>
                <a:ea typeface="Calibri" pitchFamily="34" charset="-122"/>
                <a:cs typeface="Calibri" pitchFamily="34" charset="-120"/>
              </a:rPr>
              <a:t>For EACH person x, there exists
</a:t>
            </a:r>
            <a:pPr indent="0" marL="0">
              <a:lnSpc>
                <a:spcPct val="105000"/>
              </a:lnSpc>
              <a:buNone/>
            </a:pPr>
            <a:r>
              <a:rPr lang="en-US" sz="900" dirty="0">
                <a:solidFill>
                  <a:srgbClr val="2D3748"/>
                </a:solidFill>
                <a:latin typeface="Calibri" pitchFamily="34" charset="0"/>
                <a:ea typeface="Calibri" pitchFamily="34" charset="-122"/>
                <a:cs typeface="Calibri" pitchFamily="34" charset="-120"/>
              </a:rPr>
              <a:t>some y (possibly different) that
</a:t>
            </a:r>
            <a:pPr indent="0" marL="0">
              <a:lnSpc>
                <a:spcPct val="105000"/>
              </a:lnSpc>
              <a:buNone/>
            </a:pPr>
            <a:r>
              <a:rPr lang="en-US" sz="900" dirty="0">
                <a:solidFill>
                  <a:srgbClr val="2D3748"/>
                </a:solidFill>
                <a:latin typeface="Calibri" pitchFamily="34" charset="0"/>
                <a:ea typeface="Calibri" pitchFamily="34" charset="-122"/>
                <a:cs typeface="Calibri" pitchFamily="34" charset="-120"/>
              </a:rPr>
              <a:t>x loves.
</a:t>
            </a:r>
            <a:pPr indent="0" marL="0">
              <a:lnSpc>
                <a:spcPct val="105000"/>
              </a:lnSpc>
              <a:buNone/>
            </a:pPr>
            <a:r>
              <a:rPr lang="en-US" sz="900" dirty="0">
                <a:solidFill>
                  <a:srgbClr val="64748B"/>
                </a:solidFill>
                <a:latin typeface="Consolas" pitchFamily="34" charset="0"/>
                <a:ea typeface="Consolas" pitchFamily="34" charset="-122"/>
                <a:cs typeface="Consolas" pitchFamily="34" charset="-120"/>
              </a:rPr>
              <a:t>John → loves Mary
</a:t>
            </a:r>
            <a:pPr indent="0" marL="0">
              <a:lnSpc>
                <a:spcPct val="105000"/>
              </a:lnSpc>
              <a:buNone/>
            </a:pPr>
            <a:r>
              <a:rPr lang="en-US" sz="900" dirty="0">
                <a:solidFill>
                  <a:srgbClr val="64748B"/>
                </a:solidFill>
                <a:latin typeface="Consolas" pitchFamily="34" charset="0"/>
                <a:ea typeface="Consolas" pitchFamily="34" charset="-122"/>
                <a:cs typeface="Consolas" pitchFamily="34" charset="-120"/>
              </a:rPr>
              <a:t>Jane → loves Bob
</a:t>
            </a:r>
            <a:pPr indent="0" marL="0">
              <a:lnSpc>
                <a:spcPct val="105000"/>
              </a:lnSpc>
              <a:buNone/>
            </a:pPr>
            <a:r>
              <a:rPr lang="en-US" sz="900" dirty="0">
                <a:solidFill>
                  <a:srgbClr val="64748B"/>
                </a:solidFill>
                <a:latin typeface="Consolas" pitchFamily="34" charset="0"/>
                <a:ea typeface="Consolas" pitchFamily="34" charset="-122"/>
                <a:cs typeface="Consolas" pitchFamily="34" charset="-120"/>
              </a:rPr>
              <a:t>Raj  → loves Priya
</a:t>
            </a:r>
            <a:pPr indent="0" marL="0">
              <a:lnSpc>
                <a:spcPct val="105000"/>
              </a:lnSpc>
              <a:buNone/>
            </a:pPr>
            <a:r>
              <a:rPr lang="en-US" sz="800" i="1" dirty="0">
                <a:solidFill>
                  <a:srgbClr val="64748B"/>
                </a:solidFill>
                <a:latin typeface="Calibri" pitchFamily="34" charset="0"/>
                <a:ea typeface="Calibri" pitchFamily="34" charset="-122"/>
                <a:cs typeface="Calibri" pitchFamily="34" charset="-120"/>
              </a:rPr>
              <a:t>(each person has their own "someone")</a:t>
            </a:r>
            <a:endParaRPr lang="en-US" sz="900" dirty="0"/>
          </a:p>
        </p:txBody>
      </p:sp>
      <p:sp>
        <p:nvSpPr>
          <p:cNvPr id="10" name="Shape 8"/>
          <p:cNvSpPr/>
          <p:nvPr/>
        </p:nvSpPr>
        <p:spPr>
          <a:xfrm>
            <a:off x="1097280" y="2788920"/>
            <a:ext cx="2377440" cy="228600"/>
          </a:xfrm>
          <a:prstGeom prst="rect">
            <a:avLst/>
          </a:prstGeom>
          <a:solidFill>
            <a:srgbClr val="7C3AED"/>
          </a:solidFill>
          <a:ln w="6350">
            <a:solidFill>
              <a:srgbClr val="7C3AED"/>
            </a:solidFill>
            <a:prstDash val="solid"/>
          </a:ln>
        </p:spPr>
      </p:sp>
      <p:sp>
        <p:nvSpPr>
          <p:cNvPr id="11" name="Text 9"/>
          <p:cNvSpPr/>
          <p:nvPr/>
        </p:nvSpPr>
        <p:spPr>
          <a:xfrm>
            <a:off x="1097280" y="2788920"/>
            <a:ext cx="2377440" cy="228600"/>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Weaker claim — easier to satisfy</a:t>
            </a:r>
            <a:endParaRPr lang="en-US" sz="800" dirty="0"/>
          </a:p>
        </p:txBody>
      </p:sp>
      <p:sp>
        <p:nvSpPr>
          <p:cNvPr id="12" name="Shape 10"/>
          <p:cNvSpPr/>
          <p:nvPr/>
        </p:nvSpPr>
        <p:spPr>
          <a:xfrm>
            <a:off x="4663440" y="914400"/>
            <a:ext cx="4114800" cy="2194560"/>
          </a:xfrm>
          <a:prstGeom prst="rect">
            <a:avLst/>
          </a:prstGeom>
          <a:solidFill>
            <a:srgbClr val="EDE9FE"/>
          </a:solidFill>
          <a:ln w="6350">
            <a:solidFill>
              <a:srgbClr val="4338CA"/>
            </a:solidFill>
            <a:prstDash val="solid"/>
          </a:ln>
        </p:spPr>
      </p:sp>
      <p:sp>
        <p:nvSpPr>
          <p:cNvPr id="13" name="Text 11"/>
          <p:cNvSpPr/>
          <p:nvPr/>
        </p:nvSpPr>
        <p:spPr>
          <a:xfrm>
            <a:off x="4754880" y="960120"/>
            <a:ext cx="3931920" cy="320040"/>
          </a:xfrm>
          <a:prstGeom prst="rect">
            <a:avLst/>
          </a:prstGeom>
          <a:noFill/>
          <a:ln/>
        </p:spPr>
        <p:txBody>
          <a:bodyPr wrap="square" rtlCol="0" anchor="ctr"/>
          <a:lstStyle/>
          <a:p>
            <a:pPr algn="ctr" indent="0" marL="0">
              <a:buNone/>
            </a:pPr>
            <a:r>
              <a:rPr lang="en-US" sz="1400" b="1" dirty="0">
                <a:solidFill>
                  <a:srgbClr val="4338CA"/>
                </a:solidFill>
                <a:latin typeface="Consolas" pitchFamily="34" charset="0"/>
                <a:ea typeface="Consolas" pitchFamily="34" charset="-122"/>
                <a:cs typeface="Consolas" pitchFamily="34" charset="-120"/>
              </a:rPr>
              <a:t>∃y ∀x  Loves(x, y)</a:t>
            </a:r>
            <a:endParaRPr lang="en-US" sz="1400" dirty="0"/>
          </a:p>
        </p:txBody>
      </p:sp>
      <p:sp>
        <p:nvSpPr>
          <p:cNvPr id="14" name="Text 12"/>
          <p:cNvSpPr/>
          <p:nvPr/>
        </p:nvSpPr>
        <p:spPr>
          <a:xfrm>
            <a:off x="4754880" y="1298448"/>
            <a:ext cx="3931920" cy="228600"/>
          </a:xfrm>
          <a:prstGeom prst="rect">
            <a:avLst/>
          </a:prstGeom>
          <a:noFill/>
          <a:ln/>
        </p:spPr>
        <p:txBody>
          <a:bodyPr wrap="square" rtlCol="0" anchor="ctr"/>
          <a:lstStyle/>
          <a:p>
            <a:pPr algn="ctr" indent="0" marL="0">
              <a:buNone/>
            </a:pPr>
            <a:r>
              <a:rPr lang="en-US" sz="1100" b="1" dirty="0">
                <a:solidFill>
                  <a:srgbClr val="1A1A2E"/>
                </a:solidFill>
                <a:latin typeface="Calibri" pitchFamily="34" charset="0"/>
                <a:ea typeface="Calibri" pitchFamily="34" charset="-122"/>
                <a:cs typeface="Calibri" pitchFamily="34" charset="-120"/>
              </a:rPr>
              <a:t>"ONE person EVERYONE loves"</a:t>
            </a:r>
            <a:endParaRPr lang="en-US" sz="1100" dirty="0"/>
          </a:p>
        </p:txBody>
      </p:sp>
      <p:sp>
        <p:nvSpPr>
          <p:cNvPr id="15" name="Text 13"/>
          <p:cNvSpPr/>
          <p:nvPr/>
        </p:nvSpPr>
        <p:spPr>
          <a:xfrm>
            <a:off x="4800600" y="1572768"/>
            <a:ext cx="3840480" cy="1417320"/>
          </a:xfrm>
          <a:prstGeom prst="rect">
            <a:avLst/>
          </a:prstGeom>
          <a:noFill/>
          <a:ln/>
        </p:spPr>
        <p:txBody>
          <a:bodyPr wrap="square" rtlCol="0" anchor="t"/>
          <a:lstStyle/>
          <a:p>
            <a:pPr indent="0" marL="0">
              <a:lnSpc>
                <a:spcPct val="105000"/>
              </a:lnSpc>
              <a:buNone/>
            </a:pPr>
            <a:r>
              <a:rPr lang="en-US" sz="900" dirty="0">
                <a:solidFill>
                  <a:srgbClr val="2D3748"/>
                </a:solidFill>
                <a:latin typeface="Calibri" pitchFamily="34" charset="0"/>
                <a:ea typeface="Calibri" pitchFamily="34" charset="-122"/>
                <a:cs typeface="Calibri" pitchFamily="34" charset="-120"/>
              </a:rPr>
              <a:t>There is ONE specific y such that
</a:t>
            </a:r>
            <a:pPr indent="0" marL="0">
              <a:lnSpc>
                <a:spcPct val="105000"/>
              </a:lnSpc>
              <a:buNone/>
            </a:pPr>
            <a:r>
              <a:rPr lang="en-US" sz="900" dirty="0">
                <a:solidFill>
                  <a:srgbClr val="2D3748"/>
                </a:solidFill>
                <a:latin typeface="Calibri" pitchFamily="34" charset="0"/>
                <a:ea typeface="Calibri" pitchFamily="34" charset="-122"/>
                <a:cs typeface="Calibri" pitchFamily="34" charset="-120"/>
              </a:rPr>
              <a:t>EVERY person x loves that same y.
</a:t>
            </a:r>
            <a:pPr indent="0" marL="0">
              <a:lnSpc>
                <a:spcPct val="105000"/>
              </a:lnSpc>
              <a:buNone/>
            </a:pPr>
            <a:r>
              <a:rPr lang="en-US" sz="900" dirty="0">
                <a:solidFill>
                  <a:srgbClr val="64748B"/>
                </a:solidFill>
                <a:latin typeface="Consolas" pitchFamily="34" charset="0"/>
                <a:ea typeface="Consolas" pitchFamily="34" charset="-122"/>
                <a:cs typeface="Consolas" pitchFamily="34" charset="-120"/>
              </a:rPr>
              <a:t>∃ y = Mother Teresa
</a:t>
            </a:r>
            <a:pPr indent="0" marL="0">
              <a:lnSpc>
                <a:spcPct val="105000"/>
              </a:lnSpc>
              <a:buNone/>
            </a:pPr>
            <a:r>
              <a:rPr lang="en-US" sz="900" dirty="0">
                <a:solidFill>
                  <a:srgbClr val="64748B"/>
                </a:solidFill>
                <a:latin typeface="Consolas" pitchFamily="34" charset="0"/>
                <a:ea typeface="Consolas" pitchFamily="34" charset="-122"/>
                <a:cs typeface="Consolas" pitchFamily="34" charset="-120"/>
              </a:rPr>
              <a:t>John loves her ✓
</a:t>
            </a:r>
            <a:pPr indent="0" marL="0">
              <a:lnSpc>
                <a:spcPct val="105000"/>
              </a:lnSpc>
              <a:buNone/>
            </a:pPr>
            <a:r>
              <a:rPr lang="en-US" sz="900" dirty="0">
                <a:solidFill>
                  <a:srgbClr val="64748B"/>
                </a:solidFill>
                <a:latin typeface="Consolas" pitchFamily="34" charset="0"/>
                <a:ea typeface="Consolas" pitchFamily="34" charset="-122"/>
                <a:cs typeface="Consolas" pitchFamily="34" charset="-120"/>
              </a:rPr>
              <a:t>Jane loves her ✓
</a:t>
            </a:r>
            <a:pPr indent="0" marL="0">
              <a:lnSpc>
                <a:spcPct val="105000"/>
              </a:lnSpc>
              <a:buNone/>
            </a:pPr>
            <a:r>
              <a:rPr lang="en-US" sz="900" dirty="0">
                <a:solidFill>
                  <a:srgbClr val="64748B"/>
                </a:solidFill>
                <a:latin typeface="Consolas" pitchFamily="34" charset="0"/>
                <a:ea typeface="Consolas" pitchFamily="34" charset="-122"/>
                <a:cs typeface="Consolas" pitchFamily="34" charset="-120"/>
              </a:rPr>
              <a:t>Raj  loves her ✓
</a:t>
            </a:r>
            <a:pPr indent="0" marL="0">
              <a:lnSpc>
                <a:spcPct val="105000"/>
              </a:lnSpc>
              <a:buNone/>
            </a:pPr>
            <a:r>
              <a:rPr lang="en-US" sz="800" i="1" dirty="0">
                <a:solidFill>
                  <a:srgbClr val="64748B"/>
                </a:solidFill>
                <a:latin typeface="Calibri" pitchFamily="34" charset="0"/>
                <a:ea typeface="Calibri" pitchFamily="34" charset="-122"/>
                <a:cs typeface="Calibri" pitchFamily="34" charset="-120"/>
              </a:rPr>
              <a:t>(everyone loves the SAME person)</a:t>
            </a:r>
            <a:endParaRPr lang="en-US" sz="900" dirty="0"/>
          </a:p>
        </p:txBody>
      </p:sp>
      <p:sp>
        <p:nvSpPr>
          <p:cNvPr id="16" name="Shape 14"/>
          <p:cNvSpPr/>
          <p:nvPr/>
        </p:nvSpPr>
        <p:spPr>
          <a:xfrm>
            <a:off x="5394960" y="2788920"/>
            <a:ext cx="2377440" cy="228600"/>
          </a:xfrm>
          <a:prstGeom prst="rect">
            <a:avLst/>
          </a:prstGeom>
          <a:solidFill>
            <a:srgbClr val="4338CA"/>
          </a:solidFill>
          <a:ln w="6350">
            <a:solidFill>
              <a:srgbClr val="4338CA"/>
            </a:solidFill>
            <a:prstDash val="solid"/>
          </a:ln>
        </p:spPr>
      </p:sp>
      <p:sp>
        <p:nvSpPr>
          <p:cNvPr id="17" name="Text 15"/>
          <p:cNvSpPr/>
          <p:nvPr/>
        </p:nvSpPr>
        <p:spPr>
          <a:xfrm>
            <a:off x="5394960" y="2788920"/>
            <a:ext cx="2377440" cy="228600"/>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Stronger claim — harder to satisfy</a:t>
            </a:r>
            <a:endParaRPr lang="en-US" sz="800" dirty="0"/>
          </a:p>
        </p:txBody>
      </p:sp>
      <p:sp>
        <p:nvSpPr>
          <p:cNvPr id="18" name="Shape 16"/>
          <p:cNvSpPr/>
          <p:nvPr/>
        </p:nvSpPr>
        <p:spPr>
          <a:xfrm>
            <a:off x="365760" y="3200400"/>
            <a:ext cx="8412480" cy="822960"/>
          </a:xfrm>
          <a:prstGeom prst="rect">
            <a:avLst/>
          </a:prstGeom>
          <a:solidFill>
            <a:srgbClr val="FFFFFF"/>
          </a:solidFill>
          <a:ln w="6350">
            <a:solidFill>
              <a:srgbClr val="1C7293"/>
            </a:solidFill>
            <a:prstDash val="solid"/>
          </a:ln>
        </p:spPr>
      </p:sp>
      <p:sp>
        <p:nvSpPr>
          <p:cNvPr id="19" name="Text 17"/>
          <p:cNvSpPr/>
          <p:nvPr/>
        </p:nvSpPr>
        <p:spPr>
          <a:xfrm>
            <a:off x="457200" y="3218688"/>
            <a:ext cx="1828800" cy="182880"/>
          </a:xfrm>
          <a:prstGeom prst="rect">
            <a:avLst/>
          </a:prstGeom>
          <a:noFill/>
          <a:ln/>
        </p:spPr>
        <p:txBody>
          <a:bodyPr wrap="square" rtlCol="0" anchor="ctr"/>
          <a:lstStyle/>
          <a:p>
            <a:pPr indent="0" marL="0">
              <a:buNone/>
            </a:pPr>
            <a:r>
              <a:rPr lang="en-US" sz="900" b="1" dirty="0">
                <a:solidFill>
                  <a:srgbClr val="065A82"/>
                </a:solidFill>
                <a:latin typeface="Calibri" pitchFamily="34" charset="0"/>
                <a:ea typeface="Calibri" pitchFamily="34" charset="-122"/>
                <a:cs typeface="Calibri" pitchFamily="34" charset="-120"/>
              </a:rPr>
              <a:t>Visual Intuition:</a:t>
            </a:r>
            <a:endParaRPr lang="en-US" sz="900" dirty="0"/>
          </a:p>
        </p:txBody>
      </p:sp>
      <p:sp>
        <p:nvSpPr>
          <p:cNvPr id="20" name="Text 18"/>
          <p:cNvSpPr/>
          <p:nvPr/>
        </p:nvSpPr>
        <p:spPr>
          <a:xfrm>
            <a:off x="548640" y="3456432"/>
            <a:ext cx="3657600" cy="164592"/>
          </a:xfrm>
          <a:prstGeom prst="rect">
            <a:avLst/>
          </a:prstGeom>
          <a:noFill/>
          <a:ln/>
        </p:spPr>
        <p:txBody>
          <a:bodyPr wrap="square" rtlCol="0" anchor="ctr"/>
          <a:lstStyle/>
          <a:p>
            <a:pPr indent="0" marL="0">
              <a:buNone/>
            </a:pPr>
            <a:r>
              <a:rPr lang="en-US" sz="850" dirty="0">
                <a:solidFill>
                  <a:srgbClr val="7C3AED"/>
                </a:solidFill>
                <a:latin typeface="Consolas" pitchFamily="34" charset="0"/>
                <a:ea typeface="Consolas" pitchFamily="34" charset="-122"/>
                <a:cs typeface="Consolas" pitchFamily="34" charset="-120"/>
              </a:rPr>
              <a:t>∀x∃y:   John → Mary</a:t>
            </a:r>
            <a:endParaRPr lang="en-US" sz="850" dirty="0"/>
          </a:p>
        </p:txBody>
      </p:sp>
      <p:sp>
        <p:nvSpPr>
          <p:cNvPr id="21" name="Text 19"/>
          <p:cNvSpPr/>
          <p:nvPr/>
        </p:nvSpPr>
        <p:spPr>
          <a:xfrm>
            <a:off x="548640" y="3621024"/>
            <a:ext cx="3657600" cy="164592"/>
          </a:xfrm>
          <a:prstGeom prst="rect">
            <a:avLst/>
          </a:prstGeom>
          <a:noFill/>
          <a:ln/>
        </p:spPr>
        <p:txBody>
          <a:bodyPr wrap="square" rtlCol="0" anchor="ctr"/>
          <a:lstStyle/>
          <a:p>
            <a:pPr indent="0" marL="0">
              <a:buNone/>
            </a:pPr>
            <a:r>
              <a:rPr lang="en-US" sz="850" dirty="0">
                <a:solidFill>
                  <a:srgbClr val="7C3AED"/>
                </a:solidFill>
                <a:latin typeface="Consolas" pitchFamily="34" charset="0"/>
                <a:ea typeface="Consolas" pitchFamily="34" charset="-122"/>
                <a:cs typeface="Consolas" pitchFamily="34" charset="-120"/>
              </a:rPr>
              <a:t>           Jane → Bob     (different targets)</a:t>
            </a:r>
            <a:endParaRPr lang="en-US" sz="850" dirty="0"/>
          </a:p>
        </p:txBody>
      </p:sp>
      <p:sp>
        <p:nvSpPr>
          <p:cNvPr id="22" name="Text 20"/>
          <p:cNvSpPr/>
          <p:nvPr/>
        </p:nvSpPr>
        <p:spPr>
          <a:xfrm>
            <a:off x="548640" y="3785616"/>
            <a:ext cx="3657600" cy="164592"/>
          </a:xfrm>
          <a:prstGeom prst="rect">
            <a:avLst/>
          </a:prstGeom>
          <a:noFill/>
          <a:ln/>
        </p:spPr>
        <p:txBody>
          <a:bodyPr wrap="square" rtlCol="0" anchor="ctr"/>
          <a:lstStyle/>
          <a:p>
            <a:pPr indent="0" marL="0">
              <a:buNone/>
            </a:pPr>
            <a:r>
              <a:rPr lang="en-US" sz="850" dirty="0">
                <a:solidFill>
                  <a:srgbClr val="7C3AED"/>
                </a:solidFill>
                <a:latin typeface="Consolas" pitchFamily="34" charset="0"/>
                <a:ea typeface="Consolas" pitchFamily="34" charset="-122"/>
                <a:cs typeface="Consolas" pitchFamily="34" charset="-120"/>
              </a:rPr>
              <a:t>           Raj  → Priya</a:t>
            </a:r>
            <a:endParaRPr lang="en-US" sz="850" dirty="0"/>
          </a:p>
        </p:txBody>
      </p:sp>
      <p:sp>
        <p:nvSpPr>
          <p:cNvPr id="23" name="Text 21"/>
          <p:cNvSpPr/>
          <p:nvPr/>
        </p:nvSpPr>
        <p:spPr>
          <a:xfrm>
            <a:off x="4754880" y="3456432"/>
            <a:ext cx="3657600" cy="164592"/>
          </a:xfrm>
          <a:prstGeom prst="rect">
            <a:avLst/>
          </a:prstGeom>
          <a:noFill/>
          <a:ln/>
        </p:spPr>
        <p:txBody>
          <a:bodyPr wrap="square" rtlCol="0" anchor="ctr"/>
          <a:lstStyle/>
          <a:p>
            <a:pPr indent="0" marL="0">
              <a:buNone/>
            </a:pPr>
            <a:r>
              <a:rPr lang="en-US" sz="850" dirty="0">
                <a:solidFill>
                  <a:srgbClr val="4338CA"/>
                </a:solidFill>
                <a:latin typeface="Consolas" pitchFamily="34" charset="0"/>
                <a:ea typeface="Consolas" pitchFamily="34" charset="-122"/>
                <a:cs typeface="Consolas" pitchFamily="34" charset="-120"/>
              </a:rPr>
              <a:t>∃y∀x:   John ─┐</a:t>
            </a:r>
            <a:endParaRPr lang="en-US" sz="850" dirty="0"/>
          </a:p>
        </p:txBody>
      </p:sp>
      <p:sp>
        <p:nvSpPr>
          <p:cNvPr id="24" name="Text 22"/>
          <p:cNvSpPr/>
          <p:nvPr/>
        </p:nvSpPr>
        <p:spPr>
          <a:xfrm>
            <a:off x="4754880" y="3621024"/>
            <a:ext cx="3657600" cy="164592"/>
          </a:xfrm>
          <a:prstGeom prst="rect">
            <a:avLst/>
          </a:prstGeom>
          <a:noFill/>
          <a:ln/>
        </p:spPr>
        <p:txBody>
          <a:bodyPr wrap="square" rtlCol="0" anchor="ctr"/>
          <a:lstStyle/>
          <a:p>
            <a:pPr indent="0" marL="0">
              <a:buNone/>
            </a:pPr>
            <a:r>
              <a:rPr lang="en-US" sz="850" dirty="0">
                <a:solidFill>
                  <a:srgbClr val="4338CA"/>
                </a:solidFill>
                <a:latin typeface="Consolas" pitchFamily="34" charset="0"/>
                <a:ea typeface="Consolas" pitchFamily="34" charset="-122"/>
                <a:cs typeface="Consolas" pitchFamily="34" charset="-120"/>
              </a:rPr>
              <a:t>           Jane ─┼→ Mother    (same target!)</a:t>
            </a:r>
            <a:endParaRPr lang="en-US" sz="850" dirty="0"/>
          </a:p>
        </p:txBody>
      </p:sp>
      <p:sp>
        <p:nvSpPr>
          <p:cNvPr id="25" name="Text 23"/>
          <p:cNvSpPr/>
          <p:nvPr/>
        </p:nvSpPr>
        <p:spPr>
          <a:xfrm>
            <a:off x="4754880" y="3785616"/>
            <a:ext cx="3657600" cy="164592"/>
          </a:xfrm>
          <a:prstGeom prst="rect">
            <a:avLst/>
          </a:prstGeom>
          <a:noFill/>
          <a:ln/>
        </p:spPr>
        <p:txBody>
          <a:bodyPr wrap="square" rtlCol="0" anchor="ctr"/>
          <a:lstStyle/>
          <a:p>
            <a:pPr indent="0" marL="0">
              <a:buNone/>
            </a:pPr>
            <a:r>
              <a:rPr lang="en-US" sz="850" dirty="0">
                <a:solidFill>
                  <a:srgbClr val="4338CA"/>
                </a:solidFill>
                <a:latin typeface="Consolas" pitchFamily="34" charset="0"/>
                <a:ea typeface="Consolas" pitchFamily="34" charset="-122"/>
                <a:cs typeface="Consolas" pitchFamily="34" charset="-120"/>
              </a:rPr>
              <a:t>           Raj  ─┘</a:t>
            </a:r>
            <a:endParaRPr lang="en-US" sz="850" dirty="0"/>
          </a:p>
        </p:txBody>
      </p:sp>
      <p:sp>
        <p:nvSpPr>
          <p:cNvPr id="26" name="Shape 24"/>
          <p:cNvSpPr/>
          <p:nvPr/>
        </p:nvSpPr>
        <p:spPr>
          <a:xfrm>
            <a:off x="365760" y="4160520"/>
            <a:ext cx="8412480" cy="320040"/>
          </a:xfrm>
          <a:prstGeom prst="rect">
            <a:avLst/>
          </a:prstGeom>
          <a:solidFill>
            <a:srgbClr val="FEE2E2"/>
          </a:solidFill>
          <a:ln w="6350">
            <a:solidFill>
              <a:srgbClr val="DC2626"/>
            </a:solidFill>
            <a:prstDash val="solid"/>
          </a:ln>
        </p:spPr>
      </p:sp>
      <p:sp>
        <p:nvSpPr>
          <p:cNvPr id="27" name="Text 25"/>
          <p:cNvSpPr/>
          <p:nvPr/>
        </p:nvSpPr>
        <p:spPr>
          <a:xfrm>
            <a:off x="502920" y="4160520"/>
            <a:ext cx="8138160" cy="320040"/>
          </a:xfrm>
          <a:prstGeom prst="rect">
            <a:avLst/>
          </a:prstGeom>
          <a:noFill/>
          <a:ln/>
        </p:spPr>
        <p:txBody>
          <a:bodyPr wrap="square" rtlCol="0" anchor="ctr"/>
          <a:lstStyle/>
          <a:p>
            <a:pPr indent="0" marL="0">
              <a:buNone/>
            </a:pPr>
            <a:r>
              <a:rPr lang="en-US" sz="900" b="1" dirty="0">
                <a:solidFill>
                  <a:srgbClr val="92400E"/>
                </a:solidFill>
                <a:latin typeface="Calibri" pitchFamily="34" charset="0"/>
                <a:ea typeface="Calibri" pitchFamily="34" charset="-122"/>
                <a:cs typeface="Calibri" pitchFamily="34" charset="-120"/>
              </a:rPr>
              <a:t>⚠️ Exam Trap — "Does ∀x∃y P(x,y) imply ∃y∀x P(x,y)?"  NO! The weaker does NOT imply the stronger. But the reverse IS true.</a:t>
            </a:r>
            <a:endParaRPr lang="en-US" sz="900" dirty="0"/>
          </a:p>
        </p:txBody>
      </p:sp>
      <p:sp>
        <p:nvSpPr>
          <p:cNvPr id="28" name="Shape 26"/>
          <p:cNvSpPr/>
          <p:nvPr/>
        </p:nvSpPr>
        <p:spPr>
          <a:xfrm>
            <a:off x="365760" y="4544568"/>
            <a:ext cx="8412480" cy="228600"/>
          </a:xfrm>
          <a:prstGeom prst="rect">
            <a:avLst/>
          </a:prstGeom>
          <a:solidFill>
            <a:srgbClr val="EDE9FE"/>
          </a:solidFill>
          <a:ln w="6350">
            <a:solidFill>
              <a:srgbClr val="7C3AED"/>
            </a:solidFill>
            <a:prstDash val="solid"/>
          </a:ln>
        </p:spPr>
      </p:sp>
      <p:sp>
        <p:nvSpPr>
          <p:cNvPr id="29" name="Text 27"/>
          <p:cNvSpPr/>
          <p:nvPr/>
        </p:nvSpPr>
        <p:spPr>
          <a:xfrm>
            <a:off x="502920" y="4544568"/>
            <a:ext cx="8138160" cy="228600"/>
          </a:xfrm>
          <a:prstGeom prst="rect">
            <a:avLst/>
          </a:prstGeom>
          <a:noFill/>
          <a:ln/>
        </p:spPr>
        <p:txBody>
          <a:bodyPr wrap="square" rtlCol="0" anchor="ctr"/>
          <a:lstStyle/>
          <a:p>
            <a:pPr indent="0" marL="0">
              <a:buNone/>
            </a:pPr>
            <a:r>
              <a:rPr lang="en-US" sz="900" b="1" dirty="0">
                <a:solidFill>
                  <a:srgbClr val="7C3AED"/>
                </a:solidFill>
                <a:latin typeface="Calibri" pitchFamily="34" charset="0"/>
                <a:ea typeface="Calibri" pitchFamily="34" charset="-122"/>
                <a:cs typeface="Calibri" pitchFamily="34" charset="-120"/>
              </a:rPr>
              <a:t>⚡ EXAM ALERT — "Explain why quantifier order matters with an example" — direct 4-mark question.</a:t>
            </a:r>
            <a:endParaRPr lang="en-US" sz="9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7FA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C7293"/>
          </a:solidFill>
          <a:ln/>
        </p:spPr>
      </p:sp>
      <p:sp>
        <p:nvSpPr>
          <p:cNvPr id="3" name="Text 1"/>
          <p:cNvSpPr/>
          <p:nvPr/>
        </p:nvSpPr>
        <p:spPr>
          <a:xfrm>
            <a:off x="548640" y="182880"/>
            <a:ext cx="8046720" cy="548640"/>
          </a:xfrm>
          <a:prstGeom prst="rect">
            <a:avLst/>
          </a:prstGeom>
          <a:noFill/>
          <a:ln/>
        </p:spPr>
        <p:txBody>
          <a:bodyPr wrap="square" lIns="0" tIns="0" rIns="0" bIns="0" rtlCol="0" anchor="ctr"/>
          <a:lstStyle/>
          <a:p>
            <a:pPr indent="0" marL="0">
              <a:buNone/>
            </a:pPr>
            <a:r>
              <a:rPr lang="en-US" sz="2200" b="1" dirty="0">
                <a:solidFill>
                  <a:srgbClr val="1A1A2E"/>
                </a:solidFill>
                <a:latin typeface="Georgia" pitchFamily="34" charset="0"/>
                <a:ea typeface="Georgia" pitchFamily="34" charset="-122"/>
                <a:cs typeface="Georgia" pitchFamily="34" charset="-120"/>
              </a:rPr>
              <a:t>⚡ EXAM ALERT — 3 Classic FOL Problems</a:t>
            </a:r>
            <a:endParaRPr lang="en-US" sz="2200" dirty="0"/>
          </a:p>
        </p:txBody>
      </p:sp>
      <p:sp>
        <p:nvSpPr>
          <p:cNvPr id="4" name="Text 2"/>
          <p:cNvSpPr/>
          <p:nvPr/>
        </p:nvSpPr>
        <p:spPr>
          <a:xfrm>
            <a:off x="548640" y="685800"/>
            <a:ext cx="8046720" cy="274320"/>
          </a:xfrm>
          <a:prstGeom prst="rect">
            <a:avLst/>
          </a:prstGeom>
          <a:noFill/>
          <a:ln/>
        </p:spPr>
        <p:txBody>
          <a:bodyPr wrap="square" lIns="0" tIns="0" rIns="0" bIns="0" rtlCol="0" anchor="ctr"/>
          <a:lstStyle/>
          <a:p>
            <a:pPr indent="0" marL="0">
              <a:buNone/>
            </a:pPr>
            <a:r>
              <a:rPr lang="en-US" sz="1200" i="1" dirty="0">
                <a:solidFill>
                  <a:srgbClr val="64748B"/>
                </a:solidFill>
                <a:latin typeface="Calibri" pitchFamily="34" charset="0"/>
                <a:ea typeface="Calibri" pitchFamily="34" charset="-122"/>
                <a:cs typeface="Calibri" pitchFamily="34" charset="-120"/>
              </a:rPr>
              <a:t>These EXACT problems appear in 6 out of 7 KTU papers</a:t>
            </a:r>
            <a:endParaRPr lang="en-US" sz="1200" dirty="0"/>
          </a:p>
        </p:txBody>
      </p:sp>
      <p:sp>
        <p:nvSpPr>
          <p:cNvPr id="5" name="Text 3"/>
          <p:cNvSpPr/>
          <p:nvPr/>
        </p:nvSpPr>
        <p:spPr>
          <a:xfrm>
            <a:off x="548640" y="4754880"/>
            <a:ext cx="8046720" cy="274320"/>
          </a:xfrm>
          <a:prstGeom prst="rect">
            <a:avLst/>
          </a:prstGeom>
          <a:noFill/>
          <a:ln/>
        </p:spPr>
        <p:txBody>
          <a:bodyPr wrap="square" rtlCol="0" anchor="ctr"/>
          <a:lstStyle/>
          <a:p>
            <a:pPr indent="0" marL="0">
              <a:buNone/>
            </a:pPr>
            <a:r>
              <a:rPr lang="en-US" sz="900" dirty="0">
                <a:solidFill>
                  <a:srgbClr val="64748B"/>
                </a:solidFill>
                <a:latin typeface="Calibri" pitchFamily="34" charset="0"/>
                <a:ea typeface="Calibri" pitchFamily="34" charset="-122"/>
                <a:cs typeface="Calibri" pitchFamily="34" charset="-120"/>
              </a:rPr>
              <a:t>PECST522 — Artificial Intelligence | B.Tech CSE S5 (2024 Scheme)</a:t>
            </a:r>
            <a:endParaRPr lang="en-US" sz="900" dirty="0"/>
          </a:p>
        </p:txBody>
      </p:sp>
      <p:sp>
        <p:nvSpPr>
          <p:cNvPr id="6" name="Shape 4"/>
          <p:cNvSpPr/>
          <p:nvPr/>
        </p:nvSpPr>
        <p:spPr>
          <a:xfrm>
            <a:off x="365760" y="914400"/>
            <a:ext cx="8412480" cy="1051560"/>
          </a:xfrm>
          <a:prstGeom prst="rect">
            <a:avLst/>
          </a:prstGeom>
          <a:solidFill>
            <a:srgbClr val="EDE9FE"/>
          </a:solidFill>
          <a:ln w="6350">
            <a:solidFill>
              <a:srgbClr val="7C3AED"/>
            </a:solidFill>
            <a:prstDash val="solid"/>
          </a:ln>
        </p:spPr>
      </p:sp>
      <p:sp>
        <p:nvSpPr>
          <p:cNvPr id="7" name="Text 5"/>
          <p:cNvSpPr/>
          <p:nvPr/>
        </p:nvSpPr>
        <p:spPr>
          <a:xfrm>
            <a:off x="457200" y="932688"/>
            <a:ext cx="7772400" cy="228600"/>
          </a:xfrm>
          <a:prstGeom prst="rect">
            <a:avLst/>
          </a:prstGeom>
          <a:noFill/>
          <a:ln/>
        </p:spPr>
        <p:txBody>
          <a:bodyPr wrap="square" rtlCol="0" anchor="ctr"/>
          <a:lstStyle/>
          <a:p>
            <a:pPr indent="0" marL="0">
              <a:buNone/>
            </a:pPr>
            <a:r>
              <a:rPr lang="en-US" sz="1100" b="1" dirty="0">
                <a:solidFill>
                  <a:srgbClr val="7C3AED"/>
                </a:solidFill>
                <a:latin typeface="Georgia" pitchFamily="34" charset="0"/>
                <a:ea typeface="Georgia" pitchFamily="34" charset="-122"/>
                <a:cs typeface="Georgia" pitchFamily="34" charset="-120"/>
              </a:rPr>
              <a:t>Problem 1 — "John likes food" (Prove: John likes peanuts)</a:t>
            </a:r>
            <a:endParaRPr lang="en-US" sz="1100" dirty="0"/>
          </a:p>
        </p:txBody>
      </p:sp>
      <p:sp>
        <p:nvSpPr>
          <p:cNvPr id="8" name="Text 6"/>
          <p:cNvSpPr/>
          <p:nvPr/>
        </p:nvSpPr>
        <p:spPr>
          <a:xfrm>
            <a:off x="502920" y="1188720"/>
            <a:ext cx="8138160" cy="731520"/>
          </a:xfrm>
          <a:prstGeom prst="rect">
            <a:avLst/>
          </a:prstGeom>
          <a:noFill/>
          <a:ln/>
        </p:spPr>
        <p:txBody>
          <a:bodyPr wrap="square" rtlCol="0" anchor="t"/>
          <a:lstStyle/>
          <a:p>
            <a:pPr indent="0" marL="0">
              <a:lnSpc>
                <a:spcPct val="110000"/>
              </a:lnSpc>
              <a:buNone/>
            </a:pPr>
            <a:r>
              <a:rPr lang="en-US" sz="900" b="1" dirty="0">
                <a:solidFill>
                  <a:srgbClr val="1A1A2E"/>
                </a:solidFill>
                <a:latin typeface="Calibri" pitchFamily="34" charset="0"/>
                <a:ea typeface="Calibri" pitchFamily="34" charset="-122"/>
                <a:cs typeface="Calibri" pitchFamily="34" charset="-120"/>
              </a:rPr>
              <a:t>FOL Translation:
</a:t>
            </a:r>
            <a:pPr indent="0" marL="0">
              <a:lnSpc>
                <a:spcPct val="110000"/>
              </a:lnSpc>
              <a:buNone/>
            </a:pPr>
            <a:r>
              <a:rPr lang="en-US" sz="850" dirty="0">
                <a:solidFill>
                  <a:srgbClr val="7C3AED"/>
                </a:solidFill>
                <a:latin typeface="Consolas" pitchFamily="34" charset="0"/>
                <a:ea typeface="Consolas" pitchFamily="34" charset="-122"/>
                <a:cs typeface="Consolas" pitchFamily="34" charset="-120"/>
              </a:rPr>
              <a:t>  ∀x Food(x) ⇒ Likes(John, x)         </a:t>
            </a:r>
            <a:pPr indent="0" marL="0">
              <a:lnSpc>
                <a:spcPct val="110000"/>
              </a:lnSpc>
              <a:buNone/>
            </a:pPr>
            <a:r>
              <a:rPr lang="en-US" sz="800" i="1" dirty="0">
                <a:solidFill>
                  <a:srgbClr val="64748B"/>
                </a:solidFill>
                <a:latin typeface="Calibri" pitchFamily="34" charset="0"/>
                <a:ea typeface="Calibri" pitchFamily="34" charset="-122"/>
                <a:cs typeface="Calibri" pitchFamily="34" charset="-120"/>
              </a:rPr>
              <a:t>"John likes all food"
</a:t>
            </a:r>
            <a:pPr indent="0" marL="0">
              <a:lnSpc>
                <a:spcPct val="110000"/>
              </a:lnSpc>
              <a:buNone/>
            </a:pPr>
            <a:r>
              <a:rPr lang="en-US" sz="850" dirty="0">
                <a:solidFill>
                  <a:srgbClr val="7C3AED"/>
                </a:solidFill>
                <a:latin typeface="Consolas" pitchFamily="34" charset="0"/>
                <a:ea typeface="Consolas" pitchFamily="34" charset="-122"/>
                <a:cs typeface="Consolas" pitchFamily="34" charset="-120"/>
              </a:rPr>
              <a:t>  Food(Peanuts)                        </a:t>
            </a:r>
            <a:pPr indent="0" marL="0">
              <a:lnSpc>
                <a:spcPct val="110000"/>
              </a:lnSpc>
              <a:buNone/>
            </a:pPr>
            <a:r>
              <a:rPr lang="en-US" sz="800" i="1" dirty="0">
                <a:solidFill>
                  <a:srgbClr val="64748B"/>
                </a:solidFill>
                <a:latin typeface="Calibri" pitchFamily="34" charset="0"/>
                <a:ea typeface="Calibri" pitchFamily="34" charset="-122"/>
                <a:cs typeface="Calibri" pitchFamily="34" charset="-120"/>
              </a:rPr>
              <a:t>"Peanuts is food"
</a:t>
            </a:r>
            <a:pPr indent="0" marL="0">
              <a:lnSpc>
                <a:spcPct val="110000"/>
              </a:lnSpc>
              <a:buNone/>
            </a:pPr>
            <a:r>
              <a:rPr lang="en-US" sz="850" b="1" dirty="0">
                <a:solidFill>
                  <a:srgbClr val="059669"/>
                </a:solidFill>
                <a:latin typeface="Consolas" pitchFamily="34" charset="0"/>
                <a:ea typeface="Consolas" pitchFamily="34" charset="-122"/>
                <a:cs typeface="Consolas" pitchFamily="34" charset="-120"/>
              </a:rPr>
              <a:t>Goal: Likes(John, Peanuts)  →  Unify {x/Peanuts} → Likes(John, Peanuts) ✓</a:t>
            </a:r>
            <a:endParaRPr lang="en-US" sz="900" dirty="0"/>
          </a:p>
        </p:txBody>
      </p:sp>
      <p:sp>
        <p:nvSpPr>
          <p:cNvPr id="9" name="Shape 7"/>
          <p:cNvSpPr/>
          <p:nvPr/>
        </p:nvSpPr>
        <p:spPr>
          <a:xfrm>
            <a:off x="365760" y="2057400"/>
            <a:ext cx="8412480" cy="1051560"/>
          </a:xfrm>
          <a:prstGeom prst="rect">
            <a:avLst/>
          </a:prstGeom>
          <a:solidFill>
            <a:srgbClr val="EDE9FE"/>
          </a:solidFill>
          <a:ln w="6350">
            <a:solidFill>
              <a:srgbClr val="4338CA"/>
            </a:solidFill>
            <a:prstDash val="solid"/>
          </a:ln>
        </p:spPr>
      </p:sp>
      <p:sp>
        <p:nvSpPr>
          <p:cNvPr id="10" name="Text 8"/>
          <p:cNvSpPr/>
          <p:nvPr/>
        </p:nvSpPr>
        <p:spPr>
          <a:xfrm>
            <a:off x="457200" y="2075688"/>
            <a:ext cx="7772400" cy="228600"/>
          </a:xfrm>
          <a:prstGeom prst="rect">
            <a:avLst/>
          </a:prstGeom>
          <a:noFill/>
          <a:ln/>
        </p:spPr>
        <p:txBody>
          <a:bodyPr wrap="square" rtlCol="0" anchor="ctr"/>
          <a:lstStyle/>
          <a:p>
            <a:pPr indent="0" marL="0">
              <a:buNone/>
            </a:pPr>
            <a:r>
              <a:rPr lang="en-US" sz="1100" b="1" dirty="0">
                <a:solidFill>
                  <a:srgbClr val="4338CA"/>
                </a:solidFill>
                <a:latin typeface="Georgia" pitchFamily="34" charset="0"/>
                <a:ea typeface="Georgia" pitchFamily="34" charset="-122"/>
                <a:cs typeface="Georgia" pitchFamily="34" charset="-120"/>
              </a:rPr>
              <a:t>Problem 2 — "Curiosity killed the cat"</a:t>
            </a:r>
            <a:endParaRPr lang="en-US" sz="1100" dirty="0"/>
          </a:p>
        </p:txBody>
      </p:sp>
      <p:sp>
        <p:nvSpPr>
          <p:cNvPr id="11" name="Text 9"/>
          <p:cNvSpPr/>
          <p:nvPr/>
        </p:nvSpPr>
        <p:spPr>
          <a:xfrm>
            <a:off x="502920" y="2331720"/>
            <a:ext cx="8138160" cy="731520"/>
          </a:xfrm>
          <a:prstGeom prst="rect">
            <a:avLst/>
          </a:prstGeom>
          <a:noFill/>
          <a:ln/>
        </p:spPr>
        <p:txBody>
          <a:bodyPr wrap="square" rtlCol="0" anchor="t"/>
          <a:lstStyle/>
          <a:p>
            <a:pPr indent="0" marL="0">
              <a:lnSpc>
                <a:spcPct val="110000"/>
              </a:lnSpc>
              <a:buNone/>
            </a:pPr>
            <a:r>
              <a:rPr lang="en-US" sz="900" b="1" dirty="0">
                <a:solidFill>
                  <a:srgbClr val="1A1A2E"/>
                </a:solidFill>
                <a:latin typeface="Calibri" pitchFamily="34" charset="0"/>
                <a:ea typeface="Calibri" pitchFamily="34" charset="-122"/>
                <a:cs typeface="Calibri" pitchFamily="34" charset="-120"/>
              </a:rPr>
              <a:t>FOL Translation:
</a:t>
            </a:r>
            <a:pPr indent="0" marL="0">
              <a:lnSpc>
                <a:spcPct val="110000"/>
              </a:lnSpc>
              <a:buNone/>
            </a:pPr>
            <a:r>
              <a:rPr lang="en-US" sz="850" dirty="0">
                <a:solidFill>
                  <a:srgbClr val="4338CA"/>
                </a:solidFill>
                <a:latin typeface="Consolas" pitchFamily="34" charset="0"/>
                <a:ea typeface="Consolas" pitchFamily="34" charset="-122"/>
                <a:cs typeface="Consolas" pitchFamily="34" charset="-120"/>
              </a:rPr>
              <a:t>  ∀x ∀y Cat(x) ∧ Curious(y) ⇒ Kill(y, x)   </a:t>
            </a:r>
            <a:pPr indent="0" marL="0">
              <a:lnSpc>
                <a:spcPct val="110000"/>
              </a:lnSpc>
              <a:buNone/>
            </a:pPr>
            <a:r>
              <a:rPr lang="en-US" sz="800" i="1" dirty="0">
                <a:solidFill>
                  <a:srgbClr val="64748B"/>
                </a:solidFill>
                <a:latin typeface="Calibri" pitchFamily="34" charset="0"/>
                <a:ea typeface="Calibri" pitchFamily="34" charset="-122"/>
                <a:cs typeface="Calibri" pitchFamily="34" charset="-120"/>
              </a:rPr>
              <a:t>"Any cat is killed by curiosity"
</a:t>
            </a:r>
            <a:pPr indent="0" marL="0">
              <a:lnSpc>
                <a:spcPct val="110000"/>
              </a:lnSpc>
              <a:buNone/>
            </a:pPr>
            <a:r>
              <a:rPr lang="en-US" sz="850" dirty="0">
                <a:solidFill>
                  <a:srgbClr val="4338CA"/>
                </a:solidFill>
                <a:latin typeface="Consolas" pitchFamily="34" charset="0"/>
                <a:ea typeface="Consolas" pitchFamily="34" charset="-122"/>
                <a:cs typeface="Consolas" pitchFamily="34" charset="-120"/>
              </a:rPr>
              <a:t>  Cat(Tuna)   ∧   Curious(Jack)              </a:t>
            </a:r>
            <a:pPr indent="0" marL="0">
              <a:lnSpc>
                <a:spcPct val="110000"/>
              </a:lnSpc>
              <a:buNone/>
            </a:pPr>
            <a:r>
              <a:rPr lang="en-US" sz="800" i="1" dirty="0">
                <a:solidFill>
                  <a:srgbClr val="64748B"/>
                </a:solidFill>
                <a:latin typeface="Calibri" pitchFamily="34" charset="0"/>
                <a:ea typeface="Calibri" pitchFamily="34" charset="-122"/>
                <a:cs typeface="Calibri" pitchFamily="34" charset="-120"/>
              </a:rPr>
              <a:t>"Tuna is a cat, Jack is curious"
</a:t>
            </a:r>
            <a:pPr indent="0" marL="0">
              <a:lnSpc>
                <a:spcPct val="110000"/>
              </a:lnSpc>
              <a:buNone/>
            </a:pPr>
            <a:r>
              <a:rPr lang="en-US" sz="850" b="1" dirty="0">
                <a:solidFill>
                  <a:srgbClr val="059669"/>
                </a:solidFill>
                <a:latin typeface="Consolas" pitchFamily="34" charset="0"/>
                <a:ea typeface="Consolas" pitchFamily="34" charset="-122"/>
                <a:cs typeface="Consolas" pitchFamily="34" charset="-120"/>
              </a:rPr>
              <a:t>Goal: Kill(Jack, Tuna)  →  Unify {x/Tuna, y/Jack} → Kill(Jack, Tuna) ✓</a:t>
            </a:r>
            <a:endParaRPr lang="en-US" sz="900" dirty="0"/>
          </a:p>
        </p:txBody>
      </p:sp>
      <p:sp>
        <p:nvSpPr>
          <p:cNvPr id="12" name="Shape 10"/>
          <p:cNvSpPr/>
          <p:nvPr/>
        </p:nvSpPr>
        <p:spPr>
          <a:xfrm>
            <a:off x="365760" y="3200400"/>
            <a:ext cx="8412480" cy="1051560"/>
          </a:xfrm>
          <a:prstGeom prst="rect">
            <a:avLst/>
          </a:prstGeom>
          <a:solidFill>
            <a:srgbClr val="FFFFFF"/>
          </a:solidFill>
          <a:ln w="6350">
            <a:solidFill>
              <a:srgbClr val="1C7293"/>
            </a:solidFill>
            <a:prstDash val="solid"/>
          </a:ln>
        </p:spPr>
      </p:sp>
      <p:sp>
        <p:nvSpPr>
          <p:cNvPr id="13" name="Text 11"/>
          <p:cNvSpPr/>
          <p:nvPr/>
        </p:nvSpPr>
        <p:spPr>
          <a:xfrm>
            <a:off x="457200" y="3218688"/>
            <a:ext cx="7772400" cy="228600"/>
          </a:xfrm>
          <a:prstGeom prst="rect">
            <a:avLst/>
          </a:prstGeom>
          <a:noFill/>
          <a:ln/>
        </p:spPr>
        <p:txBody>
          <a:bodyPr wrap="square" rtlCol="0" anchor="ctr"/>
          <a:lstStyle/>
          <a:p>
            <a:pPr indent="0" marL="0">
              <a:buNone/>
            </a:pPr>
            <a:r>
              <a:rPr lang="en-US" sz="1100" b="1" dirty="0">
                <a:solidFill>
                  <a:srgbClr val="065A82"/>
                </a:solidFill>
                <a:latin typeface="Georgia" pitchFamily="34" charset="0"/>
                <a:ea typeface="Georgia" pitchFamily="34" charset="-122"/>
                <a:cs typeface="Georgia" pitchFamily="34" charset="-120"/>
              </a:rPr>
              <a:t>Problem 3 — "West is criminal" (Weapons problem)</a:t>
            </a:r>
            <a:endParaRPr lang="en-US" sz="1100" dirty="0"/>
          </a:p>
        </p:txBody>
      </p:sp>
      <p:sp>
        <p:nvSpPr>
          <p:cNvPr id="14" name="Text 12"/>
          <p:cNvSpPr/>
          <p:nvPr/>
        </p:nvSpPr>
        <p:spPr>
          <a:xfrm>
            <a:off x="502920" y="3474720"/>
            <a:ext cx="8138160" cy="731520"/>
          </a:xfrm>
          <a:prstGeom prst="rect">
            <a:avLst/>
          </a:prstGeom>
          <a:noFill/>
          <a:ln/>
        </p:spPr>
        <p:txBody>
          <a:bodyPr wrap="square" rtlCol="0" anchor="t"/>
          <a:lstStyle/>
          <a:p>
            <a:pPr indent="0" marL="0">
              <a:lnSpc>
                <a:spcPct val="115000"/>
              </a:lnSpc>
              <a:buNone/>
            </a:pPr>
            <a:r>
              <a:rPr lang="en-US" sz="900" b="1" dirty="0">
                <a:solidFill>
                  <a:srgbClr val="1A1A2E"/>
                </a:solidFill>
                <a:latin typeface="Calibri" pitchFamily="34" charset="0"/>
                <a:ea typeface="Calibri" pitchFamily="34" charset="-122"/>
                <a:cs typeface="Calibri" pitchFamily="34" charset="-120"/>
              </a:rPr>
              <a:t>FOL Translation:
</a:t>
            </a:r>
            <a:pPr indent="0" marL="0">
              <a:lnSpc>
                <a:spcPct val="115000"/>
              </a:lnSpc>
              <a:buNone/>
            </a:pPr>
            <a:r>
              <a:rPr lang="en-US" sz="800" dirty="0">
                <a:solidFill>
                  <a:srgbClr val="065A82"/>
                </a:solidFill>
                <a:latin typeface="Consolas" pitchFamily="34" charset="0"/>
                <a:ea typeface="Consolas" pitchFamily="34" charset="-122"/>
                <a:cs typeface="Consolas" pitchFamily="34" charset="-120"/>
              </a:rPr>
              <a:t>  ∀x American(x) ∧ Weapon(y) ∧ Sells(x,y,z) ∧ Hostile(z) ⇒ Criminal(x)
</a:t>
            </a:r>
            <a:pPr indent="0" marL="0">
              <a:lnSpc>
                <a:spcPct val="115000"/>
              </a:lnSpc>
              <a:buNone/>
            </a:pPr>
            <a:r>
              <a:rPr lang="en-US" sz="800" dirty="0">
                <a:solidFill>
                  <a:srgbClr val="065A82"/>
                </a:solidFill>
                <a:latin typeface="Consolas" pitchFamily="34" charset="0"/>
                <a:ea typeface="Consolas" pitchFamily="34" charset="-122"/>
                <a:cs typeface="Consolas" pitchFamily="34" charset="-120"/>
              </a:rPr>
              <a:t>  American(West)  ∧  Weapon(M1)  ∧  Sells(West,M1,Nono)  ∧  Hostile(Nono)
</a:t>
            </a:r>
            <a:pPr indent="0" marL="0">
              <a:lnSpc>
                <a:spcPct val="115000"/>
              </a:lnSpc>
              <a:buNone/>
            </a:pPr>
            <a:r>
              <a:rPr lang="en-US" sz="850" b="1" dirty="0">
                <a:solidFill>
                  <a:srgbClr val="059669"/>
                </a:solidFill>
                <a:latin typeface="Consolas" pitchFamily="34" charset="0"/>
                <a:ea typeface="Consolas" pitchFamily="34" charset="-122"/>
                <a:cs typeface="Consolas" pitchFamily="34" charset="-120"/>
              </a:rPr>
              <a:t>Goal: Criminal(West)  →  Unify {x/West, y/M1, z/Nono} → Criminal(West) ✓</a:t>
            </a:r>
            <a:endParaRPr lang="en-US" sz="900" dirty="0"/>
          </a:p>
        </p:txBody>
      </p:sp>
      <p:sp>
        <p:nvSpPr>
          <p:cNvPr id="15" name="Shape 13"/>
          <p:cNvSpPr/>
          <p:nvPr/>
        </p:nvSpPr>
        <p:spPr>
          <a:xfrm>
            <a:off x="365760" y="4370832"/>
            <a:ext cx="8412480" cy="384048"/>
          </a:xfrm>
          <a:prstGeom prst="rect">
            <a:avLst/>
          </a:prstGeom>
          <a:solidFill>
            <a:srgbClr val="FEF3C7"/>
          </a:solidFill>
          <a:ln w="6350">
            <a:solidFill>
              <a:srgbClr val="F59E0B"/>
            </a:solidFill>
            <a:prstDash val="solid"/>
          </a:ln>
        </p:spPr>
      </p:sp>
      <p:sp>
        <p:nvSpPr>
          <p:cNvPr id="16" name="Text 14"/>
          <p:cNvSpPr/>
          <p:nvPr/>
        </p:nvSpPr>
        <p:spPr>
          <a:xfrm>
            <a:off x="502920" y="4389120"/>
            <a:ext cx="8138160" cy="347472"/>
          </a:xfrm>
          <a:prstGeom prst="rect">
            <a:avLst/>
          </a:prstGeom>
          <a:noFill/>
          <a:ln/>
        </p:spPr>
        <p:txBody>
          <a:bodyPr wrap="square" rtlCol="0" anchor="t"/>
          <a:lstStyle/>
          <a:p>
            <a:pPr indent="0" marL="0">
              <a:lnSpc>
                <a:spcPct val="110000"/>
              </a:lnSpc>
              <a:buNone/>
            </a:pPr>
            <a:r>
              <a:rPr lang="en-US" sz="900" b="1" dirty="0">
                <a:solidFill>
                  <a:srgbClr val="92400E"/>
                </a:solidFill>
                <a:latin typeface="Calibri" pitchFamily="34" charset="0"/>
                <a:ea typeface="Calibri" pitchFamily="34" charset="-122"/>
                <a:cs typeface="Calibri" pitchFamily="34" charset="-120"/>
              </a:rPr>
              <a:t>🎯 Exam Strategy for ALL three:
</a:t>
            </a:r>
            <a:pPr indent="0" marL="0">
              <a:lnSpc>
                <a:spcPct val="110000"/>
              </a:lnSpc>
              <a:buNone/>
            </a:pPr>
            <a:r>
              <a:rPr lang="en-US" sz="850" dirty="0">
                <a:solidFill>
                  <a:srgbClr val="1A1A2E"/>
                </a:solidFill>
                <a:latin typeface="Calibri" pitchFamily="34" charset="0"/>
                <a:ea typeface="Calibri" pitchFamily="34" charset="-122"/>
                <a:cs typeface="Calibri" pitchFamily="34" charset="-120"/>
              </a:rPr>
              <a:t>① Write FOL sentences  ② Identify goal  ③ Show unification substitution  ④ Apply Generalized Modus Ponens → derive goal</a:t>
            </a:r>
            <a:endParaRPr lang="en-US" sz="9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7FA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C7293"/>
          </a:solidFill>
          <a:ln/>
        </p:spPr>
      </p:sp>
      <p:sp>
        <p:nvSpPr>
          <p:cNvPr id="3" name="Text 1"/>
          <p:cNvSpPr/>
          <p:nvPr/>
        </p:nvSpPr>
        <p:spPr>
          <a:xfrm>
            <a:off x="548640" y="182880"/>
            <a:ext cx="8046720" cy="548640"/>
          </a:xfrm>
          <a:prstGeom prst="rect">
            <a:avLst/>
          </a:prstGeom>
          <a:noFill/>
          <a:ln/>
        </p:spPr>
        <p:txBody>
          <a:bodyPr wrap="square" lIns="0" tIns="0" rIns="0" bIns="0" rtlCol="0" anchor="ctr"/>
          <a:lstStyle/>
          <a:p>
            <a:pPr indent="0" marL="0">
              <a:buNone/>
            </a:pPr>
            <a:r>
              <a:rPr lang="en-US" sz="2200" b="1" dirty="0">
                <a:solidFill>
                  <a:srgbClr val="1A1A2E"/>
                </a:solidFill>
                <a:latin typeface="Georgia" pitchFamily="34" charset="0"/>
                <a:ea typeface="Georgia" pitchFamily="34" charset="-122"/>
                <a:cs typeface="Georgia" pitchFamily="34" charset="-120"/>
              </a:rPr>
              <a:t>⚡ Unification &amp; Most General Unifier (MGU)</a:t>
            </a:r>
            <a:endParaRPr lang="en-US" sz="2200" dirty="0"/>
          </a:p>
        </p:txBody>
      </p:sp>
      <p:sp>
        <p:nvSpPr>
          <p:cNvPr id="4" name="Text 2"/>
          <p:cNvSpPr/>
          <p:nvPr/>
        </p:nvSpPr>
        <p:spPr>
          <a:xfrm>
            <a:off x="548640" y="685800"/>
            <a:ext cx="8046720" cy="274320"/>
          </a:xfrm>
          <a:prstGeom prst="rect">
            <a:avLst/>
          </a:prstGeom>
          <a:noFill/>
          <a:ln/>
        </p:spPr>
        <p:txBody>
          <a:bodyPr wrap="square" lIns="0" tIns="0" rIns="0" bIns="0" rtlCol="0" anchor="ctr"/>
          <a:lstStyle/>
          <a:p>
            <a:pPr indent="0" marL="0">
              <a:buNone/>
            </a:pPr>
            <a:r>
              <a:rPr lang="en-US" sz="1200" i="1" dirty="0">
                <a:solidFill>
                  <a:srgbClr val="64748B"/>
                </a:solidFill>
                <a:latin typeface="Calibri" pitchFamily="34" charset="0"/>
                <a:ea typeface="Calibri" pitchFamily="34" charset="-122"/>
                <a:cs typeface="Calibri" pitchFamily="34" charset="-120"/>
              </a:rPr>
              <a:t>EXAM ALERT — 5 out of 7 papers ask this (4-6 marks)</a:t>
            </a:r>
            <a:endParaRPr lang="en-US" sz="1200" dirty="0"/>
          </a:p>
        </p:txBody>
      </p:sp>
      <p:sp>
        <p:nvSpPr>
          <p:cNvPr id="5" name="Text 3"/>
          <p:cNvSpPr/>
          <p:nvPr/>
        </p:nvSpPr>
        <p:spPr>
          <a:xfrm>
            <a:off x="548640" y="4754880"/>
            <a:ext cx="8046720" cy="274320"/>
          </a:xfrm>
          <a:prstGeom prst="rect">
            <a:avLst/>
          </a:prstGeom>
          <a:noFill/>
          <a:ln/>
        </p:spPr>
        <p:txBody>
          <a:bodyPr wrap="square" rtlCol="0" anchor="ctr"/>
          <a:lstStyle/>
          <a:p>
            <a:pPr indent="0" marL="0">
              <a:buNone/>
            </a:pPr>
            <a:r>
              <a:rPr lang="en-US" sz="900" dirty="0">
                <a:solidFill>
                  <a:srgbClr val="64748B"/>
                </a:solidFill>
                <a:latin typeface="Calibri" pitchFamily="34" charset="0"/>
                <a:ea typeface="Calibri" pitchFamily="34" charset="-122"/>
                <a:cs typeface="Calibri" pitchFamily="34" charset="-120"/>
              </a:rPr>
              <a:t>PECST522 — Artificial Intelligence | B.Tech CSE S5 (2024 Scheme)</a:t>
            </a:r>
            <a:endParaRPr lang="en-US" sz="900" dirty="0"/>
          </a:p>
        </p:txBody>
      </p:sp>
      <p:sp>
        <p:nvSpPr>
          <p:cNvPr id="6" name="Shape 4"/>
          <p:cNvSpPr/>
          <p:nvPr/>
        </p:nvSpPr>
        <p:spPr>
          <a:xfrm>
            <a:off x="365760" y="914400"/>
            <a:ext cx="8412480" cy="502920"/>
          </a:xfrm>
          <a:prstGeom prst="rect">
            <a:avLst/>
          </a:prstGeom>
          <a:solidFill>
            <a:srgbClr val="EDE9FE"/>
          </a:solidFill>
          <a:ln w="6350">
            <a:solidFill>
              <a:srgbClr val="7C3AED"/>
            </a:solidFill>
            <a:prstDash val="solid"/>
          </a:ln>
        </p:spPr>
      </p:sp>
      <p:sp>
        <p:nvSpPr>
          <p:cNvPr id="7" name="Text 5"/>
          <p:cNvSpPr/>
          <p:nvPr/>
        </p:nvSpPr>
        <p:spPr>
          <a:xfrm>
            <a:off x="502920" y="932688"/>
            <a:ext cx="8138160" cy="457200"/>
          </a:xfrm>
          <a:prstGeom prst="rect">
            <a:avLst/>
          </a:prstGeom>
          <a:noFill/>
          <a:ln/>
        </p:spPr>
        <p:txBody>
          <a:bodyPr wrap="square" rtlCol="0" anchor="t"/>
          <a:lstStyle/>
          <a:p>
            <a:pPr indent="0" marL="0">
              <a:lnSpc>
                <a:spcPct val="115000"/>
              </a:lnSpc>
              <a:buNone/>
            </a:pPr>
            <a:r>
              <a:rPr lang="en-US" sz="1100" b="1" dirty="0">
                <a:solidFill>
                  <a:srgbClr val="7C3AED"/>
                </a:solidFill>
                <a:latin typeface="Calibri" pitchFamily="34" charset="0"/>
                <a:ea typeface="Calibri" pitchFamily="34" charset="-122"/>
                <a:cs typeface="Calibri" pitchFamily="34" charset="-120"/>
              </a:rPr>
              <a:t>Unification</a:t>
            </a:r>
            <a:pPr indent="0" marL="0">
              <a:lnSpc>
                <a:spcPct val="115000"/>
              </a:lnSpc>
              <a:buNone/>
            </a:pPr>
            <a:r>
              <a:rPr lang="en-US" sz="1000" dirty="0">
                <a:solidFill>
                  <a:srgbClr val="1A1A2E"/>
                </a:solidFill>
                <a:latin typeface="Calibri" pitchFamily="34" charset="0"/>
                <a:ea typeface="Calibri" pitchFamily="34" charset="-122"/>
                <a:cs typeface="Calibri" pitchFamily="34" charset="-120"/>
              </a:rPr>
              <a:t> = finding a substitution θ that makes two expressions IDENTICAL
</a:t>
            </a:r>
            <a:pPr indent="0" marL="0">
              <a:lnSpc>
                <a:spcPct val="115000"/>
              </a:lnSpc>
              <a:buNone/>
            </a:pPr>
            <a:r>
              <a:rPr lang="en-US" sz="1000" b="1" dirty="0">
                <a:solidFill>
                  <a:srgbClr val="7C3AED"/>
                </a:solidFill>
                <a:latin typeface="Calibri" pitchFamily="34" charset="0"/>
                <a:ea typeface="Calibri" pitchFamily="34" charset="-122"/>
                <a:cs typeface="Calibri" pitchFamily="34" charset="-120"/>
              </a:rPr>
              <a:t>Most General Unifier (MGU)</a:t>
            </a:r>
            <a:pPr indent="0" marL="0">
              <a:lnSpc>
                <a:spcPct val="115000"/>
              </a:lnSpc>
              <a:buNone/>
            </a:pPr>
            <a:r>
              <a:rPr lang="en-US" sz="900" dirty="0">
                <a:solidFill>
                  <a:srgbClr val="2D3748"/>
                </a:solidFill>
                <a:latin typeface="Calibri" pitchFamily="34" charset="0"/>
                <a:ea typeface="Calibri" pitchFamily="34" charset="-122"/>
                <a:cs typeface="Calibri" pitchFamily="34" charset="-120"/>
              </a:rPr>
              <a:t> = the simplest θ (doesn't over-commit). If θ₁ and θ₂ both work, MGU is more general.</a:t>
            </a:r>
            <a:endParaRPr lang="en-US" sz="1100" dirty="0"/>
          </a:p>
        </p:txBody>
      </p:sp>
      <p:sp>
        <p:nvSpPr>
          <p:cNvPr id="8" name="Shape 6"/>
          <p:cNvSpPr/>
          <p:nvPr/>
        </p:nvSpPr>
        <p:spPr>
          <a:xfrm>
            <a:off x="365760" y="1554480"/>
            <a:ext cx="4023360" cy="1143000"/>
          </a:xfrm>
          <a:prstGeom prst="rect">
            <a:avLst/>
          </a:prstGeom>
          <a:solidFill>
            <a:srgbClr val="FFFFFF"/>
          </a:solidFill>
          <a:ln w="6350">
            <a:solidFill>
              <a:srgbClr val="059669"/>
            </a:solidFill>
            <a:prstDash val="solid"/>
          </a:ln>
        </p:spPr>
      </p:sp>
      <p:sp>
        <p:nvSpPr>
          <p:cNvPr id="9" name="Text 7"/>
          <p:cNvSpPr/>
          <p:nvPr/>
        </p:nvSpPr>
        <p:spPr>
          <a:xfrm>
            <a:off x="457200" y="1572768"/>
            <a:ext cx="3840480" cy="182880"/>
          </a:xfrm>
          <a:prstGeom prst="rect">
            <a:avLst/>
          </a:prstGeom>
          <a:noFill/>
          <a:ln/>
        </p:spPr>
        <p:txBody>
          <a:bodyPr wrap="square" rtlCol="0" anchor="ctr"/>
          <a:lstStyle/>
          <a:p>
            <a:pPr indent="0" marL="0">
              <a:buNone/>
            </a:pPr>
            <a:r>
              <a:rPr lang="en-US" sz="900" b="1" dirty="0">
                <a:solidFill>
                  <a:srgbClr val="065A82"/>
                </a:solidFill>
                <a:latin typeface="Calibri" pitchFamily="34" charset="0"/>
                <a:ea typeface="Calibri" pitchFamily="34" charset="-122"/>
                <a:cs typeface="Calibri" pitchFamily="34" charset="-120"/>
              </a:rPr>
              <a:t>Example 1 — Simple</a:t>
            </a:r>
            <a:endParaRPr lang="en-US" sz="900" dirty="0"/>
          </a:p>
        </p:txBody>
      </p:sp>
      <p:sp>
        <p:nvSpPr>
          <p:cNvPr id="10" name="Text 8"/>
          <p:cNvSpPr/>
          <p:nvPr/>
        </p:nvSpPr>
        <p:spPr>
          <a:xfrm>
            <a:off x="457200" y="1755648"/>
            <a:ext cx="3840480" cy="182880"/>
          </a:xfrm>
          <a:prstGeom prst="rect">
            <a:avLst/>
          </a:prstGeom>
          <a:noFill/>
          <a:ln/>
        </p:spPr>
        <p:txBody>
          <a:bodyPr wrap="square" rtlCol="0" anchor="ctr"/>
          <a:lstStyle/>
          <a:p>
            <a:pPr indent="0" marL="0">
              <a:buNone/>
            </a:pPr>
            <a:r>
              <a:rPr lang="en-US" sz="850" dirty="0">
                <a:solidFill>
                  <a:srgbClr val="1A1A2E"/>
                </a:solidFill>
                <a:latin typeface="Consolas" pitchFamily="34" charset="0"/>
                <a:ea typeface="Consolas" pitchFamily="34" charset="-122"/>
                <a:cs typeface="Consolas" pitchFamily="34" charset="-120"/>
              </a:rPr>
              <a:t>UNIFY( </a:t>
            </a:r>
            <a:pPr indent="0" marL="0">
              <a:buNone/>
            </a:pPr>
            <a:r>
              <a:rPr lang="en-US" sz="850" b="1" dirty="0">
                <a:solidFill>
                  <a:srgbClr val="7C3AED"/>
                </a:solidFill>
                <a:latin typeface="Consolas" pitchFamily="34" charset="0"/>
                <a:ea typeface="Consolas" pitchFamily="34" charset="-122"/>
                <a:cs typeface="Consolas" pitchFamily="34" charset="-120"/>
              </a:rPr>
              <a:t>Knows(John, x)</a:t>
            </a:r>
            <a:pPr indent="0" marL="0">
              <a:buNone/>
            </a:pPr>
            <a:r>
              <a:rPr lang="en-US" sz="850" dirty="0">
                <a:solidFill>
                  <a:srgbClr val="1A1A2E"/>
                </a:solidFill>
                <a:latin typeface="Consolas" pitchFamily="34" charset="0"/>
                <a:ea typeface="Consolas" pitchFamily="34" charset="-122"/>
                <a:cs typeface="Consolas" pitchFamily="34" charset="-120"/>
              </a:rPr>
              <a:t> ,  </a:t>
            </a:r>
            <a:pPr indent="0" marL="0">
              <a:buNone/>
            </a:pPr>
            <a:r>
              <a:rPr lang="en-US" sz="850" b="1" dirty="0">
                <a:solidFill>
                  <a:srgbClr val="4338CA"/>
                </a:solidFill>
                <a:latin typeface="Consolas" pitchFamily="34" charset="0"/>
                <a:ea typeface="Consolas" pitchFamily="34" charset="-122"/>
                <a:cs typeface="Consolas" pitchFamily="34" charset="-120"/>
              </a:rPr>
              <a:t>Knows(John, Jane)</a:t>
            </a:r>
            <a:pPr indent="0" marL="0">
              <a:buNone/>
            </a:pPr>
            <a:r>
              <a:rPr lang="en-US" sz="850" dirty="0">
                <a:solidFill>
                  <a:srgbClr val="1A1A2E"/>
                </a:solidFill>
                <a:latin typeface="Consolas" pitchFamily="34" charset="0"/>
                <a:ea typeface="Consolas" pitchFamily="34" charset="-122"/>
                <a:cs typeface="Consolas" pitchFamily="34" charset="-120"/>
              </a:rPr>
              <a:t> )</a:t>
            </a:r>
            <a:endParaRPr lang="en-US" sz="850" dirty="0"/>
          </a:p>
        </p:txBody>
      </p:sp>
      <p:sp>
        <p:nvSpPr>
          <p:cNvPr id="11" name="Text 9"/>
          <p:cNvSpPr/>
          <p:nvPr/>
        </p:nvSpPr>
        <p:spPr>
          <a:xfrm>
            <a:off x="457200" y="1965960"/>
            <a:ext cx="3840480" cy="228600"/>
          </a:xfrm>
          <a:prstGeom prst="rect">
            <a:avLst/>
          </a:prstGeom>
          <a:noFill/>
          <a:ln/>
        </p:spPr>
        <p:txBody>
          <a:bodyPr wrap="square" rtlCol="0" anchor="ctr"/>
          <a:lstStyle/>
          <a:p>
            <a:pPr indent="0" marL="0">
              <a:buNone/>
            </a:pPr>
            <a:r>
              <a:rPr lang="en-US" sz="950" b="1" dirty="0">
                <a:solidFill>
                  <a:srgbClr val="059669"/>
                </a:solidFill>
                <a:latin typeface="Consolas" pitchFamily="34" charset="0"/>
                <a:ea typeface="Consolas" pitchFamily="34" charset="-122"/>
                <a:cs typeface="Consolas" pitchFamily="34" charset="-120"/>
              </a:rPr>
              <a:t>θ = { x / Jane }</a:t>
            </a:r>
            <a:endParaRPr lang="en-US" sz="950" dirty="0"/>
          </a:p>
        </p:txBody>
      </p:sp>
      <p:sp>
        <p:nvSpPr>
          <p:cNvPr id="12" name="Text 10"/>
          <p:cNvSpPr/>
          <p:nvPr/>
        </p:nvSpPr>
        <p:spPr>
          <a:xfrm>
            <a:off x="457200" y="2212848"/>
            <a:ext cx="3840480" cy="411480"/>
          </a:xfrm>
          <a:prstGeom prst="rect">
            <a:avLst/>
          </a:prstGeom>
          <a:noFill/>
          <a:ln/>
        </p:spPr>
        <p:txBody>
          <a:bodyPr wrap="square" rtlCol="0" anchor="t"/>
          <a:lstStyle/>
          <a:p>
            <a:pPr indent="0" marL="0">
              <a:lnSpc>
                <a:spcPct val="105000"/>
              </a:lnSpc>
              <a:buNone/>
            </a:pPr>
            <a:r>
              <a:rPr lang="en-US" sz="750" dirty="0">
                <a:solidFill>
                  <a:srgbClr val="64748B"/>
                </a:solidFill>
                <a:latin typeface="Consolas" pitchFamily="34" charset="0"/>
                <a:ea typeface="Consolas" pitchFamily="34" charset="-122"/>
                <a:cs typeface="Consolas" pitchFamily="34" charset="-120"/>
              </a:rPr>
              <a:t>Knows(John, Jane) = Knows(John, Jane) ✓</a:t>
            </a:r>
            <a:endParaRPr lang="en-US" sz="750" dirty="0"/>
          </a:p>
        </p:txBody>
      </p:sp>
      <p:sp>
        <p:nvSpPr>
          <p:cNvPr id="13" name="Shape 11"/>
          <p:cNvSpPr/>
          <p:nvPr/>
        </p:nvSpPr>
        <p:spPr>
          <a:xfrm>
            <a:off x="4754880" y="1554480"/>
            <a:ext cx="4023360" cy="1143000"/>
          </a:xfrm>
          <a:prstGeom prst="rect">
            <a:avLst/>
          </a:prstGeom>
          <a:solidFill>
            <a:srgbClr val="E8F4F8"/>
          </a:solidFill>
          <a:ln w="6350">
            <a:solidFill>
              <a:srgbClr val="1C7293"/>
            </a:solidFill>
            <a:prstDash val="solid"/>
          </a:ln>
        </p:spPr>
      </p:sp>
      <p:sp>
        <p:nvSpPr>
          <p:cNvPr id="14" name="Text 12"/>
          <p:cNvSpPr/>
          <p:nvPr/>
        </p:nvSpPr>
        <p:spPr>
          <a:xfrm>
            <a:off x="4846320" y="1572768"/>
            <a:ext cx="3840480" cy="182880"/>
          </a:xfrm>
          <a:prstGeom prst="rect">
            <a:avLst/>
          </a:prstGeom>
          <a:noFill/>
          <a:ln/>
        </p:spPr>
        <p:txBody>
          <a:bodyPr wrap="square" rtlCol="0" anchor="ctr"/>
          <a:lstStyle/>
          <a:p>
            <a:pPr indent="0" marL="0">
              <a:buNone/>
            </a:pPr>
            <a:r>
              <a:rPr lang="en-US" sz="900" b="1" dirty="0">
                <a:solidFill>
                  <a:srgbClr val="065A82"/>
                </a:solidFill>
                <a:latin typeface="Calibri" pitchFamily="34" charset="0"/>
                <a:ea typeface="Calibri" pitchFamily="34" charset="-122"/>
                <a:cs typeface="Calibri" pitchFamily="34" charset="-120"/>
              </a:rPr>
              <a:t>Example 2 — Variable ↔ Function</a:t>
            </a:r>
            <a:endParaRPr lang="en-US" sz="900" dirty="0"/>
          </a:p>
        </p:txBody>
      </p:sp>
      <p:sp>
        <p:nvSpPr>
          <p:cNvPr id="15" name="Text 13"/>
          <p:cNvSpPr/>
          <p:nvPr/>
        </p:nvSpPr>
        <p:spPr>
          <a:xfrm>
            <a:off x="4846320" y="1755648"/>
            <a:ext cx="3840480" cy="182880"/>
          </a:xfrm>
          <a:prstGeom prst="rect">
            <a:avLst/>
          </a:prstGeom>
          <a:noFill/>
          <a:ln/>
        </p:spPr>
        <p:txBody>
          <a:bodyPr wrap="square" rtlCol="0" anchor="ctr"/>
          <a:lstStyle/>
          <a:p>
            <a:pPr indent="0" marL="0">
              <a:buNone/>
            </a:pPr>
            <a:r>
              <a:rPr lang="en-US" sz="850" dirty="0">
                <a:solidFill>
                  <a:srgbClr val="1A1A2E"/>
                </a:solidFill>
                <a:latin typeface="Consolas" pitchFamily="34" charset="0"/>
                <a:ea typeface="Consolas" pitchFamily="34" charset="-122"/>
                <a:cs typeface="Consolas" pitchFamily="34" charset="-120"/>
              </a:rPr>
              <a:t>UNIFY( </a:t>
            </a:r>
            <a:pPr indent="0" marL="0">
              <a:buNone/>
            </a:pPr>
            <a:r>
              <a:rPr lang="en-US" sz="850" b="1" dirty="0">
                <a:solidFill>
                  <a:srgbClr val="7C3AED"/>
                </a:solidFill>
                <a:latin typeface="Consolas" pitchFamily="34" charset="0"/>
                <a:ea typeface="Consolas" pitchFamily="34" charset="-122"/>
                <a:cs typeface="Consolas" pitchFamily="34" charset="-120"/>
              </a:rPr>
              <a:t>Knows(John, x)</a:t>
            </a:r>
            <a:pPr indent="0" marL="0">
              <a:buNone/>
            </a:pPr>
            <a:r>
              <a:rPr lang="en-US" sz="850" dirty="0">
                <a:solidFill>
                  <a:srgbClr val="1A1A2E"/>
                </a:solidFill>
                <a:latin typeface="Consolas" pitchFamily="34" charset="0"/>
                <a:ea typeface="Consolas" pitchFamily="34" charset="-122"/>
                <a:cs typeface="Consolas" pitchFamily="34" charset="-120"/>
              </a:rPr>
              <a:t> ,  </a:t>
            </a:r>
            <a:pPr indent="0" marL="0">
              <a:buNone/>
            </a:pPr>
            <a:r>
              <a:rPr lang="en-US" sz="850" b="1" dirty="0">
                <a:solidFill>
                  <a:srgbClr val="4338CA"/>
                </a:solidFill>
                <a:latin typeface="Consolas" pitchFamily="34" charset="0"/>
                <a:ea typeface="Consolas" pitchFamily="34" charset="-122"/>
                <a:cs typeface="Consolas" pitchFamily="34" charset="-120"/>
              </a:rPr>
              <a:t>Knows(y, Mother(y))</a:t>
            </a:r>
            <a:pPr indent="0" marL="0">
              <a:buNone/>
            </a:pPr>
            <a:r>
              <a:rPr lang="en-US" sz="850" dirty="0">
                <a:solidFill>
                  <a:srgbClr val="1A1A2E"/>
                </a:solidFill>
                <a:latin typeface="Consolas" pitchFamily="34" charset="0"/>
                <a:ea typeface="Consolas" pitchFamily="34" charset="-122"/>
                <a:cs typeface="Consolas" pitchFamily="34" charset="-120"/>
              </a:rPr>
              <a:t> )</a:t>
            </a:r>
            <a:endParaRPr lang="en-US" sz="850" dirty="0"/>
          </a:p>
        </p:txBody>
      </p:sp>
      <p:sp>
        <p:nvSpPr>
          <p:cNvPr id="16" name="Text 14"/>
          <p:cNvSpPr/>
          <p:nvPr/>
        </p:nvSpPr>
        <p:spPr>
          <a:xfrm>
            <a:off x="4846320" y="1965960"/>
            <a:ext cx="3840480" cy="228600"/>
          </a:xfrm>
          <a:prstGeom prst="rect">
            <a:avLst/>
          </a:prstGeom>
          <a:noFill/>
          <a:ln/>
        </p:spPr>
        <p:txBody>
          <a:bodyPr wrap="square" rtlCol="0" anchor="ctr"/>
          <a:lstStyle/>
          <a:p>
            <a:pPr indent="0" marL="0">
              <a:buNone/>
            </a:pPr>
            <a:r>
              <a:rPr lang="en-US" sz="950" b="1" dirty="0">
                <a:solidFill>
                  <a:srgbClr val="059669"/>
                </a:solidFill>
                <a:latin typeface="Consolas" pitchFamily="34" charset="0"/>
                <a:ea typeface="Consolas" pitchFamily="34" charset="-122"/>
                <a:cs typeface="Consolas" pitchFamily="34" charset="-120"/>
              </a:rPr>
              <a:t>θ = { y / John,  x / Mother(John) }</a:t>
            </a:r>
            <a:endParaRPr lang="en-US" sz="950" dirty="0"/>
          </a:p>
        </p:txBody>
      </p:sp>
      <p:sp>
        <p:nvSpPr>
          <p:cNvPr id="17" name="Text 15"/>
          <p:cNvSpPr/>
          <p:nvPr/>
        </p:nvSpPr>
        <p:spPr>
          <a:xfrm>
            <a:off x="4846320" y="2212848"/>
            <a:ext cx="3840480" cy="411480"/>
          </a:xfrm>
          <a:prstGeom prst="rect">
            <a:avLst/>
          </a:prstGeom>
          <a:noFill/>
          <a:ln/>
        </p:spPr>
        <p:txBody>
          <a:bodyPr wrap="square" rtlCol="0" anchor="t"/>
          <a:lstStyle/>
          <a:p>
            <a:pPr indent="0" marL="0">
              <a:lnSpc>
                <a:spcPct val="105000"/>
              </a:lnSpc>
              <a:buNone/>
            </a:pPr>
            <a:r>
              <a:rPr lang="en-US" sz="750" dirty="0">
                <a:solidFill>
                  <a:srgbClr val="64748B"/>
                </a:solidFill>
                <a:latin typeface="Consolas" pitchFamily="34" charset="0"/>
                <a:ea typeface="Consolas" pitchFamily="34" charset="-122"/>
                <a:cs typeface="Consolas" pitchFamily="34" charset="-120"/>
              </a:rPr>
              <a:t>Knows(John, Mother(John)) = Knows(John, Mother(John)) ✓</a:t>
            </a:r>
            <a:endParaRPr lang="en-US" sz="750" dirty="0"/>
          </a:p>
        </p:txBody>
      </p:sp>
      <p:sp>
        <p:nvSpPr>
          <p:cNvPr id="18" name="Shape 16"/>
          <p:cNvSpPr/>
          <p:nvPr/>
        </p:nvSpPr>
        <p:spPr>
          <a:xfrm>
            <a:off x="365760" y="2788920"/>
            <a:ext cx="4023360" cy="1143000"/>
          </a:xfrm>
          <a:prstGeom prst="rect">
            <a:avLst/>
          </a:prstGeom>
          <a:solidFill>
            <a:srgbClr val="FFFFFF"/>
          </a:solidFill>
          <a:ln w="6350">
            <a:solidFill>
              <a:srgbClr val="059669"/>
            </a:solidFill>
            <a:prstDash val="solid"/>
          </a:ln>
        </p:spPr>
      </p:sp>
      <p:sp>
        <p:nvSpPr>
          <p:cNvPr id="19" name="Text 17"/>
          <p:cNvSpPr/>
          <p:nvPr/>
        </p:nvSpPr>
        <p:spPr>
          <a:xfrm>
            <a:off x="457200" y="2807208"/>
            <a:ext cx="3840480" cy="182880"/>
          </a:xfrm>
          <a:prstGeom prst="rect">
            <a:avLst/>
          </a:prstGeom>
          <a:noFill/>
          <a:ln/>
        </p:spPr>
        <p:txBody>
          <a:bodyPr wrap="square" rtlCol="0" anchor="ctr"/>
          <a:lstStyle/>
          <a:p>
            <a:pPr indent="0" marL="0">
              <a:buNone/>
            </a:pPr>
            <a:r>
              <a:rPr lang="en-US" sz="900" b="1" dirty="0">
                <a:solidFill>
                  <a:srgbClr val="065A82"/>
                </a:solidFill>
                <a:latin typeface="Calibri" pitchFamily="34" charset="0"/>
                <a:ea typeface="Calibri" pitchFamily="34" charset="-122"/>
                <a:cs typeface="Calibri" pitchFamily="34" charset="-120"/>
              </a:rPr>
              <a:t>Example 3 — Nested Function</a:t>
            </a:r>
            <a:endParaRPr lang="en-US" sz="900" dirty="0"/>
          </a:p>
        </p:txBody>
      </p:sp>
      <p:sp>
        <p:nvSpPr>
          <p:cNvPr id="20" name="Text 18"/>
          <p:cNvSpPr/>
          <p:nvPr/>
        </p:nvSpPr>
        <p:spPr>
          <a:xfrm>
            <a:off x="457200" y="2990088"/>
            <a:ext cx="3840480" cy="182880"/>
          </a:xfrm>
          <a:prstGeom prst="rect">
            <a:avLst/>
          </a:prstGeom>
          <a:noFill/>
          <a:ln/>
        </p:spPr>
        <p:txBody>
          <a:bodyPr wrap="square" rtlCol="0" anchor="ctr"/>
          <a:lstStyle/>
          <a:p>
            <a:pPr indent="0" marL="0">
              <a:buNone/>
            </a:pPr>
            <a:r>
              <a:rPr lang="en-US" sz="850" dirty="0">
                <a:solidFill>
                  <a:srgbClr val="1A1A2E"/>
                </a:solidFill>
                <a:latin typeface="Consolas" pitchFamily="34" charset="0"/>
                <a:ea typeface="Consolas" pitchFamily="34" charset="-122"/>
                <a:cs typeface="Consolas" pitchFamily="34" charset="-120"/>
              </a:rPr>
              <a:t>UNIFY( </a:t>
            </a:r>
            <a:pPr indent="0" marL="0">
              <a:buNone/>
            </a:pPr>
            <a:r>
              <a:rPr lang="en-US" sz="850" b="1" dirty="0">
                <a:solidFill>
                  <a:srgbClr val="7C3AED"/>
                </a:solidFill>
                <a:latin typeface="Consolas" pitchFamily="34" charset="0"/>
                <a:ea typeface="Consolas" pitchFamily="34" charset="-122"/>
                <a:cs typeface="Consolas" pitchFamily="34" charset="-120"/>
              </a:rPr>
              <a:t>P(x, f(x))</a:t>
            </a:r>
            <a:pPr indent="0" marL="0">
              <a:buNone/>
            </a:pPr>
            <a:r>
              <a:rPr lang="en-US" sz="850" dirty="0">
                <a:solidFill>
                  <a:srgbClr val="1A1A2E"/>
                </a:solidFill>
                <a:latin typeface="Consolas" pitchFamily="34" charset="0"/>
                <a:ea typeface="Consolas" pitchFamily="34" charset="-122"/>
                <a:cs typeface="Consolas" pitchFamily="34" charset="-120"/>
              </a:rPr>
              <a:t> ,  </a:t>
            </a:r>
            <a:pPr indent="0" marL="0">
              <a:buNone/>
            </a:pPr>
            <a:r>
              <a:rPr lang="en-US" sz="850" b="1" dirty="0">
                <a:solidFill>
                  <a:srgbClr val="4338CA"/>
                </a:solidFill>
                <a:latin typeface="Consolas" pitchFamily="34" charset="0"/>
                <a:ea typeface="Consolas" pitchFamily="34" charset="-122"/>
                <a:cs typeface="Consolas" pitchFamily="34" charset="-120"/>
              </a:rPr>
              <a:t>P(A, y)</a:t>
            </a:r>
            <a:pPr indent="0" marL="0">
              <a:buNone/>
            </a:pPr>
            <a:r>
              <a:rPr lang="en-US" sz="850" dirty="0">
                <a:solidFill>
                  <a:srgbClr val="1A1A2E"/>
                </a:solidFill>
                <a:latin typeface="Consolas" pitchFamily="34" charset="0"/>
                <a:ea typeface="Consolas" pitchFamily="34" charset="-122"/>
                <a:cs typeface="Consolas" pitchFamily="34" charset="-120"/>
              </a:rPr>
              <a:t> )</a:t>
            </a:r>
            <a:endParaRPr lang="en-US" sz="850" dirty="0"/>
          </a:p>
        </p:txBody>
      </p:sp>
      <p:sp>
        <p:nvSpPr>
          <p:cNvPr id="21" name="Text 19"/>
          <p:cNvSpPr/>
          <p:nvPr/>
        </p:nvSpPr>
        <p:spPr>
          <a:xfrm>
            <a:off x="457200" y="3200400"/>
            <a:ext cx="3840480" cy="228600"/>
          </a:xfrm>
          <a:prstGeom prst="rect">
            <a:avLst/>
          </a:prstGeom>
          <a:noFill/>
          <a:ln/>
        </p:spPr>
        <p:txBody>
          <a:bodyPr wrap="square" rtlCol="0" anchor="ctr"/>
          <a:lstStyle/>
          <a:p>
            <a:pPr indent="0" marL="0">
              <a:buNone/>
            </a:pPr>
            <a:r>
              <a:rPr lang="en-US" sz="950" b="1" dirty="0">
                <a:solidFill>
                  <a:srgbClr val="059669"/>
                </a:solidFill>
                <a:latin typeface="Consolas" pitchFamily="34" charset="0"/>
                <a:ea typeface="Consolas" pitchFamily="34" charset="-122"/>
                <a:cs typeface="Consolas" pitchFamily="34" charset="-120"/>
              </a:rPr>
              <a:t>θ = { x / A,  y / f(A) }</a:t>
            </a:r>
            <a:endParaRPr lang="en-US" sz="950" dirty="0"/>
          </a:p>
        </p:txBody>
      </p:sp>
      <p:sp>
        <p:nvSpPr>
          <p:cNvPr id="22" name="Text 20"/>
          <p:cNvSpPr/>
          <p:nvPr/>
        </p:nvSpPr>
        <p:spPr>
          <a:xfrm>
            <a:off x="457200" y="3447288"/>
            <a:ext cx="3840480" cy="411480"/>
          </a:xfrm>
          <a:prstGeom prst="rect">
            <a:avLst/>
          </a:prstGeom>
          <a:noFill/>
          <a:ln/>
        </p:spPr>
        <p:txBody>
          <a:bodyPr wrap="square" rtlCol="0" anchor="t"/>
          <a:lstStyle/>
          <a:p>
            <a:pPr indent="0" marL="0">
              <a:lnSpc>
                <a:spcPct val="105000"/>
              </a:lnSpc>
              <a:buNone/>
            </a:pPr>
            <a:r>
              <a:rPr lang="en-US" sz="750" dirty="0">
                <a:solidFill>
                  <a:srgbClr val="64748B"/>
                </a:solidFill>
                <a:latin typeface="Consolas" pitchFamily="34" charset="0"/>
                <a:ea typeface="Consolas" pitchFamily="34" charset="-122"/>
                <a:cs typeface="Consolas" pitchFamily="34" charset="-120"/>
              </a:rPr>
              <a:t>P(A, f(A)) = P(A, f(A)) ✓</a:t>
            </a:r>
            <a:endParaRPr lang="en-US" sz="750" dirty="0"/>
          </a:p>
        </p:txBody>
      </p:sp>
      <p:sp>
        <p:nvSpPr>
          <p:cNvPr id="23" name="Shape 21"/>
          <p:cNvSpPr/>
          <p:nvPr/>
        </p:nvSpPr>
        <p:spPr>
          <a:xfrm>
            <a:off x="4754880" y="2788920"/>
            <a:ext cx="4023360" cy="1143000"/>
          </a:xfrm>
          <a:prstGeom prst="rect">
            <a:avLst/>
          </a:prstGeom>
          <a:solidFill>
            <a:srgbClr val="FEE2E2"/>
          </a:solidFill>
          <a:ln w="6350">
            <a:solidFill>
              <a:srgbClr val="DC2626"/>
            </a:solidFill>
            <a:prstDash val="solid"/>
          </a:ln>
        </p:spPr>
      </p:sp>
      <p:sp>
        <p:nvSpPr>
          <p:cNvPr id="24" name="Text 22"/>
          <p:cNvSpPr/>
          <p:nvPr/>
        </p:nvSpPr>
        <p:spPr>
          <a:xfrm>
            <a:off x="4846320" y="2807208"/>
            <a:ext cx="3840480" cy="182880"/>
          </a:xfrm>
          <a:prstGeom prst="rect">
            <a:avLst/>
          </a:prstGeom>
          <a:noFill/>
          <a:ln/>
        </p:spPr>
        <p:txBody>
          <a:bodyPr wrap="square" rtlCol="0" anchor="ctr"/>
          <a:lstStyle/>
          <a:p>
            <a:pPr indent="0" marL="0">
              <a:buNone/>
            </a:pPr>
            <a:r>
              <a:rPr lang="en-US" sz="900" b="1" dirty="0">
                <a:solidFill>
                  <a:srgbClr val="DC2626"/>
                </a:solidFill>
                <a:latin typeface="Calibri" pitchFamily="34" charset="0"/>
                <a:ea typeface="Calibri" pitchFamily="34" charset="-122"/>
                <a:cs typeface="Calibri" pitchFamily="34" charset="-120"/>
              </a:rPr>
              <a:t>Example 4 — FAILS!</a:t>
            </a:r>
            <a:endParaRPr lang="en-US" sz="900" dirty="0"/>
          </a:p>
        </p:txBody>
      </p:sp>
      <p:sp>
        <p:nvSpPr>
          <p:cNvPr id="25" name="Text 23"/>
          <p:cNvSpPr/>
          <p:nvPr/>
        </p:nvSpPr>
        <p:spPr>
          <a:xfrm>
            <a:off x="4846320" y="2990088"/>
            <a:ext cx="3840480" cy="182880"/>
          </a:xfrm>
          <a:prstGeom prst="rect">
            <a:avLst/>
          </a:prstGeom>
          <a:noFill/>
          <a:ln/>
        </p:spPr>
        <p:txBody>
          <a:bodyPr wrap="square" rtlCol="0" anchor="ctr"/>
          <a:lstStyle/>
          <a:p>
            <a:pPr indent="0" marL="0">
              <a:buNone/>
            </a:pPr>
            <a:r>
              <a:rPr lang="en-US" sz="850" dirty="0">
                <a:solidFill>
                  <a:srgbClr val="1A1A2E"/>
                </a:solidFill>
                <a:latin typeface="Consolas" pitchFamily="34" charset="0"/>
                <a:ea typeface="Consolas" pitchFamily="34" charset="-122"/>
                <a:cs typeface="Consolas" pitchFamily="34" charset="-120"/>
              </a:rPr>
              <a:t>UNIFY( </a:t>
            </a:r>
            <a:pPr indent="0" marL="0">
              <a:buNone/>
            </a:pPr>
            <a:r>
              <a:rPr lang="en-US" sz="850" b="1" dirty="0">
                <a:solidFill>
                  <a:srgbClr val="7C3AED"/>
                </a:solidFill>
                <a:latin typeface="Consolas" pitchFamily="34" charset="0"/>
                <a:ea typeface="Consolas" pitchFamily="34" charset="-122"/>
                <a:cs typeface="Consolas" pitchFamily="34" charset="-120"/>
              </a:rPr>
              <a:t>Knows(John, x)</a:t>
            </a:r>
            <a:pPr indent="0" marL="0">
              <a:buNone/>
            </a:pPr>
            <a:r>
              <a:rPr lang="en-US" sz="850" dirty="0">
                <a:solidFill>
                  <a:srgbClr val="1A1A2E"/>
                </a:solidFill>
                <a:latin typeface="Consolas" pitchFamily="34" charset="0"/>
                <a:ea typeface="Consolas" pitchFamily="34" charset="-122"/>
                <a:cs typeface="Consolas" pitchFamily="34" charset="-120"/>
              </a:rPr>
              <a:t> ,  </a:t>
            </a:r>
            <a:pPr indent="0" marL="0">
              <a:buNone/>
            </a:pPr>
            <a:r>
              <a:rPr lang="en-US" sz="850" b="1" dirty="0">
                <a:solidFill>
                  <a:srgbClr val="4338CA"/>
                </a:solidFill>
                <a:latin typeface="Consolas" pitchFamily="34" charset="0"/>
                <a:ea typeface="Consolas" pitchFamily="34" charset="-122"/>
                <a:cs typeface="Consolas" pitchFamily="34" charset="-120"/>
              </a:rPr>
              <a:t>Knows(x, Jane)</a:t>
            </a:r>
            <a:pPr indent="0" marL="0">
              <a:buNone/>
            </a:pPr>
            <a:r>
              <a:rPr lang="en-US" sz="850" dirty="0">
                <a:solidFill>
                  <a:srgbClr val="1A1A2E"/>
                </a:solidFill>
                <a:latin typeface="Consolas" pitchFamily="34" charset="0"/>
                <a:ea typeface="Consolas" pitchFamily="34" charset="-122"/>
                <a:cs typeface="Consolas" pitchFamily="34" charset="-120"/>
              </a:rPr>
              <a:t> )</a:t>
            </a:r>
            <a:endParaRPr lang="en-US" sz="850" dirty="0"/>
          </a:p>
        </p:txBody>
      </p:sp>
      <p:sp>
        <p:nvSpPr>
          <p:cNvPr id="26" name="Text 24"/>
          <p:cNvSpPr/>
          <p:nvPr/>
        </p:nvSpPr>
        <p:spPr>
          <a:xfrm>
            <a:off x="4846320" y="3200400"/>
            <a:ext cx="3840480" cy="228600"/>
          </a:xfrm>
          <a:prstGeom prst="rect">
            <a:avLst/>
          </a:prstGeom>
          <a:noFill/>
          <a:ln/>
        </p:spPr>
        <p:txBody>
          <a:bodyPr wrap="square" rtlCol="0" anchor="ctr"/>
          <a:lstStyle/>
          <a:p>
            <a:pPr indent="0" marL="0">
              <a:buNone/>
            </a:pPr>
            <a:r>
              <a:rPr lang="en-US" sz="950" b="1" dirty="0">
                <a:solidFill>
                  <a:srgbClr val="DC2626"/>
                </a:solidFill>
                <a:latin typeface="Consolas" pitchFamily="34" charset="0"/>
                <a:ea typeface="Consolas" pitchFamily="34" charset="-122"/>
                <a:cs typeface="Consolas" pitchFamily="34" charset="-120"/>
              </a:rPr>
              <a:t>CANNOT UNIFY ✗</a:t>
            </a:r>
            <a:endParaRPr lang="en-US" sz="950" dirty="0"/>
          </a:p>
        </p:txBody>
      </p:sp>
      <p:sp>
        <p:nvSpPr>
          <p:cNvPr id="27" name="Text 25"/>
          <p:cNvSpPr/>
          <p:nvPr/>
        </p:nvSpPr>
        <p:spPr>
          <a:xfrm>
            <a:off x="4846320" y="3447288"/>
            <a:ext cx="3840480" cy="411480"/>
          </a:xfrm>
          <a:prstGeom prst="rect">
            <a:avLst/>
          </a:prstGeom>
          <a:noFill/>
          <a:ln/>
        </p:spPr>
        <p:txBody>
          <a:bodyPr wrap="square" rtlCol="0" anchor="t"/>
          <a:lstStyle/>
          <a:p>
            <a:pPr indent="0" marL="0">
              <a:lnSpc>
                <a:spcPct val="105000"/>
              </a:lnSpc>
              <a:buNone/>
            </a:pPr>
            <a:r>
              <a:rPr lang="en-US" sz="750" dirty="0">
                <a:solidFill>
                  <a:srgbClr val="92400E"/>
                </a:solidFill>
                <a:latin typeface="Consolas" pitchFamily="34" charset="0"/>
                <a:ea typeface="Consolas" pitchFamily="34" charset="-122"/>
                <a:cs typeface="Consolas" pitchFamily="34" charset="-120"/>
              </a:rPr>
              <a:t>x/John → Knows(John,John) vs Knows(John,Jane) → John≠Jane</a:t>
            </a:r>
            <a:endParaRPr lang="en-US" sz="750" dirty="0"/>
          </a:p>
        </p:txBody>
      </p:sp>
      <p:sp>
        <p:nvSpPr>
          <p:cNvPr id="28" name="Shape 26"/>
          <p:cNvSpPr/>
          <p:nvPr/>
        </p:nvSpPr>
        <p:spPr>
          <a:xfrm>
            <a:off x="365760" y="4069080"/>
            <a:ext cx="8412480" cy="411480"/>
          </a:xfrm>
          <a:prstGeom prst="rect">
            <a:avLst/>
          </a:prstGeom>
          <a:solidFill>
            <a:srgbClr val="FEF3C7"/>
          </a:solidFill>
          <a:ln w="6350">
            <a:solidFill>
              <a:srgbClr val="F59E0B"/>
            </a:solidFill>
            <a:prstDash val="solid"/>
          </a:ln>
        </p:spPr>
      </p:sp>
      <p:sp>
        <p:nvSpPr>
          <p:cNvPr id="29" name="Text 27"/>
          <p:cNvSpPr/>
          <p:nvPr/>
        </p:nvSpPr>
        <p:spPr>
          <a:xfrm>
            <a:off x="502920" y="4087368"/>
            <a:ext cx="8138160" cy="365760"/>
          </a:xfrm>
          <a:prstGeom prst="rect">
            <a:avLst/>
          </a:prstGeom>
          <a:noFill/>
          <a:ln/>
        </p:spPr>
        <p:txBody>
          <a:bodyPr wrap="square" rtlCol="0" anchor="t"/>
          <a:lstStyle/>
          <a:p>
            <a:pPr indent="0" marL="0">
              <a:lnSpc>
                <a:spcPct val="105000"/>
              </a:lnSpc>
              <a:buNone/>
            </a:pPr>
            <a:r>
              <a:rPr lang="en-US" sz="900" b="1" dirty="0">
                <a:solidFill>
                  <a:srgbClr val="92400E"/>
                </a:solidFill>
                <a:latin typeface="Calibri" pitchFamily="34" charset="0"/>
                <a:ea typeface="Calibri" pitchFamily="34" charset="-122"/>
                <a:cs typeface="Calibri" pitchFamily="34" charset="-120"/>
              </a:rPr>
              <a:t>⚠️ Occur Check — Why Example 4 fails:
</a:t>
            </a:r>
            <a:pPr indent="0" marL="0">
              <a:lnSpc>
                <a:spcPct val="105000"/>
              </a:lnSpc>
              <a:buNone/>
            </a:pPr>
            <a:r>
              <a:rPr lang="en-US" sz="800" dirty="0">
                <a:solidFill>
                  <a:srgbClr val="92400E"/>
                </a:solidFill>
                <a:latin typeface="Calibri" pitchFamily="34" charset="0"/>
                <a:ea typeface="Calibri" pitchFamily="34" charset="-122"/>
                <a:cs typeface="Calibri" pitchFamily="34" charset="-120"/>
              </a:rPr>
              <a:t>x appears inside Knows(x, Jane). If we substitute x/John, then the second arg becomes John, but first arg wants x=John → Knows(John, John) ≠ Knows(John, Jane). Same variable can't map to two different constants.</a:t>
            </a:r>
            <a:endParaRPr lang="en-US" sz="900" dirty="0"/>
          </a:p>
        </p:txBody>
      </p:sp>
      <p:sp>
        <p:nvSpPr>
          <p:cNvPr id="30" name="Shape 28"/>
          <p:cNvSpPr/>
          <p:nvPr/>
        </p:nvSpPr>
        <p:spPr>
          <a:xfrm>
            <a:off x="365760" y="4544568"/>
            <a:ext cx="8412480" cy="228600"/>
          </a:xfrm>
          <a:prstGeom prst="rect">
            <a:avLst/>
          </a:prstGeom>
          <a:solidFill>
            <a:srgbClr val="EDE9FE"/>
          </a:solidFill>
          <a:ln w="6350">
            <a:solidFill>
              <a:srgbClr val="7C3AED"/>
            </a:solidFill>
            <a:prstDash val="solid"/>
          </a:ln>
        </p:spPr>
      </p:sp>
      <p:sp>
        <p:nvSpPr>
          <p:cNvPr id="31" name="Text 29"/>
          <p:cNvSpPr/>
          <p:nvPr/>
        </p:nvSpPr>
        <p:spPr>
          <a:xfrm>
            <a:off x="502920" y="4544568"/>
            <a:ext cx="8138160" cy="228600"/>
          </a:xfrm>
          <a:prstGeom prst="rect">
            <a:avLst/>
          </a:prstGeom>
          <a:noFill/>
          <a:ln/>
        </p:spPr>
        <p:txBody>
          <a:bodyPr wrap="square" rtlCol="0" anchor="ctr"/>
          <a:lstStyle/>
          <a:p>
            <a:pPr indent="0" marL="0">
              <a:buNone/>
            </a:pPr>
            <a:r>
              <a:rPr lang="en-US" sz="900" b="1" dirty="0">
                <a:solidFill>
                  <a:srgbClr val="7C3AED"/>
                </a:solidFill>
                <a:latin typeface="Calibri" pitchFamily="34" charset="0"/>
                <a:ea typeface="Calibri" pitchFamily="34" charset="-122"/>
                <a:cs typeface="Calibri" pitchFamily="34" charset="-120"/>
              </a:rPr>
              <a:t>⚡ EXAM — "Find the MGU or show unification fails" — always 1 simple, 1 with function, 1 that fails. Practice all 3 types.</a:t>
            </a:r>
            <a:endParaRPr lang="en-US" sz="9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7FA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C7293"/>
          </a:solidFill>
          <a:ln/>
        </p:spPr>
      </p:sp>
      <p:sp>
        <p:nvSpPr>
          <p:cNvPr id="3" name="Text 1"/>
          <p:cNvSpPr/>
          <p:nvPr/>
        </p:nvSpPr>
        <p:spPr>
          <a:xfrm>
            <a:off x="548640" y="182880"/>
            <a:ext cx="8046720" cy="548640"/>
          </a:xfrm>
          <a:prstGeom prst="rect">
            <a:avLst/>
          </a:prstGeom>
          <a:noFill/>
          <a:ln/>
        </p:spPr>
        <p:txBody>
          <a:bodyPr wrap="square" lIns="0" tIns="0" rIns="0" bIns="0" rtlCol="0" anchor="ctr"/>
          <a:lstStyle/>
          <a:p>
            <a:pPr indent="0" marL="0">
              <a:buNone/>
            </a:pPr>
            <a:r>
              <a:rPr lang="en-US" sz="2200" b="1" dirty="0">
                <a:solidFill>
                  <a:srgbClr val="1A1A2E"/>
                </a:solidFill>
                <a:latin typeface="Georgia" pitchFamily="34" charset="0"/>
                <a:ea typeface="Georgia" pitchFamily="34" charset="-122"/>
                <a:cs typeface="Georgia" pitchFamily="34" charset="-120"/>
              </a:rPr>
              <a:t>Generalized Modus Ponens — "Lifting" to FOL</a:t>
            </a:r>
            <a:endParaRPr lang="en-US" sz="2200" dirty="0"/>
          </a:p>
        </p:txBody>
      </p:sp>
      <p:sp>
        <p:nvSpPr>
          <p:cNvPr id="4" name="Text 2"/>
          <p:cNvSpPr/>
          <p:nvPr/>
        </p:nvSpPr>
        <p:spPr>
          <a:xfrm>
            <a:off x="548640" y="685800"/>
            <a:ext cx="8046720" cy="274320"/>
          </a:xfrm>
          <a:prstGeom prst="rect">
            <a:avLst/>
          </a:prstGeom>
          <a:noFill/>
          <a:ln/>
        </p:spPr>
        <p:txBody>
          <a:bodyPr wrap="square" lIns="0" tIns="0" rIns="0" bIns="0" rtlCol="0" anchor="ctr"/>
          <a:lstStyle/>
          <a:p>
            <a:pPr indent="0" marL="0">
              <a:buNone/>
            </a:pPr>
            <a:r>
              <a:rPr lang="en-US" sz="1200" i="1" dirty="0">
                <a:solidFill>
                  <a:srgbClr val="64748B"/>
                </a:solidFill>
                <a:latin typeface="Calibri" pitchFamily="34" charset="0"/>
                <a:ea typeface="Calibri" pitchFamily="34" charset="-122"/>
                <a:cs typeface="Calibri" pitchFamily="34" charset="-120"/>
              </a:rPr>
              <a:t>How PL inference rules work with variables via unification</a:t>
            </a:r>
            <a:endParaRPr lang="en-US" sz="1200" dirty="0"/>
          </a:p>
        </p:txBody>
      </p:sp>
      <p:sp>
        <p:nvSpPr>
          <p:cNvPr id="5" name="Text 3"/>
          <p:cNvSpPr/>
          <p:nvPr/>
        </p:nvSpPr>
        <p:spPr>
          <a:xfrm>
            <a:off x="548640" y="4754880"/>
            <a:ext cx="8046720" cy="274320"/>
          </a:xfrm>
          <a:prstGeom prst="rect">
            <a:avLst/>
          </a:prstGeom>
          <a:noFill/>
          <a:ln/>
        </p:spPr>
        <p:txBody>
          <a:bodyPr wrap="square" rtlCol="0" anchor="ctr"/>
          <a:lstStyle/>
          <a:p>
            <a:pPr indent="0" marL="0">
              <a:buNone/>
            </a:pPr>
            <a:r>
              <a:rPr lang="en-US" sz="900" dirty="0">
                <a:solidFill>
                  <a:srgbClr val="64748B"/>
                </a:solidFill>
                <a:latin typeface="Calibri" pitchFamily="34" charset="0"/>
                <a:ea typeface="Calibri" pitchFamily="34" charset="-122"/>
                <a:cs typeface="Calibri" pitchFamily="34" charset="-120"/>
              </a:rPr>
              <a:t>PECST522 — Artificial Intelligence | B.Tech CSE S5 (2024 Scheme)</a:t>
            </a:r>
            <a:endParaRPr lang="en-US" sz="900" dirty="0"/>
          </a:p>
        </p:txBody>
      </p:sp>
      <p:sp>
        <p:nvSpPr>
          <p:cNvPr id="6" name="Shape 4"/>
          <p:cNvSpPr/>
          <p:nvPr/>
        </p:nvSpPr>
        <p:spPr>
          <a:xfrm>
            <a:off x="365760" y="914400"/>
            <a:ext cx="3931920" cy="1371600"/>
          </a:xfrm>
          <a:prstGeom prst="rect">
            <a:avLst/>
          </a:prstGeom>
          <a:solidFill>
            <a:srgbClr val="FFFFFF"/>
          </a:solidFill>
          <a:ln w="6350">
            <a:solidFill>
              <a:srgbClr val="1C7293"/>
            </a:solidFill>
            <a:prstDash val="solid"/>
          </a:ln>
        </p:spPr>
      </p:sp>
      <p:sp>
        <p:nvSpPr>
          <p:cNvPr id="7" name="Text 5"/>
          <p:cNvSpPr/>
          <p:nvPr/>
        </p:nvSpPr>
        <p:spPr>
          <a:xfrm>
            <a:off x="457200" y="932688"/>
            <a:ext cx="3749040" cy="228600"/>
          </a:xfrm>
          <a:prstGeom prst="rect">
            <a:avLst/>
          </a:prstGeom>
          <a:noFill/>
          <a:ln/>
        </p:spPr>
        <p:txBody>
          <a:bodyPr wrap="square" rtlCol="0" anchor="ctr"/>
          <a:lstStyle/>
          <a:p>
            <a:pPr indent="0" marL="0">
              <a:buNone/>
            </a:pPr>
            <a:r>
              <a:rPr lang="en-US" sz="1100" b="1" dirty="0">
                <a:solidFill>
                  <a:srgbClr val="065A82"/>
                </a:solidFill>
                <a:latin typeface="Georgia" pitchFamily="34" charset="0"/>
                <a:ea typeface="Georgia" pitchFamily="34" charset="-122"/>
                <a:cs typeface="Georgia" pitchFamily="34" charset="-120"/>
              </a:rPr>
              <a:t>PL — Modus Ponens</a:t>
            </a:r>
            <a:endParaRPr lang="en-US" sz="1100" dirty="0"/>
          </a:p>
        </p:txBody>
      </p:sp>
      <p:sp>
        <p:nvSpPr>
          <p:cNvPr id="8" name="Text 6"/>
          <p:cNvSpPr/>
          <p:nvPr/>
        </p:nvSpPr>
        <p:spPr>
          <a:xfrm>
            <a:off x="502920" y="1188720"/>
            <a:ext cx="3657600" cy="1005840"/>
          </a:xfrm>
          <a:prstGeom prst="rect">
            <a:avLst/>
          </a:prstGeom>
          <a:noFill/>
          <a:ln/>
        </p:spPr>
        <p:txBody>
          <a:bodyPr wrap="square" rtlCol="0" anchor="t"/>
          <a:lstStyle/>
          <a:p>
            <a:pPr indent="0" marL="0">
              <a:lnSpc>
                <a:spcPct val="105000"/>
              </a:lnSpc>
              <a:buNone/>
            </a:pPr>
            <a:r>
              <a:rPr lang="en-US" sz="1000" dirty="0">
                <a:solidFill>
                  <a:srgbClr val="64748B"/>
                </a:solidFill>
                <a:latin typeface="Consolas" pitchFamily="34" charset="0"/>
                <a:ea typeface="Consolas" pitchFamily="34" charset="-122"/>
                <a:cs typeface="Consolas" pitchFamily="34" charset="-120"/>
              </a:rPr>
              <a:t>Rule:   </a:t>
            </a:r>
            <a:pPr indent="0" marL="0">
              <a:lnSpc>
                <a:spcPct val="105000"/>
              </a:lnSpc>
              <a:buNone/>
            </a:pPr>
            <a:r>
              <a:rPr lang="en-US" sz="1200" b="1" dirty="0">
                <a:solidFill>
                  <a:srgbClr val="1A1A2E"/>
                </a:solidFill>
                <a:latin typeface="Consolas" pitchFamily="34" charset="0"/>
                <a:ea typeface="Consolas" pitchFamily="34" charset="-122"/>
                <a:cs typeface="Consolas" pitchFamily="34" charset="-120"/>
              </a:rPr>
              <a:t>P ⇒ Q
</a:t>
            </a:r>
            <a:pPr indent="0" marL="0">
              <a:lnSpc>
                <a:spcPct val="105000"/>
              </a:lnSpc>
              <a:buNone/>
            </a:pPr>
            <a:r>
              <a:rPr lang="en-US" sz="1000" dirty="0">
                <a:solidFill>
                  <a:srgbClr val="64748B"/>
                </a:solidFill>
                <a:latin typeface="Consolas" pitchFamily="34" charset="0"/>
                <a:ea typeface="Consolas" pitchFamily="34" charset="-122"/>
                <a:cs typeface="Consolas" pitchFamily="34" charset="-120"/>
              </a:rPr>
              <a:t>Fact:   </a:t>
            </a:r>
            <a:pPr indent="0" marL="0">
              <a:lnSpc>
                <a:spcPct val="105000"/>
              </a:lnSpc>
              <a:buNone/>
            </a:pPr>
            <a:r>
              <a:rPr lang="en-US" sz="1200" b="1" dirty="0">
                <a:solidFill>
                  <a:srgbClr val="1A1A2E"/>
                </a:solidFill>
                <a:latin typeface="Consolas" pitchFamily="34" charset="0"/>
                <a:ea typeface="Consolas" pitchFamily="34" charset="-122"/>
                <a:cs typeface="Consolas" pitchFamily="34" charset="-120"/>
              </a:rPr>
              <a:t>P
</a:t>
            </a:r>
            <a:pPr indent="0" marL="0">
              <a:lnSpc>
                <a:spcPct val="105000"/>
              </a:lnSpc>
              <a:buNone/>
            </a:pPr>
            <a:r>
              <a:rPr lang="en-US" sz="1000" dirty="0">
                <a:solidFill>
                  <a:srgbClr val="64748B"/>
                </a:solidFill>
                <a:latin typeface="Consolas" pitchFamily="34" charset="0"/>
                <a:ea typeface="Consolas" pitchFamily="34" charset="-122"/>
                <a:cs typeface="Consolas" pitchFamily="34" charset="-120"/>
              </a:rPr>
              <a:t>─────────────────
</a:t>
            </a:r>
            <a:pPr indent="0" marL="0">
              <a:lnSpc>
                <a:spcPct val="105000"/>
              </a:lnSpc>
              <a:buNone/>
            </a:pPr>
            <a:r>
              <a:rPr lang="en-US" sz="1000" dirty="0">
                <a:solidFill>
                  <a:srgbClr val="64748B"/>
                </a:solidFill>
                <a:latin typeface="Consolas" pitchFamily="34" charset="0"/>
                <a:ea typeface="Consolas" pitchFamily="34" charset="-122"/>
                <a:cs typeface="Consolas" pitchFamily="34" charset="-120"/>
              </a:rPr>
              <a:t>Result: </a:t>
            </a:r>
            <a:pPr indent="0" marL="0">
              <a:lnSpc>
                <a:spcPct val="105000"/>
              </a:lnSpc>
              <a:buNone/>
            </a:pPr>
            <a:r>
              <a:rPr lang="en-US" sz="1200" b="1" dirty="0">
                <a:solidFill>
                  <a:srgbClr val="059669"/>
                </a:solidFill>
                <a:latin typeface="Consolas" pitchFamily="34" charset="0"/>
                <a:ea typeface="Consolas" pitchFamily="34" charset="-122"/>
                <a:cs typeface="Consolas" pitchFamily="34" charset="-120"/>
              </a:rPr>
              <a:t>Q  ✓</a:t>
            </a:r>
            <a:endParaRPr lang="en-US" sz="1000" dirty="0"/>
          </a:p>
        </p:txBody>
      </p:sp>
      <p:sp>
        <p:nvSpPr>
          <p:cNvPr id="9" name="Shape 7"/>
          <p:cNvSpPr/>
          <p:nvPr/>
        </p:nvSpPr>
        <p:spPr>
          <a:xfrm>
            <a:off x="4663440" y="914400"/>
            <a:ext cx="4114800" cy="1371600"/>
          </a:xfrm>
          <a:prstGeom prst="rect">
            <a:avLst/>
          </a:prstGeom>
          <a:solidFill>
            <a:srgbClr val="EDE9FE"/>
          </a:solidFill>
          <a:ln w="6350">
            <a:solidFill>
              <a:srgbClr val="7C3AED"/>
            </a:solidFill>
            <a:prstDash val="solid"/>
          </a:ln>
        </p:spPr>
      </p:sp>
      <p:sp>
        <p:nvSpPr>
          <p:cNvPr id="10" name="Text 8"/>
          <p:cNvSpPr/>
          <p:nvPr/>
        </p:nvSpPr>
        <p:spPr>
          <a:xfrm>
            <a:off x="4754880" y="932688"/>
            <a:ext cx="3931920" cy="228600"/>
          </a:xfrm>
          <a:prstGeom prst="rect">
            <a:avLst/>
          </a:prstGeom>
          <a:noFill/>
          <a:ln/>
        </p:spPr>
        <p:txBody>
          <a:bodyPr wrap="square" rtlCol="0" anchor="ctr"/>
          <a:lstStyle/>
          <a:p>
            <a:pPr indent="0" marL="0">
              <a:buNone/>
            </a:pPr>
            <a:r>
              <a:rPr lang="en-US" sz="1100" b="1" dirty="0">
                <a:solidFill>
                  <a:srgbClr val="7C3AED"/>
                </a:solidFill>
                <a:latin typeface="Georgia" pitchFamily="34" charset="0"/>
                <a:ea typeface="Georgia" pitchFamily="34" charset="-122"/>
                <a:cs typeface="Georgia" pitchFamily="34" charset="-120"/>
              </a:rPr>
              <a:t>FOL — Generalized Modus Ponens</a:t>
            </a:r>
            <a:endParaRPr lang="en-US" sz="1100" dirty="0"/>
          </a:p>
        </p:txBody>
      </p:sp>
      <p:sp>
        <p:nvSpPr>
          <p:cNvPr id="11" name="Text 9"/>
          <p:cNvSpPr/>
          <p:nvPr/>
        </p:nvSpPr>
        <p:spPr>
          <a:xfrm>
            <a:off x="4800600" y="1188720"/>
            <a:ext cx="3840480" cy="1005840"/>
          </a:xfrm>
          <a:prstGeom prst="rect">
            <a:avLst/>
          </a:prstGeom>
          <a:noFill/>
          <a:ln/>
        </p:spPr>
        <p:txBody>
          <a:bodyPr wrap="square" rtlCol="0" anchor="t"/>
          <a:lstStyle/>
          <a:p>
            <a:pPr indent="0" marL="0">
              <a:lnSpc>
                <a:spcPct val="100000"/>
              </a:lnSpc>
              <a:buNone/>
            </a:pPr>
            <a:r>
              <a:rPr lang="en-US" sz="1000" dirty="0">
                <a:solidFill>
                  <a:srgbClr val="64748B"/>
                </a:solidFill>
                <a:latin typeface="Consolas" pitchFamily="34" charset="0"/>
                <a:ea typeface="Consolas" pitchFamily="34" charset="-122"/>
                <a:cs typeface="Consolas" pitchFamily="34" charset="-120"/>
              </a:rPr>
              <a:t>Rule:   </a:t>
            </a:r>
            <a:pPr indent="0" marL="0">
              <a:lnSpc>
                <a:spcPct val="100000"/>
              </a:lnSpc>
              <a:buNone/>
            </a:pPr>
            <a:r>
              <a:rPr lang="en-US" sz="1100" b="1" dirty="0">
                <a:solidFill>
                  <a:srgbClr val="7C3AED"/>
                </a:solidFill>
                <a:latin typeface="Consolas" pitchFamily="34" charset="0"/>
                <a:ea typeface="Consolas" pitchFamily="34" charset="-122"/>
                <a:cs typeface="Consolas" pitchFamily="34" charset="-120"/>
              </a:rPr>
              <a:t>∀x P(x) ⇒ Q(x)
</a:t>
            </a:r>
            <a:pPr indent="0" marL="0">
              <a:lnSpc>
                <a:spcPct val="100000"/>
              </a:lnSpc>
              <a:buNone/>
            </a:pPr>
            <a:r>
              <a:rPr lang="en-US" sz="1000" dirty="0">
                <a:solidFill>
                  <a:srgbClr val="64748B"/>
                </a:solidFill>
                <a:latin typeface="Consolas" pitchFamily="34" charset="0"/>
                <a:ea typeface="Consolas" pitchFamily="34" charset="-122"/>
                <a:cs typeface="Consolas" pitchFamily="34" charset="-120"/>
              </a:rPr>
              <a:t>Fact:   </a:t>
            </a:r>
            <a:pPr indent="0" marL="0">
              <a:lnSpc>
                <a:spcPct val="100000"/>
              </a:lnSpc>
              <a:buNone/>
            </a:pPr>
            <a:r>
              <a:rPr lang="en-US" sz="1100" b="1" dirty="0">
                <a:solidFill>
                  <a:srgbClr val="7C3AED"/>
                </a:solidFill>
                <a:latin typeface="Consolas" pitchFamily="34" charset="0"/>
                <a:ea typeface="Consolas" pitchFamily="34" charset="-122"/>
                <a:cs typeface="Consolas" pitchFamily="34" charset="-120"/>
              </a:rPr>
              <a:t>P(John)
</a:t>
            </a:r>
            <a:pPr indent="0" marL="0">
              <a:lnSpc>
                <a:spcPct val="100000"/>
              </a:lnSpc>
              <a:buNone/>
            </a:pPr>
            <a:r>
              <a:rPr lang="en-US" sz="1000" dirty="0">
                <a:solidFill>
                  <a:srgbClr val="64748B"/>
                </a:solidFill>
                <a:latin typeface="Consolas" pitchFamily="34" charset="0"/>
                <a:ea typeface="Consolas" pitchFamily="34" charset="-122"/>
                <a:cs typeface="Consolas" pitchFamily="34" charset="-120"/>
              </a:rPr>
              <a:t>Unify:  </a:t>
            </a:r>
            <a:pPr indent="0" marL="0">
              <a:lnSpc>
                <a:spcPct val="100000"/>
              </a:lnSpc>
              <a:buNone/>
            </a:pPr>
            <a:r>
              <a:rPr lang="en-US" sz="1000" b="1" dirty="0">
                <a:solidFill>
                  <a:srgbClr val="4338CA"/>
                </a:solidFill>
                <a:latin typeface="Consolas" pitchFamily="34" charset="0"/>
                <a:ea typeface="Consolas" pitchFamily="34" charset="-122"/>
                <a:cs typeface="Consolas" pitchFamily="34" charset="-120"/>
              </a:rPr>
              <a:t>θ = {x/John}
</a:t>
            </a:r>
            <a:pPr indent="0" marL="0">
              <a:lnSpc>
                <a:spcPct val="100000"/>
              </a:lnSpc>
              <a:buNone/>
            </a:pPr>
            <a:r>
              <a:rPr lang="en-US" sz="1000" dirty="0">
                <a:solidFill>
                  <a:srgbClr val="64748B"/>
                </a:solidFill>
                <a:latin typeface="Consolas" pitchFamily="34" charset="0"/>
                <a:ea typeface="Consolas" pitchFamily="34" charset="-122"/>
                <a:cs typeface="Consolas" pitchFamily="34" charset="-120"/>
              </a:rPr>
              <a:t>Result: </a:t>
            </a:r>
            <a:pPr indent="0" marL="0">
              <a:lnSpc>
                <a:spcPct val="100000"/>
              </a:lnSpc>
              <a:buNone/>
            </a:pPr>
            <a:r>
              <a:rPr lang="en-US" sz="1100" b="1" dirty="0">
                <a:solidFill>
                  <a:srgbClr val="059669"/>
                </a:solidFill>
                <a:latin typeface="Consolas" pitchFamily="34" charset="0"/>
                <a:ea typeface="Consolas" pitchFamily="34" charset="-122"/>
                <a:cs typeface="Consolas" pitchFamily="34" charset="-120"/>
              </a:rPr>
              <a:t>Q(John)  ✓</a:t>
            </a:r>
            <a:endParaRPr lang="en-US" sz="1000" dirty="0"/>
          </a:p>
        </p:txBody>
      </p:sp>
      <p:sp>
        <p:nvSpPr>
          <p:cNvPr id="12" name="Shape 10"/>
          <p:cNvSpPr/>
          <p:nvPr/>
        </p:nvSpPr>
        <p:spPr>
          <a:xfrm>
            <a:off x="365760" y="2468880"/>
            <a:ext cx="8412480" cy="548640"/>
          </a:xfrm>
          <a:prstGeom prst="rect">
            <a:avLst/>
          </a:prstGeom>
          <a:solidFill>
            <a:srgbClr val="ECFDF5"/>
          </a:solidFill>
          <a:ln w="6350">
            <a:solidFill>
              <a:srgbClr val="059669"/>
            </a:solidFill>
            <a:prstDash val="solid"/>
          </a:ln>
        </p:spPr>
      </p:sp>
      <p:sp>
        <p:nvSpPr>
          <p:cNvPr id="13" name="Text 11"/>
          <p:cNvSpPr/>
          <p:nvPr/>
        </p:nvSpPr>
        <p:spPr>
          <a:xfrm>
            <a:off x="502920" y="2487168"/>
            <a:ext cx="8138160" cy="502920"/>
          </a:xfrm>
          <a:prstGeom prst="rect">
            <a:avLst/>
          </a:prstGeom>
          <a:noFill/>
          <a:ln/>
        </p:spPr>
        <p:txBody>
          <a:bodyPr wrap="square" rtlCol="0" anchor="t"/>
          <a:lstStyle/>
          <a:p>
            <a:pPr indent="0" marL="0">
              <a:lnSpc>
                <a:spcPct val="110000"/>
              </a:lnSpc>
              <a:buNone/>
            </a:pPr>
            <a:r>
              <a:rPr lang="en-US" sz="1000" b="1" dirty="0">
                <a:solidFill>
                  <a:srgbClr val="059669"/>
                </a:solidFill>
                <a:latin typeface="Calibri" pitchFamily="34" charset="0"/>
                <a:ea typeface="Calibri" pitchFamily="34" charset="-122"/>
                <a:cs typeface="Calibri" pitchFamily="34" charset="-120"/>
              </a:rPr>
              <a:t>🔑 What does "Lifting" mean?
</a:t>
            </a:r>
            <a:pPr indent="0" marL="0">
              <a:lnSpc>
                <a:spcPct val="110000"/>
              </a:lnSpc>
              <a:buNone/>
            </a:pPr>
            <a:r>
              <a:rPr lang="en-US" sz="900" dirty="0">
                <a:solidFill>
                  <a:srgbClr val="2D3748"/>
                </a:solidFill>
                <a:latin typeface="Calibri" pitchFamily="34" charset="0"/>
                <a:ea typeface="Calibri" pitchFamily="34" charset="-122"/>
                <a:cs typeface="Calibri" pitchFamily="34" charset="-120"/>
              </a:rPr>
              <a:t>PL rules work on GROUND (specific) propositions. FOL rules work on GENERAL formulas with variables.
</a:t>
            </a:r>
            <a:pPr indent="0" marL="0">
              <a:lnSpc>
                <a:spcPct val="110000"/>
              </a:lnSpc>
              <a:buNone/>
            </a:pPr>
            <a:r>
              <a:rPr lang="en-US" sz="900" dirty="0">
                <a:solidFill>
                  <a:srgbClr val="2D3748"/>
                </a:solidFill>
                <a:latin typeface="Calibri" pitchFamily="34" charset="0"/>
                <a:ea typeface="Calibri" pitchFamily="34" charset="-122"/>
                <a:cs typeface="Calibri" pitchFamily="34" charset="-120"/>
              </a:rPr>
              <a:t>We "lift" PL → FOL by adding a </a:t>
            </a:r>
            <a:pPr indent="0" marL="0">
              <a:lnSpc>
                <a:spcPct val="110000"/>
              </a:lnSpc>
              <a:buNone/>
            </a:pPr>
            <a:r>
              <a:rPr lang="en-US" sz="900" b="1" dirty="0">
                <a:solidFill>
                  <a:srgbClr val="7C3AED"/>
                </a:solidFill>
                <a:latin typeface="Calibri" pitchFamily="34" charset="0"/>
                <a:ea typeface="Calibri" pitchFamily="34" charset="-122"/>
                <a:cs typeface="Calibri" pitchFamily="34" charset="-120"/>
              </a:rPr>
              <a:t>unification step</a:t>
            </a:r>
            <a:pPr indent="0" marL="0">
              <a:lnSpc>
                <a:spcPct val="110000"/>
              </a:lnSpc>
              <a:buNone/>
            </a:pPr>
            <a:r>
              <a:rPr lang="en-US" sz="900" dirty="0">
                <a:solidFill>
                  <a:srgbClr val="2D3748"/>
                </a:solidFill>
                <a:latin typeface="Calibri" pitchFamily="34" charset="0"/>
                <a:ea typeface="Calibri" pitchFamily="34" charset="-122"/>
                <a:cs typeface="Calibri" pitchFamily="34" charset="-120"/>
              </a:rPr>
              <a:t> to match variables before applying the rule.</a:t>
            </a:r>
            <a:endParaRPr lang="en-US" sz="1000" dirty="0"/>
          </a:p>
        </p:txBody>
      </p:sp>
      <p:sp>
        <p:nvSpPr>
          <p:cNvPr id="14" name="Text 12"/>
          <p:cNvSpPr/>
          <p:nvPr/>
        </p:nvSpPr>
        <p:spPr>
          <a:xfrm>
            <a:off x="365760" y="3154680"/>
            <a:ext cx="4572000" cy="228600"/>
          </a:xfrm>
          <a:prstGeom prst="rect">
            <a:avLst/>
          </a:prstGeom>
          <a:noFill/>
          <a:ln/>
        </p:spPr>
        <p:txBody>
          <a:bodyPr wrap="square" rtlCol="0" anchor="ctr"/>
          <a:lstStyle/>
          <a:p>
            <a:pPr indent="0" marL="0">
              <a:buNone/>
            </a:pPr>
            <a:r>
              <a:rPr lang="en-US" sz="1100" b="1" dirty="0">
                <a:solidFill>
                  <a:srgbClr val="065A82"/>
                </a:solidFill>
                <a:latin typeface="Georgia" pitchFamily="34" charset="0"/>
                <a:ea typeface="Georgia" pitchFamily="34" charset="-122"/>
                <a:cs typeface="Georgia" pitchFamily="34" charset="-120"/>
              </a:rPr>
              <a:t>Worked Example — Step by Step</a:t>
            </a:r>
            <a:endParaRPr lang="en-US" sz="1100" dirty="0"/>
          </a:p>
        </p:txBody>
      </p:sp>
      <p:sp>
        <p:nvSpPr>
          <p:cNvPr id="15" name="Shape 13"/>
          <p:cNvSpPr/>
          <p:nvPr/>
        </p:nvSpPr>
        <p:spPr>
          <a:xfrm>
            <a:off x="457200" y="3429000"/>
            <a:ext cx="7955280" cy="256032"/>
          </a:xfrm>
          <a:prstGeom prst="rect">
            <a:avLst/>
          </a:prstGeom>
          <a:solidFill>
            <a:srgbClr val="FFFFFF"/>
          </a:solidFill>
          <a:ln w="6350">
            <a:solidFill>
              <a:srgbClr val="E8F4F8"/>
            </a:solidFill>
            <a:prstDash val="solid"/>
          </a:ln>
        </p:spPr>
      </p:sp>
      <p:sp>
        <p:nvSpPr>
          <p:cNvPr id="16" name="Shape 14"/>
          <p:cNvSpPr/>
          <p:nvPr/>
        </p:nvSpPr>
        <p:spPr>
          <a:xfrm>
            <a:off x="457200" y="3429000"/>
            <a:ext cx="640080" cy="256032"/>
          </a:xfrm>
          <a:prstGeom prst="rect">
            <a:avLst/>
          </a:prstGeom>
          <a:solidFill>
            <a:srgbClr val="7C3AED"/>
          </a:solidFill>
          <a:ln w="6350">
            <a:solidFill>
              <a:srgbClr val="7C3AED"/>
            </a:solidFill>
            <a:prstDash val="solid"/>
          </a:ln>
        </p:spPr>
      </p:sp>
      <p:sp>
        <p:nvSpPr>
          <p:cNvPr id="17" name="Text 15"/>
          <p:cNvSpPr/>
          <p:nvPr/>
        </p:nvSpPr>
        <p:spPr>
          <a:xfrm>
            <a:off x="457200" y="3429000"/>
            <a:ext cx="640080" cy="256032"/>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Step 1</a:t>
            </a:r>
            <a:endParaRPr lang="en-US" sz="800" dirty="0"/>
          </a:p>
        </p:txBody>
      </p:sp>
      <p:sp>
        <p:nvSpPr>
          <p:cNvPr id="18" name="Text 16"/>
          <p:cNvSpPr/>
          <p:nvPr/>
        </p:nvSpPr>
        <p:spPr>
          <a:xfrm>
            <a:off x="1188720" y="3429000"/>
            <a:ext cx="1828800" cy="256032"/>
          </a:xfrm>
          <a:prstGeom prst="rect">
            <a:avLst/>
          </a:prstGeom>
          <a:noFill/>
          <a:ln/>
        </p:spPr>
        <p:txBody>
          <a:bodyPr wrap="square" rtlCol="0" anchor="ctr"/>
          <a:lstStyle/>
          <a:p>
            <a:pPr indent="0" marL="0">
              <a:buNone/>
            </a:pPr>
            <a:r>
              <a:rPr lang="en-US" sz="900" b="1" dirty="0">
                <a:solidFill>
                  <a:srgbClr val="1A1A2E"/>
                </a:solidFill>
                <a:latin typeface="Calibri" pitchFamily="34" charset="0"/>
                <a:ea typeface="Calibri" pitchFamily="34" charset="-122"/>
                <a:cs typeface="Calibri" pitchFamily="34" charset="-120"/>
              </a:rPr>
              <a:t>Identify rule</a:t>
            </a:r>
            <a:endParaRPr lang="en-US" sz="900" dirty="0"/>
          </a:p>
        </p:txBody>
      </p:sp>
      <p:sp>
        <p:nvSpPr>
          <p:cNvPr id="19" name="Text 17"/>
          <p:cNvSpPr/>
          <p:nvPr/>
        </p:nvSpPr>
        <p:spPr>
          <a:xfrm>
            <a:off x="3017520" y="3429000"/>
            <a:ext cx="5303520" cy="256032"/>
          </a:xfrm>
          <a:prstGeom prst="rect">
            <a:avLst/>
          </a:prstGeom>
          <a:noFill/>
          <a:ln/>
        </p:spPr>
        <p:txBody>
          <a:bodyPr wrap="square" rtlCol="0" anchor="ctr"/>
          <a:lstStyle/>
          <a:p>
            <a:pPr indent="0" marL="0">
              <a:buNone/>
            </a:pPr>
            <a:r>
              <a:rPr lang="en-US" sz="900" dirty="0">
                <a:solidFill>
                  <a:srgbClr val="7C3AED"/>
                </a:solidFill>
                <a:latin typeface="Consolas" pitchFamily="34" charset="0"/>
                <a:ea typeface="Consolas" pitchFamily="34" charset="-122"/>
                <a:cs typeface="Consolas" pitchFamily="34" charset="-120"/>
              </a:rPr>
              <a:t>∀x King(x) ⇒ Mortal(x)</a:t>
            </a:r>
            <a:endParaRPr lang="en-US" sz="900" dirty="0"/>
          </a:p>
        </p:txBody>
      </p:sp>
      <p:sp>
        <p:nvSpPr>
          <p:cNvPr id="20" name="Shape 18"/>
          <p:cNvSpPr/>
          <p:nvPr/>
        </p:nvSpPr>
        <p:spPr>
          <a:xfrm>
            <a:off x="457200" y="3721608"/>
            <a:ext cx="7955280" cy="256032"/>
          </a:xfrm>
          <a:prstGeom prst="rect">
            <a:avLst/>
          </a:prstGeom>
          <a:solidFill>
            <a:srgbClr val="E8F4F8"/>
          </a:solidFill>
          <a:ln w="6350">
            <a:solidFill>
              <a:srgbClr val="E8F4F8"/>
            </a:solidFill>
            <a:prstDash val="solid"/>
          </a:ln>
        </p:spPr>
      </p:sp>
      <p:sp>
        <p:nvSpPr>
          <p:cNvPr id="21" name="Shape 19"/>
          <p:cNvSpPr/>
          <p:nvPr/>
        </p:nvSpPr>
        <p:spPr>
          <a:xfrm>
            <a:off x="457200" y="3721608"/>
            <a:ext cx="640080" cy="256032"/>
          </a:xfrm>
          <a:prstGeom prst="rect">
            <a:avLst/>
          </a:prstGeom>
          <a:solidFill>
            <a:srgbClr val="4338CA"/>
          </a:solidFill>
          <a:ln w="6350">
            <a:solidFill>
              <a:srgbClr val="4338CA"/>
            </a:solidFill>
            <a:prstDash val="solid"/>
          </a:ln>
        </p:spPr>
      </p:sp>
      <p:sp>
        <p:nvSpPr>
          <p:cNvPr id="22" name="Text 20"/>
          <p:cNvSpPr/>
          <p:nvPr/>
        </p:nvSpPr>
        <p:spPr>
          <a:xfrm>
            <a:off x="457200" y="3721608"/>
            <a:ext cx="640080" cy="256032"/>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Step 2</a:t>
            </a:r>
            <a:endParaRPr lang="en-US" sz="800" dirty="0"/>
          </a:p>
        </p:txBody>
      </p:sp>
      <p:sp>
        <p:nvSpPr>
          <p:cNvPr id="23" name="Text 21"/>
          <p:cNvSpPr/>
          <p:nvPr/>
        </p:nvSpPr>
        <p:spPr>
          <a:xfrm>
            <a:off x="1188720" y="3721608"/>
            <a:ext cx="1828800" cy="256032"/>
          </a:xfrm>
          <a:prstGeom prst="rect">
            <a:avLst/>
          </a:prstGeom>
          <a:noFill/>
          <a:ln/>
        </p:spPr>
        <p:txBody>
          <a:bodyPr wrap="square" rtlCol="0" anchor="ctr"/>
          <a:lstStyle/>
          <a:p>
            <a:pPr indent="0" marL="0">
              <a:buNone/>
            </a:pPr>
            <a:r>
              <a:rPr lang="en-US" sz="900" b="1" dirty="0">
                <a:solidFill>
                  <a:srgbClr val="1A1A2E"/>
                </a:solidFill>
                <a:latin typeface="Calibri" pitchFamily="34" charset="0"/>
                <a:ea typeface="Calibri" pitchFamily="34" charset="-122"/>
                <a:cs typeface="Calibri" pitchFamily="34" charset="-120"/>
              </a:rPr>
              <a:t>Identify fact</a:t>
            </a:r>
            <a:endParaRPr lang="en-US" sz="900" dirty="0"/>
          </a:p>
        </p:txBody>
      </p:sp>
      <p:sp>
        <p:nvSpPr>
          <p:cNvPr id="24" name="Text 22"/>
          <p:cNvSpPr/>
          <p:nvPr/>
        </p:nvSpPr>
        <p:spPr>
          <a:xfrm>
            <a:off x="3017520" y="3721608"/>
            <a:ext cx="5303520" cy="256032"/>
          </a:xfrm>
          <a:prstGeom prst="rect">
            <a:avLst/>
          </a:prstGeom>
          <a:noFill/>
          <a:ln/>
        </p:spPr>
        <p:txBody>
          <a:bodyPr wrap="square" rtlCol="0" anchor="ctr"/>
          <a:lstStyle/>
          <a:p>
            <a:pPr indent="0" marL="0">
              <a:buNone/>
            </a:pPr>
            <a:r>
              <a:rPr lang="en-US" sz="900" dirty="0">
                <a:solidFill>
                  <a:srgbClr val="4338CA"/>
                </a:solidFill>
                <a:latin typeface="Consolas" pitchFamily="34" charset="0"/>
                <a:ea typeface="Consolas" pitchFamily="34" charset="-122"/>
                <a:cs typeface="Consolas" pitchFamily="34" charset="-120"/>
              </a:rPr>
              <a:t>King(John)</a:t>
            </a:r>
            <a:endParaRPr lang="en-US" sz="900" dirty="0"/>
          </a:p>
        </p:txBody>
      </p:sp>
      <p:sp>
        <p:nvSpPr>
          <p:cNvPr id="25" name="Shape 23"/>
          <p:cNvSpPr/>
          <p:nvPr/>
        </p:nvSpPr>
        <p:spPr>
          <a:xfrm>
            <a:off x="457200" y="4014216"/>
            <a:ext cx="7955280" cy="256032"/>
          </a:xfrm>
          <a:prstGeom prst="rect">
            <a:avLst/>
          </a:prstGeom>
          <a:solidFill>
            <a:srgbClr val="FFFFFF"/>
          </a:solidFill>
          <a:ln w="6350">
            <a:solidFill>
              <a:srgbClr val="E8F4F8"/>
            </a:solidFill>
            <a:prstDash val="solid"/>
          </a:ln>
        </p:spPr>
      </p:sp>
      <p:sp>
        <p:nvSpPr>
          <p:cNvPr id="26" name="Shape 24"/>
          <p:cNvSpPr/>
          <p:nvPr/>
        </p:nvSpPr>
        <p:spPr>
          <a:xfrm>
            <a:off x="457200" y="4014216"/>
            <a:ext cx="640080" cy="256032"/>
          </a:xfrm>
          <a:prstGeom prst="rect">
            <a:avLst/>
          </a:prstGeom>
          <a:solidFill>
            <a:srgbClr val="1C7293"/>
          </a:solidFill>
          <a:ln w="6350">
            <a:solidFill>
              <a:srgbClr val="1C7293"/>
            </a:solidFill>
            <a:prstDash val="solid"/>
          </a:ln>
        </p:spPr>
      </p:sp>
      <p:sp>
        <p:nvSpPr>
          <p:cNvPr id="27" name="Text 25"/>
          <p:cNvSpPr/>
          <p:nvPr/>
        </p:nvSpPr>
        <p:spPr>
          <a:xfrm>
            <a:off x="457200" y="4014216"/>
            <a:ext cx="640080" cy="256032"/>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Step 3</a:t>
            </a:r>
            <a:endParaRPr lang="en-US" sz="800" dirty="0"/>
          </a:p>
        </p:txBody>
      </p:sp>
      <p:sp>
        <p:nvSpPr>
          <p:cNvPr id="28" name="Text 26"/>
          <p:cNvSpPr/>
          <p:nvPr/>
        </p:nvSpPr>
        <p:spPr>
          <a:xfrm>
            <a:off x="1188720" y="4014216"/>
            <a:ext cx="1828800" cy="256032"/>
          </a:xfrm>
          <a:prstGeom prst="rect">
            <a:avLst/>
          </a:prstGeom>
          <a:noFill/>
          <a:ln/>
        </p:spPr>
        <p:txBody>
          <a:bodyPr wrap="square" rtlCol="0" anchor="ctr"/>
          <a:lstStyle/>
          <a:p>
            <a:pPr indent="0" marL="0">
              <a:buNone/>
            </a:pPr>
            <a:r>
              <a:rPr lang="en-US" sz="900" b="1" dirty="0">
                <a:solidFill>
                  <a:srgbClr val="1A1A2E"/>
                </a:solidFill>
                <a:latin typeface="Calibri" pitchFamily="34" charset="0"/>
                <a:ea typeface="Calibri" pitchFamily="34" charset="-122"/>
                <a:cs typeface="Calibri" pitchFamily="34" charset="-120"/>
              </a:rPr>
              <a:t>Unify</a:t>
            </a:r>
            <a:endParaRPr lang="en-US" sz="900" dirty="0"/>
          </a:p>
        </p:txBody>
      </p:sp>
      <p:sp>
        <p:nvSpPr>
          <p:cNvPr id="29" name="Text 27"/>
          <p:cNvSpPr/>
          <p:nvPr/>
        </p:nvSpPr>
        <p:spPr>
          <a:xfrm>
            <a:off x="3017520" y="4014216"/>
            <a:ext cx="5303520" cy="256032"/>
          </a:xfrm>
          <a:prstGeom prst="rect">
            <a:avLst/>
          </a:prstGeom>
          <a:noFill/>
          <a:ln/>
        </p:spPr>
        <p:txBody>
          <a:bodyPr wrap="square" rtlCol="0" anchor="ctr"/>
          <a:lstStyle/>
          <a:p>
            <a:pPr indent="0" marL="0">
              <a:buNone/>
            </a:pPr>
            <a:r>
              <a:rPr lang="en-US" sz="900" dirty="0">
                <a:solidFill>
                  <a:srgbClr val="1C7293"/>
                </a:solidFill>
                <a:latin typeface="Consolas" pitchFamily="34" charset="0"/>
                <a:ea typeface="Consolas" pitchFamily="34" charset="-122"/>
                <a:cs typeface="Consolas" pitchFamily="34" charset="-120"/>
              </a:rPr>
              <a:t>UNIFY(King(x), King(John)) → θ = {x/John}</a:t>
            </a:r>
            <a:endParaRPr lang="en-US" sz="900" dirty="0"/>
          </a:p>
        </p:txBody>
      </p:sp>
      <p:sp>
        <p:nvSpPr>
          <p:cNvPr id="30" name="Shape 28"/>
          <p:cNvSpPr/>
          <p:nvPr/>
        </p:nvSpPr>
        <p:spPr>
          <a:xfrm>
            <a:off x="457200" y="4306824"/>
            <a:ext cx="7955280" cy="256032"/>
          </a:xfrm>
          <a:prstGeom prst="rect">
            <a:avLst/>
          </a:prstGeom>
          <a:solidFill>
            <a:srgbClr val="E8F4F8"/>
          </a:solidFill>
          <a:ln w="6350">
            <a:solidFill>
              <a:srgbClr val="E8F4F8"/>
            </a:solidFill>
            <a:prstDash val="solid"/>
          </a:ln>
        </p:spPr>
      </p:sp>
      <p:sp>
        <p:nvSpPr>
          <p:cNvPr id="31" name="Shape 29"/>
          <p:cNvSpPr/>
          <p:nvPr/>
        </p:nvSpPr>
        <p:spPr>
          <a:xfrm>
            <a:off x="457200" y="4306824"/>
            <a:ext cx="640080" cy="256032"/>
          </a:xfrm>
          <a:prstGeom prst="rect">
            <a:avLst/>
          </a:prstGeom>
          <a:solidFill>
            <a:srgbClr val="059669"/>
          </a:solidFill>
          <a:ln w="6350">
            <a:solidFill>
              <a:srgbClr val="059669"/>
            </a:solidFill>
            <a:prstDash val="solid"/>
          </a:ln>
        </p:spPr>
      </p:sp>
      <p:sp>
        <p:nvSpPr>
          <p:cNvPr id="32" name="Text 30"/>
          <p:cNvSpPr/>
          <p:nvPr/>
        </p:nvSpPr>
        <p:spPr>
          <a:xfrm>
            <a:off x="457200" y="4306824"/>
            <a:ext cx="640080" cy="256032"/>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Step 4</a:t>
            </a:r>
            <a:endParaRPr lang="en-US" sz="800" dirty="0"/>
          </a:p>
        </p:txBody>
      </p:sp>
      <p:sp>
        <p:nvSpPr>
          <p:cNvPr id="33" name="Text 31"/>
          <p:cNvSpPr/>
          <p:nvPr/>
        </p:nvSpPr>
        <p:spPr>
          <a:xfrm>
            <a:off x="1188720" y="4306824"/>
            <a:ext cx="1828800" cy="256032"/>
          </a:xfrm>
          <a:prstGeom prst="rect">
            <a:avLst/>
          </a:prstGeom>
          <a:noFill/>
          <a:ln/>
        </p:spPr>
        <p:txBody>
          <a:bodyPr wrap="square" rtlCol="0" anchor="ctr"/>
          <a:lstStyle/>
          <a:p>
            <a:pPr indent="0" marL="0">
              <a:buNone/>
            </a:pPr>
            <a:r>
              <a:rPr lang="en-US" sz="900" b="1" dirty="0">
                <a:solidFill>
                  <a:srgbClr val="1A1A2E"/>
                </a:solidFill>
                <a:latin typeface="Calibri" pitchFamily="34" charset="0"/>
                <a:ea typeface="Calibri" pitchFamily="34" charset="-122"/>
                <a:cs typeface="Calibri" pitchFamily="34" charset="-120"/>
              </a:rPr>
              <a:t>Apply θ to conclusion</a:t>
            </a:r>
            <a:endParaRPr lang="en-US" sz="900" dirty="0"/>
          </a:p>
        </p:txBody>
      </p:sp>
      <p:sp>
        <p:nvSpPr>
          <p:cNvPr id="34" name="Text 32"/>
          <p:cNvSpPr/>
          <p:nvPr/>
        </p:nvSpPr>
        <p:spPr>
          <a:xfrm>
            <a:off x="3017520" y="4306824"/>
            <a:ext cx="5303520" cy="256032"/>
          </a:xfrm>
          <a:prstGeom prst="rect">
            <a:avLst/>
          </a:prstGeom>
          <a:noFill/>
          <a:ln/>
        </p:spPr>
        <p:txBody>
          <a:bodyPr wrap="square" rtlCol="0" anchor="ctr"/>
          <a:lstStyle/>
          <a:p>
            <a:pPr indent="0" marL="0">
              <a:buNone/>
            </a:pPr>
            <a:r>
              <a:rPr lang="en-US" sz="900" dirty="0">
                <a:solidFill>
                  <a:srgbClr val="059669"/>
                </a:solidFill>
                <a:latin typeface="Consolas" pitchFamily="34" charset="0"/>
                <a:ea typeface="Consolas" pitchFamily="34" charset="-122"/>
                <a:cs typeface="Consolas" pitchFamily="34" charset="-120"/>
              </a:rPr>
              <a:t>Mortal(x) with {x/John} → Mortal(John) ✓</a:t>
            </a:r>
            <a:endParaRPr lang="en-US" sz="900" dirty="0"/>
          </a:p>
        </p:txBody>
      </p:sp>
      <p:sp>
        <p:nvSpPr>
          <p:cNvPr id="35" name="Shape 33"/>
          <p:cNvSpPr/>
          <p:nvPr/>
        </p:nvSpPr>
        <p:spPr>
          <a:xfrm>
            <a:off x="365760" y="4590288"/>
            <a:ext cx="8412480" cy="182880"/>
          </a:xfrm>
          <a:prstGeom prst="rect">
            <a:avLst/>
          </a:prstGeom>
          <a:solidFill>
            <a:srgbClr val="FEF3C7"/>
          </a:solidFill>
          <a:ln w="6350">
            <a:solidFill>
              <a:srgbClr val="F59E0B"/>
            </a:solidFill>
            <a:prstDash val="solid"/>
          </a:ln>
        </p:spPr>
      </p:sp>
      <p:sp>
        <p:nvSpPr>
          <p:cNvPr id="36" name="Text 34"/>
          <p:cNvSpPr/>
          <p:nvPr/>
        </p:nvSpPr>
        <p:spPr>
          <a:xfrm>
            <a:off x="502920" y="4590288"/>
            <a:ext cx="8138160" cy="182880"/>
          </a:xfrm>
          <a:prstGeom prst="rect">
            <a:avLst/>
          </a:prstGeom>
          <a:noFill/>
          <a:ln/>
        </p:spPr>
        <p:txBody>
          <a:bodyPr wrap="square" rtlCol="0" anchor="ctr"/>
          <a:lstStyle/>
          <a:p>
            <a:pPr indent="0" marL="0">
              <a:buNone/>
            </a:pPr>
            <a:r>
              <a:rPr lang="en-US" sz="800" dirty="0">
                <a:solidFill>
                  <a:srgbClr val="92400E"/>
                </a:solidFill>
                <a:latin typeface="Calibri" pitchFamily="34" charset="0"/>
                <a:ea typeface="Calibri" pitchFamily="34" charset="-122"/>
                <a:cs typeface="Calibri" pitchFamily="34" charset="-120"/>
              </a:rPr>
              <a:t>🔗 This is the engine behind Forward Chaining and Backward Chaining (next slides) — they repeatedly apply Generalized Modus Ponens.</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7FA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C7293"/>
          </a:solidFill>
          <a:ln/>
        </p:spPr>
      </p:sp>
      <p:sp>
        <p:nvSpPr>
          <p:cNvPr id="3" name="Text 1"/>
          <p:cNvSpPr/>
          <p:nvPr/>
        </p:nvSpPr>
        <p:spPr>
          <a:xfrm>
            <a:off x="548640" y="182880"/>
            <a:ext cx="8046720" cy="548640"/>
          </a:xfrm>
          <a:prstGeom prst="rect">
            <a:avLst/>
          </a:prstGeom>
          <a:noFill/>
          <a:ln/>
        </p:spPr>
        <p:txBody>
          <a:bodyPr wrap="square" lIns="0" tIns="0" rIns="0" bIns="0" rtlCol="0" anchor="ctr"/>
          <a:lstStyle/>
          <a:p>
            <a:pPr indent="0" marL="0">
              <a:buNone/>
            </a:pPr>
            <a:r>
              <a:rPr lang="en-US" sz="2200" b="1" dirty="0">
                <a:solidFill>
                  <a:srgbClr val="1A1A2E"/>
                </a:solidFill>
                <a:latin typeface="Georgia" pitchFamily="34" charset="0"/>
                <a:ea typeface="Georgia" pitchFamily="34" charset="-122"/>
                <a:cs typeface="Georgia" pitchFamily="34" charset="-120"/>
              </a:rPr>
              <a:t>⚡ FOL → CNF Conversion Recipe</a:t>
            </a:r>
            <a:endParaRPr lang="en-US" sz="2200" dirty="0"/>
          </a:p>
        </p:txBody>
      </p:sp>
      <p:sp>
        <p:nvSpPr>
          <p:cNvPr id="4" name="Text 2"/>
          <p:cNvSpPr/>
          <p:nvPr/>
        </p:nvSpPr>
        <p:spPr>
          <a:xfrm>
            <a:off x="548640" y="685800"/>
            <a:ext cx="8046720" cy="274320"/>
          </a:xfrm>
          <a:prstGeom prst="rect">
            <a:avLst/>
          </a:prstGeom>
          <a:noFill/>
          <a:ln/>
        </p:spPr>
        <p:txBody>
          <a:bodyPr wrap="square" lIns="0" tIns="0" rIns="0" bIns="0" rtlCol="0" anchor="ctr"/>
          <a:lstStyle/>
          <a:p>
            <a:pPr indent="0" marL="0">
              <a:buNone/>
            </a:pPr>
            <a:r>
              <a:rPr lang="en-US" sz="1200" i="1" dirty="0">
                <a:solidFill>
                  <a:srgbClr val="64748B"/>
                </a:solidFill>
                <a:latin typeface="Calibri" pitchFamily="34" charset="0"/>
                <a:ea typeface="Calibri" pitchFamily="34" charset="-122"/>
                <a:cs typeface="Calibri" pitchFamily="34" charset="-120"/>
              </a:rPr>
              <a:t>EXAM ALERT — 6-8 mark question: convert + show each step</a:t>
            </a:r>
            <a:endParaRPr lang="en-US" sz="1200" dirty="0"/>
          </a:p>
        </p:txBody>
      </p:sp>
      <p:sp>
        <p:nvSpPr>
          <p:cNvPr id="5" name="Shape 3"/>
          <p:cNvSpPr/>
          <p:nvPr/>
        </p:nvSpPr>
        <p:spPr>
          <a:xfrm>
            <a:off x="365760" y="914400"/>
            <a:ext cx="8412480" cy="402336"/>
          </a:xfrm>
          <a:prstGeom prst="rect">
            <a:avLst/>
          </a:prstGeom>
          <a:solidFill>
            <a:srgbClr val="FFFFFF"/>
          </a:solidFill>
          <a:ln w="6350">
            <a:solidFill>
              <a:srgbClr val="E8F4F8"/>
            </a:solidFill>
            <a:prstDash val="solid"/>
          </a:ln>
        </p:spPr>
      </p:sp>
      <p:sp>
        <p:nvSpPr>
          <p:cNvPr id="6" name="Shape 4"/>
          <p:cNvSpPr/>
          <p:nvPr/>
        </p:nvSpPr>
        <p:spPr>
          <a:xfrm>
            <a:off x="457200" y="950976"/>
            <a:ext cx="320040" cy="329184"/>
          </a:xfrm>
          <a:prstGeom prst="rect">
            <a:avLst/>
          </a:prstGeom>
          <a:solidFill>
            <a:srgbClr val="7C3AED"/>
          </a:solidFill>
          <a:ln w="6350">
            <a:solidFill>
              <a:srgbClr val="7C3AED"/>
            </a:solidFill>
            <a:prstDash val="solid"/>
          </a:ln>
        </p:spPr>
      </p:sp>
      <p:sp>
        <p:nvSpPr>
          <p:cNvPr id="7" name="Text 5"/>
          <p:cNvSpPr/>
          <p:nvPr/>
        </p:nvSpPr>
        <p:spPr>
          <a:xfrm>
            <a:off x="457200" y="950976"/>
            <a:ext cx="320040" cy="329184"/>
          </a:xfrm>
          <a:prstGeom prst="rect">
            <a:avLst/>
          </a:prstGeom>
          <a:noFill/>
          <a:ln/>
        </p:spPr>
        <p:txBody>
          <a:bodyPr wrap="square" rtlCol="0" anchor="ctr"/>
          <a:lstStyle/>
          <a:p>
            <a:pPr algn="ctr" indent="0" marL="0">
              <a:buNone/>
            </a:pPr>
            <a:r>
              <a:rPr lang="en-US" sz="1200" b="1" dirty="0">
                <a:solidFill>
                  <a:srgbClr val="FFFFFF"/>
                </a:solidFill>
                <a:latin typeface="Georgia" pitchFamily="34" charset="0"/>
                <a:ea typeface="Georgia" pitchFamily="34" charset="-122"/>
                <a:cs typeface="Georgia" pitchFamily="34" charset="-120"/>
              </a:rPr>
              <a:t>1</a:t>
            </a:r>
            <a:endParaRPr lang="en-US" sz="1200" dirty="0"/>
          </a:p>
        </p:txBody>
      </p:sp>
      <p:sp>
        <p:nvSpPr>
          <p:cNvPr id="8" name="Text 6"/>
          <p:cNvSpPr/>
          <p:nvPr/>
        </p:nvSpPr>
        <p:spPr>
          <a:xfrm>
            <a:off x="868680" y="914400"/>
            <a:ext cx="2286000" cy="402336"/>
          </a:xfrm>
          <a:prstGeom prst="rect">
            <a:avLst/>
          </a:prstGeom>
          <a:noFill/>
          <a:ln/>
        </p:spPr>
        <p:txBody>
          <a:bodyPr wrap="square" rtlCol="0" anchor="ctr"/>
          <a:lstStyle/>
          <a:p>
            <a:pPr indent="0" marL="0">
              <a:buNone/>
            </a:pPr>
            <a:r>
              <a:rPr lang="en-US" sz="900" b="1" dirty="0">
                <a:solidFill>
                  <a:srgbClr val="1A1A2E"/>
                </a:solidFill>
                <a:latin typeface="Calibri" pitchFamily="34" charset="0"/>
                <a:ea typeface="Calibri" pitchFamily="34" charset="-122"/>
                <a:cs typeface="Calibri" pitchFamily="34" charset="-120"/>
              </a:rPr>
              <a:t>Eliminate ⇒ and ⇔</a:t>
            </a:r>
            <a:endParaRPr lang="en-US" sz="900" dirty="0"/>
          </a:p>
        </p:txBody>
      </p:sp>
      <p:sp>
        <p:nvSpPr>
          <p:cNvPr id="9" name="Text 7"/>
          <p:cNvSpPr/>
          <p:nvPr/>
        </p:nvSpPr>
        <p:spPr>
          <a:xfrm>
            <a:off x="3200400" y="914400"/>
            <a:ext cx="5440680" cy="402336"/>
          </a:xfrm>
          <a:prstGeom prst="rect">
            <a:avLst/>
          </a:prstGeom>
          <a:noFill/>
          <a:ln/>
        </p:spPr>
        <p:txBody>
          <a:bodyPr wrap="square" rtlCol="0" anchor="ctr"/>
          <a:lstStyle/>
          <a:p>
            <a:pPr indent="0" marL="0">
              <a:lnSpc>
                <a:spcPct val="100000"/>
              </a:lnSpc>
              <a:buNone/>
            </a:pPr>
            <a:r>
              <a:rPr lang="en-US" sz="750" dirty="0">
                <a:solidFill>
                  <a:srgbClr val="2D3748"/>
                </a:solidFill>
                <a:latin typeface="Consolas" pitchFamily="34" charset="0"/>
                <a:ea typeface="Consolas" pitchFamily="34" charset="-122"/>
                <a:cs typeface="Consolas" pitchFamily="34" charset="-120"/>
              </a:rPr>
              <a:t>A ⇒ B  →  ¬A ∨ B        A ⇔ B  →  (¬A∨B) ∧ (A∨¬B)</a:t>
            </a:r>
            <a:endParaRPr lang="en-US" sz="750" dirty="0"/>
          </a:p>
        </p:txBody>
      </p:sp>
      <p:sp>
        <p:nvSpPr>
          <p:cNvPr id="10" name="Shape 8"/>
          <p:cNvSpPr/>
          <p:nvPr/>
        </p:nvSpPr>
        <p:spPr>
          <a:xfrm>
            <a:off x="365760" y="1353312"/>
            <a:ext cx="8412480" cy="402336"/>
          </a:xfrm>
          <a:prstGeom prst="rect">
            <a:avLst/>
          </a:prstGeom>
          <a:solidFill>
            <a:srgbClr val="E8F4F8"/>
          </a:solidFill>
          <a:ln w="6350">
            <a:solidFill>
              <a:srgbClr val="E8F4F8"/>
            </a:solidFill>
            <a:prstDash val="solid"/>
          </a:ln>
        </p:spPr>
      </p:sp>
      <p:sp>
        <p:nvSpPr>
          <p:cNvPr id="11" name="Shape 9"/>
          <p:cNvSpPr/>
          <p:nvPr/>
        </p:nvSpPr>
        <p:spPr>
          <a:xfrm>
            <a:off x="457200" y="1389888"/>
            <a:ext cx="320040" cy="329184"/>
          </a:xfrm>
          <a:prstGeom prst="rect">
            <a:avLst/>
          </a:prstGeom>
          <a:solidFill>
            <a:srgbClr val="4338CA"/>
          </a:solidFill>
          <a:ln w="6350">
            <a:solidFill>
              <a:srgbClr val="4338CA"/>
            </a:solidFill>
            <a:prstDash val="solid"/>
          </a:ln>
        </p:spPr>
      </p:sp>
      <p:sp>
        <p:nvSpPr>
          <p:cNvPr id="12" name="Text 10"/>
          <p:cNvSpPr/>
          <p:nvPr/>
        </p:nvSpPr>
        <p:spPr>
          <a:xfrm>
            <a:off x="457200" y="1389888"/>
            <a:ext cx="320040" cy="329184"/>
          </a:xfrm>
          <a:prstGeom prst="rect">
            <a:avLst/>
          </a:prstGeom>
          <a:noFill/>
          <a:ln/>
        </p:spPr>
        <p:txBody>
          <a:bodyPr wrap="square" rtlCol="0" anchor="ctr"/>
          <a:lstStyle/>
          <a:p>
            <a:pPr algn="ctr" indent="0" marL="0">
              <a:buNone/>
            </a:pPr>
            <a:r>
              <a:rPr lang="en-US" sz="1200" b="1" dirty="0">
                <a:solidFill>
                  <a:srgbClr val="FFFFFF"/>
                </a:solidFill>
                <a:latin typeface="Georgia" pitchFamily="34" charset="0"/>
                <a:ea typeface="Georgia" pitchFamily="34" charset="-122"/>
                <a:cs typeface="Georgia" pitchFamily="34" charset="-120"/>
              </a:rPr>
              <a:t>2</a:t>
            </a:r>
            <a:endParaRPr lang="en-US" sz="1200" dirty="0"/>
          </a:p>
        </p:txBody>
      </p:sp>
      <p:sp>
        <p:nvSpPr>
          <p:cNvPr id="13" name="Text 11"/>
          <p:cNvSpPr/>
          <p:nvPr/>
        </p:nvSpPr>
        <p:spPr>
          <a:xfrm>
            <a:off x="868680" y="1353312"/>
            <a:ext cx="2286000" cy="402336"/>
          </a:xfrm>
          <a:prstGeom prst="rect">
            <a:avLst/>
          </a:prstGeom>
          <a:noFill/>
          <a:ln/>
        </p:spPr>
        <p:txBody>
          <a:bodyPr wrap="square" rtlCol="0" anchor="ctr"/>
          <a:lstStyle/>
          <a:p>
            <a:pPr indent="0" marL="0">
              <a:buNone/>
            </a:pPr>
            <a:r>
              <a:rPr lang="en-US" sz="900" b="1" dirty="0">
                <a:solidFill>
                  <a:srgbClr val="1A1A2E"/>
                </a:solidFill>
                <a:latin typeface="Calibri" pitchFamily="34" charset="0"/>
                <a:ea typeface="Calibri" pitchFamily="34" charset="-122"/>
                <a:cs typeface="Calibri" pitchFamily="34" charset="-120"/>
              </a:rPr>
              <a:t>Move ¬ inward (De Morgan's)</a:t>
            </a:r>
            <a:endParaRPr lang="en-US" sz="900" dirty="0"/>
          </a:p>
        </p:txBody>
      </p:sp>
      <p:sp>
        <p:nvSpPr>
          <p:cNvPr id="14" name="Text 12"/>
          <p:cNvSpPr/>
          <p:nvPr/>
        </p:nvSpPr>
        <p:spPr>
          <a:xfrm>
            <a:off x="3200400" y="1353312"/>
            <a:ext cx="5440680" cy="402336"/>
          </a:xfrm>
          <a:prstGeom prst="rect">
            <a:avLst/>
          </a:prstGeom>
          <a:noFill/>
          <a:ln/>
        </p:spPr>
        <p:txBody>
          <a:bodyPr wrap="square" rtlCol="0" anchor="ctr"/>
          <a:lstStyle/>
          <a:p>
            <a:pPr indent="0" marL="0">
              <a:lnSpc>
                <a:spcPct val="100000"/>
              </a:lnSpc>
              <a:buNone/>
            </a:pPr>
            <a:r>
              <a:rPr lang="en-US" sz="750" dirty="0">
                <a:solidFill>
                  <a:srgbClr val="2D3748"/>
                </a:solidFill>
                <a:latin typeface="Consolas" pitchFamily="34" charset="0"/>
                <a:ea typeface="Consolas" pitchFamily="34" charset="-122"/>
                <a:cs typeface="Consolas" pitchFamily="34" charset="-120"/>
              </a:rPr>
              <a:t>¬(A∧B) → ¬A∨¬B    ¬(A∨B) → ¬A∧¬B    ¬∀xP → ∃x¬P    ¬∃xP → ∀x¬P</a:t>
            </a:r>
            <a:endParaRPr lang="en-US" sz="750" dirty="0"/>
          </a:p>
        </p:txBody>
      </p:sp>
      <p:sp>
        <p:nvSpPr>
          <p:cNvPr id="15" name="Shape 13"/>
          <p:cNvSpPr/>
          <p:nvPr/>
        </p:nvSpPr>
        <p:spPr>
          <a:xfrm>
            <a:off x="365760" y="1792224"/>
            <a:ext cx="8412480" cy="402336"/>
          </a:xfrm>
          <a:prstGeom prst="rect">
            <a:avLst/>
          </a:prstGeom>
          <a:solidFill>
            <a:srgbClr val="FFFFFF"/>
          </a:solidFill>
          <a:ln w="6350">
            <a:solidFill>
              <a:srgbClr val="E8F4F8"/>
            </a:solidFill>
            <a:prstDash val="solid"/>
          </a:ln>
        </p:spPr>
      </p:sp>
      <p:sp>
        <p:nvSpPr>
          <p:cNvPr id="16" name="Shape 14"/>
          <p:cNvSpPr/>
          <p:nvPr/>
        </p:nvSpPr>
        <p:spPr>
          <a:xfrm>
            <a:off x="457200" y="1828800"/>
            <a:ext cx="320040" cy="329184"/>
          </a:xfrm>
          <a:prstGeom prst="rect">
            <a:avLst/>
          </a:prstGeom>
          <a:solidFill>
            <a:srgbClr val="1C7293"/>
          </a:solidFill>
          <a:ln w="6350">
            <a:solidFill>
              <a:srgbClr val="1C7293"/>
            </a:solidFill>
            <a:prstDash val="solid"/>
          </a:ln>
        </p:spPr>
      </p:sp>
      <p:sp>
        <p:nvSpPr>
          <p:cNvPr id="17" name="Text 15"/>
          <p:cNvSpPr/>
          <p:nvPr/>
        </p:nvSpPr>
        <p:spPr>
          <a:xfrm>
            <a:off x="457200" y="1828800"/>
            <a:ext cx="320040" cy="329184"/>
          </a:xfrm>
          <a:prstGeom prst="rect">
            <a:avLst/>
          </a:prstGeom>
          <a:noFill/>
          <a:ln/>
        </p:spPr>
        <p:txBody>
          <a:bodyPr wrap="square" rtlCol="0" anchor="ctr"/>
          <a:lstStyle/>
          <a:p>
            <a:pPr algn="ctr" indent="0" marL="0">
              <a:buNone/>
            </a:pPr>
            <a:r>
              <a:rPr lang="en-US" sz="1200" b="1" dirty="0">
                <a:solidFill>
                  <a:srgbClr val="FFFFFF"/>
                </a:solidFill>
                <a:latin typeface="Georgia" pitchFamily="34" charset="0"/>
                <a:ea typeface="Georgia" pitchFamily="34" charset="-122"/>
                <a:cs typeface="Georgia" pitchFamily="34" charset="-120"/>
              </a:rPr>
              <a:t>3</a:t>
            </a:r>
            <a:endParaRPr lang="en-US" sz="1200" dirty="0"/>
          </a:p>
        </p:txBody>
      </p:sp>
      <p:sp>
        <p:nvSpPr>
          <p:cNvPr id="18" name="Text 16"/>
          <p:cNvSpPr/>
          <p:nvPr/>
        </p:nvSpPr>
        <p:spPr>
          <a:xfrm>
            <a:off x="868680" y="1792224"/>
            <a:ext cx="2286000" cy="402336"/>
          </a:xfrm>
          <a:prstGeom prst="rect">
            <a:avLst/>
          </a:prstGeom>
          <a:noFill/>
          <a:ln/>
        </p:spPr>
        <p:txBody>
          <a:bodyPr wrap="square" rtlCol="0" anchor="ctr"/>
          <a:lstStyle/>
          <a:p>
            <a:pPr indent="0" marL="0">
              <a:buNone/>
            </a:pPr>
            <a:r>
              <a:rPr lang="en-US" sz="900" b="1" dirty="0">
                <a:solidFill>
                  <a:srgbClr val="1A1A2E"/>
                </a:solidFill>
                <a:latin typeface="Calibri" pitchFamily="34" charset="0"/>
                <a:ea typeface="Calibri" pitchFamily="34" charset="-122"/>
                <a:cs typeface="Calibri" pitchFamily="34" charset="-120"/>
              </a:rPr>
              <a:t>Standardize variables apart</a:t>
            </a:r>
            <a:endParaRPr lang="en-US" sz="900" dirty="0"/>
          </a:p>
        </p:txBody>
      </p:sp>
      <p:sp>
        <p:nvSpPr>
          <p:cNvPr id="19" name="Text 17"/>
          <p:cNvSpPr/>
          <p:nvPr/>
        </p:nvSpPr>
        <p:spPr>
          <a:xfrm>
            <a:off x="3200400" y="1792224"/>
            <a:ext cx="5440680" cy="402336"/>
          </a:xfrm>
          <a:prstGeom prst="rect">
            <a:avLst/>
          </a:prstGeom>
          <a:noFill/>
          <a:ln/>
        </p:spPr>
        <p:txBody>
          <a:bodyPr wrap="square" rtlCol="0" anchor="ctr"/>
          <a:lstStyle/>
          <a:p>
            <a:pPr indent="0" marL="0">
              <a:lnSpc>
                <a:spcPct val="100000"/>
              </a:lnSpc>
              <a:buNone/>
            </a:pPr>
            <a:r>
              <a:rPr lang="en-US" sz="750" dirty="0">
                <a:solidFill>
                  <a:srgbClr val="2D3748"/>
                </a:solidFill>
                <a:latin typeface="Consolas" pitchFamily="34" charset="0"/>
                <a:ea typeface="Consolas" pitchFamily="34" charset="-122"/>
                <a:cs typeface="Consolas" pitchFamily="34" charset="-120"/>
              </a:rPr>
              <a:t>Rename so each quantifier uses a DIFFERENT variable: ∀xP(x) ∧ ∀xQ(x) → ∀xP(x) ∧ ∀yQ(y)</a:t>
            </a:r>
            <a:endParaRPr lang="en-US" sz="750" dirty="0"/>
          </a:p>
        </p:txBody>
      </p:sp>
      <p:sp>
        <p:nvSpPr>
          <p:cNvPr id="20" name="Shape 18"/>
          <p:cNvSpPr/>
          <p:nvPr/>
        </p:nvSpPr>
        <p:spPr>
          <a:xfrm>
            <a:off x="365760" y="2231136"/>
            <a:ext cx="8412480" cy="402336"/>
          </a:xfrm>
          <a:prstGeom prst="rect">
            <a:avLst/>
          </a:prstGeom>
          <a:solidFill>
            <a:srgbClr val="E8F4F8"/>
          </a:solidFill>
          <a:ln w="6350">
            <a:solidFill>
              <a:srgbClr val="E8F4F8"/>
            </a:solidFill>
            <a:prstDash val="solid"/>
          </a:ln>
        </p:spPr>
      </p:sp>
      <p:sp>
        <p:nvSpPr>
          <p:cNvPr id="21" name="Shape 19"/>
          <p:cNvSpPr/>
          <p:nvPr/>
        </p:nvSpPr>
        <p:spPr>
          <a:xfrm>
            <a:off x="457200" y="2267712"/>
            <a:ext cx="320040" cy="329184"/>
          </a:xfrm>
          <a:prstGeom prst="rect">
            <a:avLst/>
          </a:prstGeom>
          <a:solidFill>
            <a:srgbClr val="065A82"/>
          </a:solidFill>
          <a:ln w="6350">
            <a:solidFill>
              <a:srgbClr val="065A82"/>
            </a:solidFill>
            <a:prstDash val="solid"/>
          </a:ln>
        </p:spPr>
      </p:sp>
      <p:sp>
        <p:nvSpPr>
          <p:cNvPr id="22" name="Text 20"/>
          <p:cNvSpPr/>
          <p:nvPr/>
        </p:nvSpPr>
        <p:spPr>
          <a:xfrm>
            <a:off x="457200" y="2267712"/>
            <a:ext cx="320040" cy="329184"/>
          </a:xfrm>
          <a:prstGeom prst="rect">
            <a:avLst/>
          </a:prstGeom>
          <a:noFill/>
          <a:ln/>
        </p:spPr>
        <p:txBody>
          <a:bodyPr wrap="square" rtlCol="0" anchor="ctr"/>
          <a:lstStyle/>
          <a:p>
            <a:pPr algn="ctr" indent="0" marL="0">
              <a:buNone/>
            </a:pPr>
            <a:r>
              <a:rPr lang="en-US" sz="1200" b="1" dirty="0">
                <a:solidFill>
                  <a:srgbClr val="FFFFFF"/>
                </a:solidFill>
                <a:latin typeface="Georgia" pitchFamily="34" charset="0"/>
                <a:ea typeface="Georgia" pitchFamily="34" charset="-122"/>
                <a:cs typeface="Georgia" pitchFamily="34" charset="-120"/>
              </a:rPr>
              <a:t>4</a:t>
            </a:r>
            <a:endParaRPr lang="en-US" sz="1200" dirty="0"/>
          </a:p>
        </p:txBody>
      </p:sp>
      <p:sp>
        <p:nvSpPr>
          <p:cNvPr id="23" name="Text 21"/>
          <p:cNvSpPr/>
          <p:nvPr/>
        </p:nvSpPr>
        <p:spPr>
          <a:xfrm>
            <a:off x="868680" y="2231136"/>
            <a:ext cx="2286000" cy="402336"/>
          </a:xfrm>
          <a:prstGeom prst="rect">
            <a:avLst/>
          </a:prstGeom>
          <a:noFill/>
          <a:ln/>
        </p:spPr>
        <p:txBody>
          <a:bodyPr wrap="square" rtlCol="0" anchor="ctr"/>
          <a:lstStyle/>
          <a:p>
            <a:pPr indent="0" marL="0">
              <a:buNone/>
            </a:pPr>
            <a:r>
              <a:rPr lang="en-US" sz="900" b="1" dirty="0">
                <a:solidFill>
                  <a:srgbClr val="1A1A2E"/>
                </a:solidFill>
                <a:latin typeface="Calibri" pitchFamily="34" charset="0"/>
                <a:ea typeface="Calibri" pitchFamily="34" charset="-122"/>
                <a:cs typeface="Calibri" pitchFamily="34" charset="-120"/>
              </a:rPr>
              <a:t>Skolemize ∃ (remove existential)</a:t>
            </a:r>
            <a:endParaRPr lang="en-US" sz="900" dirty="0"/>
          </a:p>
        </p:txBody>
      </p:sp>
      <p:sp>
        <p:nvSpPr>
          <p:cNvPr id="24" name="Text 22"/>
          <p:cNvSpPr/>
          <p:nvPr/>
        </p:nvSpPr>
        <p:spPr>
          <a:xfrm>
            <a:off x="3200400" y="2231136"/>
            <a:ext cx="5440680" cy="402336"/>
          </a:xfrm>
          <a:prstGeom prst="rect">
            <a:avLst/>
          </a:prstGeom>
          <a:noFill/>
          <a:ln/>
        </p:spPr>
        <p:txBody>
          <a:bodyPr wrap="square" rtlCol="0" anchor="ctr"/>
          <a:lstStyle/>
          <a:p>
            <a:pPr indent="0" marL="0">
              <a:lnSpc>
                <a:spcPct val="100000"/>
              </a:lnSpc>
              <a:buNone/>
            </a:pPr>
            <a:r>
              <a:rPr lang="en-US" sz="750" dirty="0">
                <a:solidFill>
                  <a:srgbClr val="2D3748"/>
                </a:solidFill>
                <a:latin typeface="Consolas" pitchFamily="34" charset="0"/>
                <a:ea typeface="Consolas" pitchFamily="34" charset="-122"/>
                <a:cs typeface="Consolas" pitchFamily="34" charset="-120"/>
              </a:rPr>
              <a:t>∃x P(x) → P(c) where c is a NEW Skolem constant.  ∃x∀y Loves(x,y) → ∀y Loves(c,y)</a:t>
            </a:r>
            <a:endParaRPr lang="en-US" sz="750" dirty="0"/>
          </a:p>
        </p:txBody>
      </p:sp>
      <p:sp>
        <p:nvSpPr>
          <p:cNvPr id="25" name="Shape 23"/>
          <p:cNvSpPr/>
          <p:nvPr/>
        </p:nvSpPr>
        <p:spPr>
          <a:xfrm>
            <a:off x="365760" y="2670048"/>
            <a:ext cx="8412480" cy="402336"/>
          </a:xfrm>
          <a:prstGeom prst="rect">
            <a:avLst/>
          </a:prstGeom>
          <a:solidFill>
            <a:srgbClr val="FFFFFF"/>
          </a:solidFill>
          <a:ln w="6350">
            <a:solidFill>
              <a:srgbClr val="E8F4F8"/>
            </a:solidFill>
            <a:prstDash val="solid"/>
          </a:ln>
        </p:spPr>
      </p:sp>
      <p:sp>
        <p:nvSpPr>
          <p:cNvPr id="26" name="Shape 24"/>
          <p:cNvSpPr/>
          <p:nvPr/>
        </p:nvSpPr>
        <p:spPr>
          <a:xfrm>
            <a:off x="457200" y="2706624"/>
            <a:ext cx="320040" cy="329184"/>
          </a:xfrm>
          <a:prstGeom prst="rect">
            <a:avLst/>
          </a:prstGeom>
          <a:solidFill>
            <a:srgbClr val="64748B"/>
          </a:solidFill>
          <a:ln w="6350">
            <a:solidFill>
              <a:srgbClr val="64748B"/>
            </a:solidFill>
            <a:prstDash val="solid"/>
          </a:ln>
        </p:spPr>
      </p:sp>
      <p:sp>
        <p:nvSpPr>
          <p:cNvPr id="27" name="Text 25"/>
          <p:cNvSpPr/>
          <p:nvPr/>
        </p:nvSpPr>
        <p:spPr>
          <a:xfrm>
            <a:off x="457200" y="2706624"/>
            <a:ext cx="320040" cy="329184"/>
          </a:xfrm>
          <a:prstGeom prst="rect">
            <a:avLst/>
          </a:prstGeom>
          <a:noFill/>
          <a:ln/>
        </p:spPr>
        <p:txBody>
          <a:bodyPr wrap="square" rtlCol="0" anchor="ctr"/>
          <a:lstStyle/>
          <a:p>
            <a:pPr algn="ctr" indent="0" marL="0">
              <a:buNone/>
            </a:pPr>
            <a:r>
              <a:rPr lang="en-US" sz="1200" b="1" dirty="0">
                <a:solidFill>
                  <a:srgbClr val="FFFFFF"/>
                </a:solidFill>
                <a:latin typeface="Georgia" pitchFamily="34" charset="0"/>
                <a:ea typeface="Georgia" pitchFamily="34" charset="-122"/>
                <a:cs typeface="Georgia" pitchFamily="34" charset="-120"/>
              </a:rPr>
              <a:t>5</a:t>
            </a:r>
            <a:endParaRPr lang="en-US" sz="1200" dirty="0"/>
          </a:p>
        </p:txBody>
      </p:sp>
      <p:sp>
        <p:nvSpPr>
          <p:cNvPr id="28" name="Text 26"/>
          <p:cNvSpPr/>
          <p:nvPr/>
        </p:nvSpPr>
        <p:spPr>
          <a:xfrm>
            <a:off x="868680" y="2670048"/>
            <a:ext cx="2286000" cy="402336"/>
          </a:xfrm>
          <a:prstGeom prst="rect">
            <a:avLst/>
          </a:prstGeom>
          <a:noFill/>
          <a:ln/>
        </p:spPr>
        <p:txBody>
          <a:bodyPr wrap="square" rtlCol="0" anchor="ctr"/>
          <a:lstStyle/>
          <a:p>
            <a:pPr indent="0" marL="0">
              <a:buNone/>
            </a:pPr>
            <a:r>
              <a:rPr lang="en-US" sz="900" b="1" dirty="0">
                <a:solidFill>
                  <a:srgbClr val="1A1A2E"/>
                </a:solidFill>
                <a:latin typeface="Calibri" pitchFamily="34" charset="0"/>
                <a:ea typeface="Calibri" pitchFamily="34" charset="-122"/>
                <a:cs typeface="Calibri" pitchFamily="34" charset="-120"/>
              </a:rPr>
              <a:t>Drop ∀ (all remaining are universal)</a:t>
            </a:r>
            <a:endParaRPr lang="en-US" sz="900" dirty="0"/>
          </a:p>
        </p:txBody>
      </p:sp>
      <p:sp>
        <p:nvSpPr>
          <p:cNvPr id="29" name="Text 27"/>
          <p:cNvSpPr/>
          <p:nvPr/>
        </p:nvSpPr>
        <p:spPr>
          <a:xfrm>
            <a:off x="3200400" y="2670048"/>
            <a:ext cx="5440680" cy="402336"/>
          </a:xfrm>
          <a:prstGeom prst="rect">
            <a:avLst/>
          </a:prstGeom>
          <a:noFill/>
          <a:ln/>
        </p:spPr>
        <p:txBody>
          <a:bodyPr wrap="square" rtlCol="0" anchor="ctr"/>
          <a:lstStyle/>
          <a:p>
            <a:pPr indent="0" marL="0">
              <a:lnSpc>
                <a:spcPct val="100000"/>
              </a:lnSpc>
              <a:buNone/>
            </a:pPr>
            <a:r>
              <a:rPr lang="en-US" sz="750" dirty="0">
                <a:solidFill>
                  <a:srgbClr val="2D3748"/>
                </a:solidFill>
                <a:latin typeface="Consolas" pitchFamily="34" charset="0"/>
                <a:ea typeface="Consolas" pitchFamily="34" charset="-122"/>
                <a:cs typeface="Consolas" pitchFamily="34" charset="-120"/>
              </a:rPr>
              <a:t>After Skolemization, every variable is implicitly ∀ — just drop the quantifier symbols.</a:t>
            </a:r>
            <a:endParaRPr lang="en-US" sz="750" dirty="0"/>
          </a:p>
        </p:txBody>
      </p:sp>
      <p:sp>
        <p:nvSpPr>
          <p:cNvPr id="30" name="Shape 28"/>
          <p:cNvSpPr/>
          <p:nvPr/>
        </p:nvSpPr>
        <p:spPr>
          <a:xfrm>
            <a:off x="365760" y="3108960"/>
            <a:ext cx="8412480" cy="402336"/>
          </a:xfrm>
          <a:prstGeom prst="rect">
            <a:avLst/>
          </a:prstGeom>
          <a:solidFill>
            <a:srgbClr val="E8F4F8"/>
          </a:solidFill>
          <a:ln w="6350">
            <a:solidFill>
              <a:srgbClr val="E8F4F8"/>
            </a:solidFill>
            <a:prstDash val="solid"/>
          </a:ln>
        </p:spPr>
      </p:sp>
      <p:sp>
        <p:nvSpPr>
          <p:cNvPr id="31" name="Shape 29"/>
          <p:cNvSpPr/>
          <p:nvPr/>
        </p:nvSpPr>
        <p:spPr>
          <a:xfrm>
            <a:off x="457200" y="3145536"/>
            <a:ext cx="320040" cy="329184"/>
          </a:xfrm>
          <a:prstGeom prst="rect">
            <a:avLst/>
          </a:prstGeom>
          <a:solidFill>
            <a:srgbClr val="059669"/>
          </a:solidFill>
          <a:ln w="6350">
            <a:solidFill>
              <a:srgbClr val="059669"/>
            </a:solidFill>
            <a:prstDash val="solid"/>
          </a:ln>
        </p:spPr>
      </p:sp>
      <p:sp>
        <p:nvSpPr>
          <p:cNvPr id="32" name="Text 30"/>
          <p:cNvSpPr/>
          <p:nvPr/>
        </p:nvSpPr>
        <p:spPr>
          <a:xfrm>
            <a:off x="457200" y="3145536"/>
            <a:ext cx="320040" cy="329184"/>
          </a:xfrm>
          <a:prstGeom prst="rect">
            <a:avLst/>
          </a:prstGeom>
          <a:noFill/>
          <a:ln/>
        </p:spPr>
        <p:txBody>
          <a:bodyPr wrap="square" rtlCol="0" anchor="ctr"/>
          <a:lstStyle/>
          <a:p>
            <a:pPr algn="ctr" indent="0" marL="0">
              <a:buNone/>
            </a:pPr>
            <a:r>
              <a:rPr lang="en-US" sz="1200" b="1" dirty="0">
                <a:solidFill>
                  <a:srgbClr val="FFFFFF"/>
                </a:solidFill>
                <a:latin typeface="Georgia" pitchFamily="34" charset="0"/>
                <a:ea typeface="Georgia" pitchFamily="34" charset="-122"/>
                <a:cs typeface="Georgia" pitchFamily="34" charset="-120"/>
              </a:rPr>
              <a:t>6</a:t>
            </a:r>
            <a:endParaRPr lang="en-US" sz="1200" dirty="0"/>
          </a:p>
        </p:txBody>
      </p:sp>
      <p:sp>
        <p:nvSpPr>
          <p:cNvPr id="33" name="Text 31"/>
          <p:cNvSpPr/>
          <p:nvPr/>
        </p:nvSpPr>
        <p:spPr>
          <a:xfrm>
            <a:off x="868680" y="3108960"/>
            <a:ext cx="2286000" cy="402336"/>
          </a:xfrm>
          <a:prstGeom prst="rect">
            <a:avLst/>
          </a:prstGeom>
          <a:noFill/>
          <a:ln/>
        </p:spPr>
        <p:txBody>
          <a:bodyPr wrap="square" rtlCol="0" anchor="ctr"/>
          <a:lstStyle/>
          <a:p>
            <a:pPr indent="0" marL="0">
              <a:buNone/>
            </a:pPr>
            <a:r>
              <a:rPr lang="en-US" sz="900" b="1" dirty="0">
                <a:solidFill>
                  <a:srgbClr val="1A1A2E"/>
                </a:solidFill>
                <a:latin typeface="Calibri" pitchFamily="34" charset="0"/>
                <a:ea typeface="Calibri" pitchFamily="34" charset="-122"/>
                <a:cs typeface="Calibri" pitchFamily="34" charset="-120"/>
              </a:rPr>
              <a:t>Distribute ∨ over ∧</a:t>
            </a:r>
            <a:endParaRPr lang="en-US" sz="900" dirty="0"/>
          </a:p>
        </p:txBody>
      </p:sp>
      <p:sp>
        <p:nvSpPr>
          <p:cNvPr id="34" name="Text 32"/>
          <p:cNvSpPr/>
          <p:nvPr/>
        </p:nvSpPr>
        <p:spPr>
          <a:xfrm>
            <a:off x="3200400" y="3108960"/>
            <a:ext cx="5440680" cy="402336"/>
          </a:xfrm>
          <a:prstGeom prst="rect">
            <a:avLst/>
          </a:prstGeom>
          <a:noFill/>
          <a:ln/>
        </p:spPr>
        <p:txBody>
          <a:bodyPr wrap="square" rtlCol="0" anchor="ctr"/>
          <a:lstStyle/>
          <a:p>
            <a:pPr indent="0" marL="0">
              <a:lnSpc>
                <a:spcPct val="100000"/>
              </a:lnSpc>
              <a:buNone/>
            </a:pPr>
            <a:r>
              <a:rPr lang="en-US" sz="750" dirty="0">
                <a:solidFill>
                  <a:srgbClr val="2D3748"/>
                </a:solidFill>
                <a:latin typeface="Consolas" pitchFamily="34" charset="0"/>
                <a:ea typeface="Consolas" pitchFamily="34" charset="-122"/>
                <a:cs typeface="Consolas" pitchFamily="34" charset="-120"/>
              </a:rPr>
              <a:t>(A ∨ (B ∧ C)) → (A∨B) ∧ (A∨C).  Result: conjunction of disjunctions = CNF!</a:t>
            </a:r>
            <a:endParaRPr lang="en-US" sz="750" dirty="0"/>
          </a:p>
        </p:txBody>
      </p:sp>
      <p:sp>
        <p:nvSpPr>
          <p:cNvPr id="35" name="Shape 33"/>
          <p:cNvSpPr/>
          <p:nvPr/>
        </p:nvSpPr>
        <p:spPr>
          <a:xfrm>
            <a:off x="365760" y="3657600"/>
            <a:ext cx="8412480" cy="1005840"/>
          </a:xfrm>
          <a:prstGeom prst="rect">
            <a:avLst/>
          </a:prstGeom>
          <a:solidFill>
            <a:srgbClr val="EDE9FE"/>
          </a:solidFill>
          <a:ln w="6350">
            <a:solidFill>
              <a:srgbClr val="7C3AED"/>
            </a:solidFill>
            <a:prstDash val="solid"/>
          </a:ln>
        </p:spPr>
      </p:sp>
      <p:sp>
        <p:nvSpPr>
          <p:cNvPr id="36" name="Text 34"/>
          <p:cNvSpPr/>
          <p:nvPr/>
        </p:nvSpPr>
        <p:spPr>
          <a:xfrm>
            <a:off x="457200" y="3675888"/>
            <a:ext cx="8138160" cy="182880"/>
          </a:xfrm>
          <a:prstGeom prst="rect">
            <a:avLst/>
          </a:prstGeom>
          <a:noFill/>
          <a:ln/>
        </p:spPr>
        <p:txBody>
          <a:bodyPr wrap="square" rtlCol="0" anchor="ctr"/>
          <a:lstStyle/>
          <a:p>
            <a:pPr indent="0" marL="0">
              <a:buNone/>
            </a:pPr>
            <a:r>
              <a:rPr lang="en-US" sz="900" b="1" dirty="0">
                <a:solidFill>
                  <a:srgbClr val="7C3AED"/>
                </a:solidFill>
                <a:latin typeface="Consolas" pitchFamily="34" charset="0"/>
                <a:ea typeface="Consolas" pitchFamily="34" charset="-122"/>
                <a:cs typeface="Consolas" pitchFamily="34" charset="-120"/>
              </a:rPr>
              <a:t>Quick Example:  ∀x (King(x) ⇒ ∃y Crown(y) ∧ Wears(x, y))</a:t>
            </a:r>
            <a:endParaRPr lang="en-US" sz="900" dirty="0"/>
          </a:p>
        </p:txBody>
      </p:sp>
      <p:sp>
        <p:nvSpPr>
          <p:cNvPr id="37" name="Text 35"/>
          <p:cNvSpPr/>
          <p:nvPr/>
        </p:nvSpPr>
        <p:spPr>
          <a:xfrm>
            <a:off x="502920" y="3858768"/>
            <a:ext cx="8138160" cy="777240"/>
          </a:xfrm>
          <a:prstGeom prst="rect">
            <a:avLst/>
          </a:prstGeom>
          <a:noFill/>
          <a:ln/>
        </p:spPr>
        <p:txBody>
          <a:bodyPr wrap="square" rtlCol="0" anchor="t"/>
          <a:lstStyle/>
          <a:p>
            <a:pPr indent="0" marL="0">
              <a:lnSpc>
                <a:spcPct val="105000"/>
              </a:lnSpc>
              <a:buNone/>
            </a:pPr>
            <a:r>
              <a:rPr lang="en-US" sz="800" b="1" dirty="0">
                <a:solidFill>
                  <a:srgbClr val="1A1A2E"/>
                </a:solidFill>
                <a:latin typeface="Calibri" pitchFamily="34" charset="0"/>
                <a:ea typeface="Calibri" pitchFamily="34" charset="-122"/>
                <a:cs typeface="Calibri" pitchFamily="34" charset="-120"/>
              </a:rPr>
              <a:t>① Eliminate ⇒:  </a:t>
            </a:r>
            <a:pPr indent="0" marL="0">
              <a:lnSpc>
                <a:spcPct val="105000"/>
              </a:lnSpc>
              <a:buNone/>
            </a:pPr>
            <a:r>
              <a:rPr lang="en-US" sz="800" dirty="0">
                <a:solidFill>
                  <a:srgbClr val="2D3748"/>
                </a:solidFill>
                <a:latin typeface="Consolas" pitchFamily="34" charset="0"/>
                <a:ea typeface="Consolas" pitchFamily="34" charset="-122"/>
                <a:cs typeface="Consolas" pitchFamily="34" charset="-120"/>
              </a:rPr>
              <a:t>∀x (¬King(x) ∨ ∃y Crown(y) ∧ Wears(x,y))
</a:t>
            </a:r>
            <a:pPr indent="0" marL="0">
              <a:lnSpc>
                <a:spcPct val="105000"/>
              </a:lnSpc>
              <a:buNone/>
            </a:pPr>
            <a:r>
              <a:rPr lang="en-US" sz="800" b="1" dirty="0">
                <a:solidFill>
                  <a:srgbClr val="1A1A2E"/>
                </a:solidFill>
                <a:latin typeface="Calibri" pitchFamily="34" charset="0"/>
                <a:ea typeface="Calibri" pitchFamily="34" charset="-122"/>
                <a:cs typeface="Calibri" pitchFamily="34" charset="-120"/>
              </a:rPr>
              <a:t>② ¬ already inward ✓    </a:t>
            </a:r>
            <a:pPr indent="0" marL="0">
              <a:lnSpc>
                <a:spcPct val="105000"/>
              </a:lnSpc>
              <a:buNone/>
            </a:pPr>
            <a:r>
              <a:rPr lang="en-US" sz="800" dirty="0">
                <a:solidFill>
                  <a:srgbClr val="2D3748"/>
                </a:solidFill>
                <a:latin typeface="Consolas" pitchFamily="34" charset="0"/>
                <a:ea typeface="Consolas" pitchFamily="34" charset="-122"/>
                <a:cs typeface="Consolas" pitchFamily="34" charset="-120"/>
              </a:rPr>
              <a:t>③ Vars already unique ✓
</a:t>
            </a:r>
            <a:pPr indent="0" marL="0">
              <a:lnSpc>
                <a:spcPct val="105000"/>
              </a:lnSpc>
              <a:buNone/>
            </a:pPr>
            <a:r>
              <a:rPr lang="en-US" sz="800" b="1" dirty="0">
                <a:solidFill>
                  <a:srgbClr val="1A1A2E"/>
                </a:solidFill>
                <a:latin typeface="Calibri" pitchFamily="34" charset="0"/>
                <a:ea typeface="Calibri" pitchFamily="34" charset="-122"/>
                <a:cs typeface="Calibri" pitchFamily="34" charset="-120"/>
              </a:rPr>
              <a:t>④ Skolemize ∃y:  </a:t>
            </a:r>
            <a:pPr indent="0" marL="0">
              <a:lnSpc>
                <a:spcPct val="105000"/>
              </a:lnSpc>
              <a:buNone/>
            </a:pPr>
            <a:r>
              <a:rPr lang="en-US" sz="800" dirty="0">
                <a:solidFill>
                  <a:srgbClr val="2D3748"/>
                </a:solidFill>
                <a:latin typeface="Consolas" pitchFamily="34" charset="0"/>
                <a:ea typeface="Consolas" pitchFamily="34" charset="-122"/>
                <a:cs typeface="Consolas" pitchFamily="34" charset="-120"/>
              </a:rPr>
              <a:t>∀x (¬King(x) ∨ Crown(f(x)) ∧ Wears(x, f(x)))     [y→f(x) Skolem function]
</a:t>
            </a:r>
            <a:pPr indent="0" marL="0">
              <a:lnSpc>
                <a:spcPct val="105000"/>
              </a:lnSpc>
              <a:buNone/>
            </a:pPr>
            <a:r>
              <a:rPr lang="en-US" sz="800" b="1" dirty="0">
                <a:solidFill>
                  <a:srgbClr val="1A1A2E"/>
                </a:solidFill>
                <a:latin typeface="Calibri" pitchFamily="34" charset="0"/>
                <a:ea typeface="Calibri" pitchFamily="34" charset="-122"/>
                <a:cs typeface="Calibri" pitchFamily="34" charset="-120"/>
              </a:rPr>
              <a:t>⑤ Drop ∀:  </a:t>
            </a:r>
            <a:pPr indent="0" marL="0">
              <a:lnSpc>
                <a:spcPct val="105000"/>
              </a:lnSpc>
              <a:buNone/>
            </a:pPr>
            <a:r>
              <a:rPr lang="en-US" sz="800" dirty="0">
                <a:solidFill>
                  <a:srgbClr val="2D3748"/>
                </a:solidFill>
                <a:latin typeface="Consolas" pitchFamily="34" charset="0"/>
                <a:ea typeface="Consolas" pitchFamily="34" charset="-122"/>
                <a:cs typeface="Consolas" pitchFamily="34" charset="-120"/>
              </a:rPr>
              <a:t>¬King(x) ∨ Crown(f(x)) ∧ Wears(x, f(x))
</a:t>
            </a:r>
            <a:pPr indent="0" marL="0">
              <a:lnSpc>
                <a:spcPct val="105000"/>
              </a:lnSpc>
              <a:buNone/>
            </a:pPr>
            <a:r>
              <a:rPr lang="en-US" sz="800" b="1" dirty="0">
                <a:solidFill>
                  <a:srgbClr val="1A1A2E"/>
                </a:solidFill>
                <a:latin typeface="Calibri" pitchFamily="34" charset="0"/>
                <a:ea typeface="Calibri" pitchFamily="34" charset="-122"/>
                <a:cs typeface="Calibri" pitchFamily="34" charset="-120"/>
              </a:rPr>
              <a:t>⑥ Distribute ∨:  </a:t>
            </a:r>
            <a:pPr indent="0" marL="0">
              <a:lnSpc>
                <a:spcPct val="105000"/>
              </a:lnSpc>
              <a:buNone/>
            </a:pPr>
            <a:r>
              <a:rPr lang="en-US" sz="800" b="1" dirty="0">
                <a:solidFill>
                  <a:srgbClr val="059669"/>
                </a:solidFill>
                <a:latin typeface="Consolas" pitchFamily="34" charset="0"/>
                <a:ea typeface="Consolas" pitchFamily="34" charset="-122"/>
                <a:cs typeface="Consolas" pitchFamily="34" charset="-120"/>
              </a:rPr>
              <a:t>(¬King(x) ∨ Crown(f(x))) ∧ (¬King(x) ∨ Wears(x, f(x)))  ← CNF ✓</a:t>
            </a:r>
            <a:endParaRPr lang="en-US" sz="800" dirty="0"/>
          </a:p>
        </p:txBody>
      </p:sp>
      <p:sp>
        <p:nvSpPr>
          <p:cNvPr id="38" name="Shape 36"/>
          <p:cNvSpPr/>
          <p:nvPr/>
        </p:nvSpPr>
        <p:spPr>
          <a:xfrm>
            <a:off x="365760" y="4700016"/>
            <a:ext cx="8412480" cy="228600"/>
          </a:xfrm>
          <a:prstGeom prst="rect">
            <a:avLst/>
          </a:prstGeom>
          <a:solidFill>
            <a:srgbClr val="FEF3C7"/>
          </a:solidFill>
          <a:ln w="6350">
            <a:solidFill>
              <a:srgbClr val="F59E0B"/>
            </a:solidFill>
            <a:prstDash val="solid"/>
          </a:ln>
        </p:spPr>
      </p:sp>
      <p:sp>
        <p:nvSpPr>
          <p:cNvPr id="39" name="Text 37"/>
          <p:cNvSpPr/>
          <p:nvPr/>
        </p:nvSpPr>
        <p:spPr>
          <a:xfrm>
            <a:off x="502920" y="4700016"/>
            <a:ext cx="8138160" cy="228600"/>
          </a:xfrm>
          <a:prstGeom prst="rect">
            <a:avLst/>
          </a:prstGeom>
          <a:noFill/>
          <a:ln/>
        </p:spPr>
        <p:txBody>
          <a:bodyPr wrap="square" lIns="0" tIns="0" rIns="0" bIns="0" rtlCol="0" anchor="ctr"/>
          <a:lstStyle/>
          <a:p>
            <a:pPr indent="0" marL="0">
              <a:buNone/>
            </a:pPr>
            <a:r>
              <a:rPr lang="en-US" sz="850" b="1" dirty="0">
                <a:solidFill>
                  <a:srgbClr val="92400E"/>
                </a:solidFill>
                <a:latin typeface="Calibri" pitchFamily="34" charset="0"/>
                <a:ea typeface="Calibri" pitchFamily="34" charset="-122"/>
                <a:cs typeface="Calibri" pitchFamily="34" charset="-120"/>
              </a:rPr>
              <a:t>⚡ EXAM — Show ALL 6 steps even if trivial (write "no change needed"). Marks are for the process.</a:t>
            </a:r>
            <a:endParaRPr lang="en-US" sz="85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065A82"/>
        </a:solidFill>
      </p:bgPr>
    </p:bg>
    <p:spTree>
      <p:nvGrpSpPr>
        <p:cNvPr id="1" name=""/>
        <p:cNvGrpSpPr/>
        <p:nvPr/>
      </p:nvGrpSpPr>
      <p:grpSpPr>
        <a:xfrm>
          <a:off x="0" y="0"/>
          <a:ext cx="0" cy="0"/>
          <a:chOff x="0" y="0"/>
          <a:chExt cx="0" cy="0"/>
        </a:xfrm>
      </p:grpSpPr>
      <p:sp>
        <p:nvSpPr>
          <p:cNvPr id="2" name="Shape 0"/>
          <p:cNvSpPr/>
          <p:nvPr/>
        </p:nvSpPr>
        <p:spPr>
          <a:xfrm>
            <a:off x="0" y="0"/>
            <a:ext cx="137160" cy="5143500"/>
          </a:xfrm>
          <a:prstGeom prst="rect">
            <a:avLst/>
          </a:prstGeom>
          <a:solidFill>
            <a:srgbClr val="02C39A"/>
          </a:solidFill>
          <a:ln/>
        </p:spPr>
      </p:sp>
      <p:sp>
        <p:nvSpPr>
          <p:cNvPr id="3" name="Text 1"/>
          <p:cNvSpPr/>
          <p:nvPr/>
        </p:nvSpPr>
        <p:spPr>
          <a:xfrm>
            <a:off x="731520" y="1097280"/>
            <a:ext cx="1828800" cy="914400"/>
          </a:xfrm>
          <a:prstGeom prst="rect">
            <a:avLst/>
          </a:prstGeom>
          <a:noFill/>
          <a:ln/>
        </p:spPr>
        <p:txBody>
          <a:bodyPr wrap="square" rtlCol="0" anchor="ctr"/>
          <a:lstStyle/>
          <a:p>
            <a:pPr indent="0" marL="0">
              <a:buNone/>
            </a:pPr>
            <a:r>
              <a:rPr lang="en-US" sz="4800" b="1" dirty="0">
                <a:solidFill>
                  <a:srgbClr val="02C39A"/>
                </a:solidFill>
                <a:latin typeface="Georgia" pitchFamily="34" charset="0"/>
                <a:ea typeface="Georgia" pitchFamily="34" charset="-122"/>
                <a:cs typeface="Georgia" pitchFamily="34" charset="-120"/>
              </a:rPr>
              <a:t>3.5</a:t>
            </a:r>
            <a:endParaRPr lang="en-US" sz="4800" dirty="0"/>
          </a:p>
        </p:txBody>
      </p:sp>
      <p:sp>
        <p:nvSpPr>
          <p:cNvPr id="4" name="Text 2"/>
          <p:cNvSpPr/>
          <p:nvPr/>
        </p:nvSpPr>
        <p:spPr>
          <a:xfrm>
            <a:off x="731520" y="2011680"/>
            <a:ext cx="7680960" cy="1097280"/>
          </a:xfrm>
          <a:prstGeom prst="rect">
            <a:avLst/>
          </a:prstGeom>
          <a:noFill/>
          <a:ln/>
        </p:spPr>
        <p:txBody>
          <a:bodyPr wrap="square" rtlCol="0" anchor="ctr"/>
          <a:lstStyle/>
          <a:p>
            <a:pPr indent="0" marL="0">
              <a:buNone/>
            </a:pPr>
            <a:r>
              <a:rPr lang="en-US" sz="3200" b="1" dirty="0">
                <a:solidFill>
                  <a:srgbClr val="FFFFFF"/>
                </a:solidFill>
                <a:latin typeface="Georgia" pitchFamily="34" charset="0"/>
                <a:ea typeface="Georgia" pitchFamily="34" charset="-122"/>
                <a:cs typeface="Georgia" pitchFamily="34" charset="-120"/>
              </a:rPr>
              <a:t>Inference in First-Order Logic</a:t>
            </a:r>
            <a:endParaRPr lang="en-US" sz="3200" dirty="0"/>
          </a:p>
        </p:txBody>
      </p:sp>
      <p:sp>
        <p:nvSpPr>
          <p:cNvPr id="5" name="Text 3"/>
          <p:cNvSpPr/>
          <p:nvPr/>
        </p:nvSpPr>
        <p:spPr>
          <a:xfrm>
            <a:off x="731520" y="3200400"/>
            <a:ext cx="7680960" cy="548640"/>
          </a:xfrm>
          <a:prstGeom prst="rect">
            <a:avLst/>
          </a:prstGeom>
          <a:noFill/>
          <a:ln/>
        </p:spPr>
        <p:txBody>
          <a:bodyPr wrap="square" rtlCol="0" anchor="ctr"/>
          <a:lstStyle/>
          <a:p>
            <a:pPr indent="0" marL="0">
              <a:buNone/>
            </a:pPr>
            <a:r>
              <a:rPr lang="en-US" sz="1400" dirty="0">
                <a:solidFill>
                  <a:srgbClr val="E8F4F8"/>
                </a:solidFill>
                <a:latin typeface="Calibri" pitchFamily="34" charset="0"/>
                <a:ea typeface="Calibri" pitchFamily="34" charset="-122"/>
                <a:cs typeface="Calibri" pitchFamily="34" charset="-120"/>
              </a:rPr>
              <a:t>Forward and backward chaining — two ways to reason</a:t>
            </a:r>
            <a:endParaRPr lang="en-US" sz="14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7FA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C7293"/>
          </a:solidFill>
          <a:ln/>
        </p:spPr>
      </p:sp>
      <p:sp>
        <p:nvSpPr>
          <p:cNvPr id="3" name="Text 1"/>
          <p:cNvSpPr/>
          <p:nvPr/>
        </p:nvSpPr>
        <p:spPr>
          <a:xfrm>
            <a:off x="548640" y="182880"/>
            <a:ext cx="8046720" cy="548640"/>
          </a:xfrm>
          <a:prstGeom prst="rect">
            <a:avLst/>
          </a:prstGeom>
          <a:noFill/>
          <a:ln/>
        </p:spPr>
        <p:txBody>
          <a:bodyPr wrap="square" lIns="0" tIns="0" rIns="0" bIns="0" rtlCol="0" anchor="ctr"/>
          <a:lstStyle/>
          <a:p>
            <a:pPr indent="0" marL="0">
              <a:buNone/>
            </a:pPr>
            <a:r>
              <a:rPr lang="en-US" sz="2200" b="1" dirty="0">
                <a:solidFill>
                  <a:srgbClr val="1A1A2E"/>
                </a:solidFill>
                <a:latin typeface="Georgia" pitchFamily="34" charset="0"/>
                <a:ea typeface="Georgia" pitchFamily="34" charset="-122"/>
                <a:cs typeface="Georgia" pitchFamily="34" charset="-120"/>
              </a:rPr>
              <a:t>Forward Chaining — Data-Driven Reasoning</a:t>
            </a:r>
            <a:endParaRPr lang="en-US" sz="2200" dirty="0"/>
          </a:p>
        </p:txBody>
      </p:sp>
      <p:sp>
        <p:nvSpPr>
          <p:cNvPr id="4" name="Text 2"/>
          <p:cNvSpPr/>
          <p:nvPr/>
        </p:nvSpPr>
        <p:spPr>
          <a:xfrm>
            <a:off x="548640" y="685800"/>
            <a:ext cx="8046720" cy="274320"/>
          </a:xfrm>
          <a:prstGeom prst="rect">
            <a:avLst/>
          </a:prstGeom>
          <a:noFill/>
          <a:ln/>
        </p:spPr>
        <p:txBody>
          <a:bodyPr wrap="square" lIns="0" tIns="0" rIns="0" bIns="0" rtlCol="0" anchor="ctr"/>
          <a:lstStyle/>
          <a:p>
            <a:pPr indent="0" marL="0">
              <a:buNone/>
            </a:pPr>
            <a:r>
              <a:rPr lang="en-US" sz="1200" i="1" dirty="0">
                <a:solidFill>
                  <a:srgbClr val="64748B"/>
                </a:solidFill>
                <a:latin typeface="Calibri" pitchFamily="34" charset="0"/>
                <a:ea typeface="Calibri" pitchFamily="34" charset="-122"/>
                <a:cs typeface="Calibri" pitchFamily="34" charset="-120"/>
              </a:rPr>
              <a:t>Start with facts, apply rules, derive new facts until goal is reached</a:t>
            </a:r>
            <a:endParaRPr lang="en-US" sz="1200" dirty="0"/>
          </a:p>
        </p:txBody>
      </p:sp>
      <p:sp>
        <p:nvSpPr>
          <p:cNvPr id="5" name="Text 3"/>
          <p:cNvSpPr/>
          <p:nvPr/>
        </p:nvSpPr>
        <p:spPr>
          <a:xfrm>
            <a:off x="548640" y="4754880"/>
            <a:ext cx="8046720" cy="274320"/>
          </a:xfrm>
          <a:prstGeom prst="rect">
            <a:avLst/>
          </a:prstGeom>
          <a:noFill/>
          <a:ln/>
        </p:spPr>
        <p:txBody>
          <a:bodyPr wrap="square" rtlCol="0" anchor="ctr"/>
          <a:lstStyle/>
          <a:p>
            <a:pPr indent="0" marL="0">
              <a:buNone/>
            </a:pPr>
            <a:r>
              <a:rPr lang="en-US" sz="900" dirty="0">
                <a:solidFill>
                  <a:srgbClr val="64748B"/>
                </a:solidFill>
                <a:latin typeface="Calibri" pitchFamily="34" charset="0"/>
                <a:ea typeface="Calibri" pitchFamily="34" charset="-122"/>
                <a:cs typeface="Calibri" pitchFamily="34" charset="-120"/>
              </a:rPr>
              <a:t>PECST522 — Artificial Intelligence | B.Tech CSE S5 (2024 Scheme)</a:t>
            </a:r>
            <a:endParaRPr lang="en-US" sz="900" dirty="0"/>
          </a:p>
        </p:txBody>
      </p:sp>
      <p:sp>
        <p:nvSpPr>
          <p:cNvPr id="6" name="Shape 4"/>
          <p:cNvSpPr/>
          <p:nvPr/>
        </p:nvSpPr>
        <p:spPr>
          <a:xfrm>
            <a:off x="457200" y="1051560"/>
            <a:ext cx="1645920" cy="640080"/>
          </a:xfrm>
          <a:prstGeom prst="rect">
            <a:avLst/>
          </a:prstGeom>
          <a:solidFill>
            <a:srgbClr val="065A82"/>
          </a:solidFill>
          <a:ln w="6350">
            <a:solidFill>
              <a:srgbClr val="065A82"/>
            </a:solidFill>
            <a:prstDash val="solid"/>
          </a:ln>
        </p:spPr>
      </p:sp>
      <p:sp>
        <p:nvSpPr>
          <p:cNvPr id="7" name="Text 5"/>
          <p:cNvSpPr/>
          <p:nvPr/>
        </p:nvSpPr>
        <p:spPr>
          <a:xfrm>
            <a:off x="457200" y="1051560"/>
            <a:ext cx="1645920" cy="640080"/>
          </a:xfrm>
          <a:prstGeom prst="rect">
            <a:avLst/>
          </a:prstGeom>
          <a:noFill/>
          <a:ln/>
        </p:spPr>
        <p:txBody>
          <a:bodyPr wrap="square"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KNOWN</a:t>
            </a:r>
            <a:endParaRPr lang="en-US" sz="1000" dirty="0"/>
          </a:p>
          <a:p>
            <a:pPr algn="ctr" indent="0" marL="0">
              <a:buNone/>
            </a:pPr>
            <a:r>
              <a:rPr lang="en-US" sz="1000" b="1" dirty="0">
                <a:solidFill>
                  <a:srgbClr val="FFFFFF"/>
                </a:solidFill>
                <a:latin typeface="Calibri" pitchFamily="34" charset="0"/>
                <a:ea typeface="Calibri" pitchFamily="34" charset="-122"/>
                <a:cs typeface="Calibri" pitchFamily="34" charset="-120"/>
              </a:rPr>
              <a:t>FACTS</a:t>
            </a:r>
            <a:endParaRPr lang="en-US" sz="1000" dirty="0"/>
          </a:p>
        </p:txBody>
      </p:sp>
      <p:sp>
        <p:nvSpPr>
          <p:cNvPr id="8" name="Shape 6"/>
          <p:cNvSpPr/>
          <p:nvPr/>
        </p:nvSpPr>
        <p:spPr>
          <a:xfrm>
            <a:off x="2468880" y="1051560"/>
            <a:ext cx="1645920" cy="640080"/>
          </a:xfrm>
          <a:prstGeom prst="rect">
            <a:avLst/>
          </a:prstGeom>
          <a:solidFill>
            <a:srgbClr val="1C7293"/>
          </a:solidFill>
          <a:ln w="6350">
            <a:solidFill>
              <a:srgbClr val="1C7293"/>
            </a:solidFill>
            <a:prstDash val="solid"/>
          </a:ln>
        </p:spPr>
      </p:sp>
      <p:sp>
        <p:nvSpPr>
          <p:cNvPr id="9" name="Text 7"/>
          <p:cNvSpPr/>
          <p:nvPr/>
        </p:nvSpPr>
        <p:spPr>
          <a:xfrm>
            <a:off x="2468880" y="1051560"/>
            <a:ext cx="1645920" cy="640080"/>
          </a:xfrm>
          <a:prstGeom prst="rect">
            <a:avLst/>
          </a:prstGeom>
          <a:noFill/>
          <a:ln/>
        </p:spPr>
        <p:txBody>
          <a:bodyPr wrap="square"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APPLY</a:t>
            </a:r>
            <a:endParaRPr lang="en-US" sz="1000" dirty="0"/>
          </a:p>
          <a:p>
            <a:pPr algn="ctr" indent="0" marL="0">
              <a:buNone/>
            </a:pPr>
            <a:r>
              <a:rPr lang="en-US" sz="1000" b="1" dirty="0">
                <a:solidFill>
                  <a:srgbClr val="FFFFFF"/>
                </a:solidFill>
                <a:latin typeface="Calibri" pitchFamily="34" charset="0"/>
                <a:ea typeface="Calibri" pitchFamily="34" charset="-122"/>
                <a:cs typeface="Calibri" pitchFamily="34" charset="-120"/>
              </a:rPr>
              <a:t>RULES</a:t>
            </a:r>
            <a:endParaRPr lang="en-US" sz="1000" dirty="0"/>
          </a:p>
        </p:txBody>
      </p:sp>
      <p:sp>
        <p:nvSpPr>
          <p:cNvPr id="10" name="Shape 8"/>
          <p:cNvSpPr/>
          <p:nvPr/>
        </p:nvSpPr>
        <p:spPr>
          <a:xfrm>
            <a:off x="4480560" y="1051560"/>
            <a:ext cx="1645920" cy="640080"/>
          </a:xfrm>
          <a:prstGeom prst="rect">
            <a:avLst/>
          </a:prstGeom>
          <a:solidFill>
            <a:srgbClr val="7C3AED"/>
          </a:solidFill>
          <a:ln w="6350">
            <a:solidFill>
              <a:srgbClr val="7C3AED"/>
            </a:solidFill>
            <a:prstDash val="solid"/>
          </a:ln>
        </p:spPr>
      </p:sp>
      <p:sp>
        <p:nvSpPr>
          <p:cNvPr id="11" name="Text 9"/>
          <p:cNvSpPr/>
          <p:nvPr/>
        </p:nvSpPr>
        <p:spPr>
          <a:xfrm>
            <a:off x="4480560" y="1051560"/>
            <a:ext cx="1645920" cy="640080"/>
          </a:xfrm>
          <a:prstGeom prst="rect">
            <a:avLst/>
          </a:prstGeom>
          <a:noFill/>
          <a:ln/>
        </p:spPr>
        <p:txBody>
          <a:bodyPr wrap="square"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NEW</a:t>
            </a:r>
            <a:endParaRPr lang="en-US" sz="1000" dirty="0"/>
          </a:p>
          <a:p>
            <a:pPr algn="ctr" indent="0" marL="0">
              <a:buNone/>
            </a:pPr>
            <a:r>
              <a:rPr lang="en-US" sz="1000" b="1" dirty="0">
                <a:solidFill>
                  <a:srgbClr val="FFFFFF"/>
                </a:solidFill>
                <a:latin typeface="Calibri" pitchFamily="34" charset="0"/>
                <a:ea typeface="Calibri" pitchFamily="34" charset="-122"/>
                <a:cs typeface="Calibri" pitchFamily="34" charset="-120"/>
              </a:rPr>
              <a:t>FACTS</a:t>
            </a:r>
            <a:endParaRPr lang="en-US" sz="1000" dirty="0"/>
          </a:p>
        </p:txBody>
      </p:sp>
      <p:sp>
        <p:nvSpPr>
          <p:cNvPr id="12" name="Shape 10"/>
          <p:cNvSpPr/>
          <p:nvPr/>
        </p:nvSpPr>
        <p:spPr>
          <a:xfrm>
            <a:off x="6492240" y="1051560"/>
            <a:ext cx="1645920" cy="640080"/>
          </a:xfrm>
          <a:prstGeom prst="rect">
            <a:avLst/>
          </a:prstGeom>
          <a:solidFill>
            <a:srgbClr val="059669"/>
          </a:solidFill>
          <a:ln w="6350">
            <a:solidFill>
              <a:srgbClr val="059669"/>
            </a:solidFill>
            <a:prstDash val="solid"/>
          </a:ln>
        </p:spPr>
      </p:sp>
      <p:sp>
        <p:nvSpPr>
          <p:cNvPr id="13" name="Text 11"/>
          <p:cNvSpPr/>
          <p:nvPr/>
        </p:nvSpPr>
        <p:spPr>
          <a:xfrm>
            <a:off x="6492240" y="1051560"/>
            <a:ext cx="1645920" cy="640080"/>
          </a:xfrm>
          <a:prstGeom prst="rect">
            <a:avLst/>
          </a:prstGeom>
          <a:noFill/>
          <a:ln/>
        </p:spPr>
        <p:txBody>
          <a:bodyPr wrap="square"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GOAL</a:t>
            </a:r>
            <a:endParaRPr lang="en-US" sz="1000" dirty="0"/>
          </a:p>
          <a:p>
            <a:pPr algn="ctr" indent="0" marL="0">
              <a:buNone/>
            </a:pPr>
            <a:r>
              <a:rPr lang="en-US" sz="1000" b="1" dirty="0">
                <a:solidFill>
                  <a:srgbClr val="FFFFFF"/>
                </a:solidFill>
                <a:latin typeface="Calibri" pitchFamily="34" charset="0"/>
                <a:ea typeface="Calibri" pitchFamily="34" charset="-122"/>
                <a:cs typeface="Calibri" pitchFamily="34" charset="-120"/>
              </a:rPr>
              <a:t>REACHED?</a:t>
            </a:r>
            <a:endParaRPr lang="en-US" sz="1000" dirty="0"/>
          </a:p>
        </p:txBody>
      </p:sp>
      <p:sp>
        <p:nvSpPr>
          <p:cNvPr id="14" name="Shape 12"/>
          <p:cNvSpPr/>
          <p:nvPr/>
        </p:nvSpPr>
        <p:spPr>
          <a:xfrm>
            <a:off x="2103120" y="1371600"/>
            <a:ext cx="365760" cy="0"/>
          </a:xfrm>
          <a:prstGeom prst="line">
            <a:avLst/>
          </a:prstGeom>
          <a:noFill/>
          <a:ln w="25400">
            <a:solidFill>
              <a:srgbClr val="02C39A"/>
            </a:solidFill>
            <a:prstDash val="solid"/>
          </a:ln>
        </p:spPr>
      </p:sp>
      <p:sp>
        <p:nvSpPr>
          <p:cNvPr id="15" name="Text 13"/>
          <p:cNvSpPr/>
          <p:nvPr/>
        </p:nvSpPr>
        <p:spPr>
          <a:xfrm>
            <a:off x="2103120" y="1188720"/>
            <a:ext cx="365760" cy="365760"/>
          </a:xfrm>
          <a:prstGeom prst="rect">
            <a:avLst/>
          </a:prstGeom>
          <a:noFill/>
          <a:ln/>
        </p:spPr>
        <p:txBody>
          <a:bodyPr wrap="square" rtlCol="0" anchor="ctr"/>
          <a:lstStyle/>
          <a:p>
            <a:pPr algn="ctr" indent="0" marL="0">
              <a:buNone/>
            </a:pPr>
            <a:r>
              <a:rPr lang="en-US" sz="1600" dirty="0">
                <a:solidFill>
                  <a:srgbClr val="02C39A"/>
                </a:solidFill>
              </a:rPr>
              <a:t>→</a:t>
            </a:r>
            <a:endParaRPr lang="en-US" sz="1600" dirty="0"/>
          </a:p>
        </p:txBody>
      </p:sp>
      <p:sp>
        <p:nvSpPr>
          <p:cNvPr id="16" name="Shape 14"/>
          <p:cNvSpPr/>
          <p:nvPr/>
        </p:nvSpPr>
        <p:spPr>
          <a:xfrm>
            <a:off x="4114800" y="1371600"/>
            <a:ext cx="365760" cy="0"/>
          </a:xfrm>
          <a:prstGeom prst="line">
            <a:avLst/>
          </a:prstGeom>
          <a:noFill/>
          <a:ln w="25400">
            <a:solidFill>
              <a:srgbClr val="02C39A"/>
            </a:solidFill>
            <a:prstDash val="solid"/>
          </a:ln>
        </p:spPr>
      </p:sp>
      <p:sp>
        <p:nvSpPr>
          <p:cNvPr id="17" name="Text 15"/>
          <p:cNvSpPr/>
          <p:nvPr/>
        </p:nvSpPr>
        <p:spPr>
          <a:xfrm>
            <a:off x="4114800" y="1188720"/>
            <a:ext cx="365760" cy="365760"/>
          </a:xfrm>
          <a:prstGeom prst="rect">
            <a:avLst/>
          </a:prstGeom>
          <a:noFill/>
          <a:ln/>
        </p:spPr>
        <p:txBody>
          <a:bodyPr wrap="square" rtlCol="0" anchor="ctr"/>
          <a:lstStyle/>
          <a:p>
            <a:pPr algn="ctr" indent="0" marL="0">
              <a:buNone/>
            </a:pPr>
            <a:r>
              <a:rPr lang="en-US" sz="1600" dirty="0">
                <a:solidFill>
                  <a:srgbClr val="02C39A"/>
                </a:solidFill>
              </a:rPr>
              <a:t>→</a:t>
            </a:r>
            <a:endParaRPr lang="en-US" sz="1600" dirty="0"/>
          </a:p>
        </p:txBody>
      </p:sp>
      <p:sp>
        <p:nvSpPr>
          <p:cNvPr id="18" name="Shape 16"/>
          <p:cNvSpPr/>
          <p:nvPr/>
        </p:nvSpPr>
        <p:spPr>
          <a:xfrm>
            <a:off x="6126480" y="1371600"/>
            <a:ext cx="365760" cy="0"/>
          </a:xfrm>
          <a:prstGeom prst="line">
            <a:avLst/>
          </a:prstGeom>
          <a:noFill/>
          <a:ln w="25400">
            <a:solidFill>
              <a:srgbClr val="02C39A"/>
            </a:solidFill>
            <a:prstDash val="solid"/>
          </a:ln>
        </p:spPr>
      </p:sp>
      <p:sp>
        <p:nvSpPr>
          <p:cNvPr id="19" name="Text 17"/>
          <p:cNvSpPr/>
          <p:nvPr/>
        </p:nvSpPr>
        <p:spPr>
          <a:xfrm>
            <a:off x="6126480" y="1188720"/>
            <a:ext cx="365760" cy="365760"/>
          </a:xfrm>
          <a:prstGeom prst="rect">
            <a:avLst/>
          </a:prstGeom>
          <a:noFill/>
          <a:ln/>
        </p:spPr>
        <p:txBody>
          <a:bodyPr wrap="square" rtlCol="0" anchor="ctr"/>
          <a:lstStyle/>
          <a:p>
            <a:pPr algn="ctr" indent="0" marL="0">
              <a:buNone/>
            </a:pPr>
            <a:r>
              <a:rPr lang="en-US" sz="1600" dirty="0">
                <a:solidFill>
                  <a:srgbClr val="02C39A"/>
                </a:solidFill>
              </a:rPr>
              <a:t>→</a:t>
            </a:r>
            <a:endParaRPr lang="en-US" sz="1600" dirty="0"/>
          </a:p>
        </p:txBody>
      </p:sp>
      <p:sp>
        <p:nvSpPr>
          <p:cNvPr id="20" name="Shape 18"/>
          <p:cNvSpPr/>
          <p:nvPr/>
        </p:nvSpPr>
        <p:spPr>
          <a:xfrm>
            <a:off x="457200" y="1828800"/>
            <a:ext cx="7680960" cy="292608"/>
          </a:xfrm>
          <a:prstGeom prst="rect">
            <a:avLst/>
          </a:prstGeom>
          <a:solidFill>
            <a:srgbClr val="EDE9FE"/>
          </a:solidFill>
          <a:ln w="6350">
            <a:solidFill>
              <a:srgbClr val="7C3AED"/>
            </a:solidFill>
            <a:prstDash val="solid"/>
          </a:ln>
        </p:spPr>
      </p:sp>
      <p:sp>
        <p:nvSpPr>
          <p:cNvPr id="21" name="Text 19"/>
          <p:cNvSpPr/>
          <p:nvPr/>
        </p:nvSpPr>
        <p:spPr>
          <a:xfrm>
            <a:off x="548640" y="1828800"/>
            <a:ext cx="7498080" cy="292608"/>
          </a:xfrm>
          <a:prstGeom prst="rect">
            <a:avLst/>
          </a:prstGeom>
          <a:noFill/>
          <a:ln/>
        </p:spPr>
        <p:txBody>
          <a:bodyPr wrap="square" rtlCol="0" anchor="ctr"/>
          <a:lstStyle/>
          <a:p>
            <a:pPr indent="0" marL="0">
              <a:buNone/>
            </a:pPr>
            <a:r>
              <a:rPr lang="en-US" sz="1100" b="1" dirty="0">
                <a:solidFill>
                  <a:srgbClr val="7C3AED"/>
                </a:solidFill>
                <a:latin typeface="Calibri" pitchFamily="34" charset="0"/>
                <a:ea typeface="Calibri" pitchFamily="34" charset="-122"/>
                <a:cs typeface="Calibri" pitchFamily="34" charset="-120"/>
              </a:rPr>
              <a:t>Direction:  Facts  →  Rules  →  New Facts  →  …  →  Goal</a:t>
            </a:r>
            <a:endParaRPr lang="en-US" sz="1100" dirty="0"/>
          </a:p>
        </p:txBody>
      </p:sp>
      <p:sp>
        <p:nvSpPr>
          <p:cNvPr id="22" name="Shape 20"/>
          <p:cNvSpPr/>
          <p:nvPr/>
        </p:nvSpPr>
        <p:spPr>
          <a:xfrm>
            <a:off x="457200" y="2286000"/>
            <a:ext cx="8138160" cy="640080"/>
          </a:xfrm>
          <a:prstGeom prst="rect">
            <a:avLst/>
          </a:prstGeom>
          <a:solidFill>
            <a:srgbClr val="ECFDF5"/>
          </a:solidFill>
          <a:ln w="6350">
            <a:solidFill>
              <a:srgbClr val="059669"/>
            </a:solidFill>
            <a:prstDash val="solid"/>
          </a:ln>
        </p:spPr>
      </p:sp>
      <p:sp>
        <p:nvSpPr>
          <p:cNvPr id="23" name="Text 21"/>
          <p:cNvSpPr/>
          <p:nvPr/>
        </p:nvSpPr>
        <p:spPr>
          <a:xfrm>
            <a:off x="640080" y="2304288"/>
            <a:ext cx="2743200" cy="274320"/>
          </a:xfrm>
          <a:prstGeom prst="rect">
            <a:avLst/>
          </a:prstGeom>
          <a:noFill/>
          <a:ln/>
        </p:spPr>
        <p:txBody>
          <a:bodyPr wrap="square" rtlCol="0" anchor="ctr"/>
          <a:lstStyle/>
          <a:p>
            <a:pPr indent="0" marL="0">
              <a:buNone/>
            </a:pPr>
            <a:r>
              <a:rPr lang="en-US" sz="1100" b="1" dirty="0">
                <a:solidFill>
                  <a:srgbClr val="059669"/>
                </a:solidFill>
                <a:latin typeface="Georgia" pitchFamily="34" charset="0"/>
                <a:ea typeface="Georgia" pitchFamily="34" charset="-122"/>
                <a:cs typeface="Georgia" pitchFamily="34" charset="-120"/>
              </a:rPr>
              <a:t>🍳 Cooking Analogy</a:t>
            </a:r>
            <a:endParaRPr lang="en-US" sz="1100" dirty="0"/>
          </a:p>
        </p:txBody>
      </p:sp>
      <p:sp>
        <p:nvSpPr>
          <p:cNvPr id="24" name="Text 22"/>
          <p:cNvSpPr/>
          <p:nvPr/>
        </p:nvSpPr>
        <p:spPr>
          <a:xfrm>
            <a:off x="640080" y="2578608"/>
            <a:ext cx="7772400" cy="274320"/>
          </a:xfrm>
          <a:prstGeom prst="rect">
            <a:avLst/>
          </a:prstGeom>
          <a:noFill/>
          <a:ln/>
        </p:spPr>
        <p:txBody>
          <a:bodyPr wrap="square" rtlCol="0" anchor="ctr"/>
          <a:lstStyle/>
          <a:p>
            <a:pPr indent="0" marL="0">
              <a:buNone/>
            </a:pPr>
            <a:r>
              <a:rPr lang="en-US" sz="1000" dirty="0">
                <a:solidFill>
                  <a:srgbClr val="2D3748"/>
                </a:solidFill>
                <a:latin typeface="Calibri" pitchFamily="34" charset="0"/>
                <a:ea typeface="Calibri" pitchFamily="34" charset="-122"/>
                <a:cs typeface="Calibri" pitchFamily="34" charset="-120"/>
              </a:rPr>
              <a:t>Open the fridge → see what ingredients you have → check recipes → figure out what you can cook.</a:t>
            </a:r>
            <a:endParaRPr lang="en-US" sz="1000" dirty="0"/>
          </a:p>
        </p:txBody>
      </p:sp>
      <p:sp>
        <p:nvSpPr>
          <p:cNvPr id="25" name="Shape 23"/>
          <p:cNvSpPr/>
          <p:nvPr/>
        </p:nvSpPr>
        <p:spPr>
          <a:xfrm>
            <a:off x="457200" y="3063240"/>
            <a:ext cx="8138160" cy="1234440"/>
          </a:xfrm>
          <a:prstGeom prst="rect">
            <a:avLst/>
          </a:prstGeom>
          <a:solidFill>
            <a:srgbClr val="FFFFFF"/>
          </a:solidFill>
          <a:ln w="6350">
            <a:solidFill>
              <a:srgbClr val="E8F4F8"/>
            </a:solidFill>
            <a:prstDash val="solid"/>
          </a:ln>
        </p:spPr>
      </p:sp>
      <p:sp>
        <p:nvSpPr>
          <p:cNvPr id="26" name="Text 24"/>
          <p:cNvSpPr/>
          <p:nvPr/>
        </p:nvSpPr>
        <p:spPr>
          <a:xfrm>
            <a:off x="640080" y="3090672"/>
            <a:ext cx="4572000" cy="274320"/>
          </a:xfrm>
          <a:prstGeom prst="rect">
            <a:avLst/>
          </a:prstGeom>
          <a:noFill/>
          <a:ln/>
        </p:spPr>
        <p:txBody>
          <a:bodyPr wrap="square" rtlCol="0" anchor="ctr"/>
          <a:lstStyle/>
          <a:p>
            <a:pPr indent="0" marL="0">
              <a:buNone/>
            </a:pPr>
            <a:r>
              <a:rPr lang="en-US" sz="1100" b="1" dirty="0">
                <a:solidFill>
                  <a:srgbClr val="065A82"/>
                </a:solidFill>
                <a:latin typeface="Georgia" pitchFamily="34" charset="0"/>
                <a:ea typeface="Georgia" pitchFamily="34" charset="-122"/>
                <a:cs typeface="Georgia" pitchFamily="34" charset="-120"/>
              </a:rPr>
              <a:t>How Forward Chaining Works</a:t>
            </a:r>
            <a:endParaRPr lang="en-US" sz="1100" dirty="0"/>
          </a:p>
        </p:txBody>
      </p:sp>
      <p:sp>
        <p:nvSpPr>
          <p:cNvPr id="27" name="Text 25"/>
          <p:cNvSpPr/>
          <p:nvPr/>
        </p:nvSpPr>
        <p:spPr>
          <a:xfrm>
            <a:off x="731520" y="3383280"/>
            <a:ext cx="7680960" cy="210312"/>
          </a:xfrm>
          <a:prstGeom prst="rect">
            <a:avLst/>
          </a:prstGeom>
          <a:noFill/>
          <a:ln/>
        </p:spPr>
        <p:txBody>
          <a:bodyPr wrap="square" rtlCol="0" anchor="ctr"/>
          <a:lstStyle/>
          <a:p>
            <a:pPr indent="0" marL="0">
              <a:buNone/>
            </a:pPr>
            <a:r>
              <a:rPr lang="en-US" sz="900" dirty="0">
                <a:solidFill>
                  <a:srgbClr val="2D3748"/>
                </a:solidFill>
                <a:latin typeface="Calibri" pitchFamily="34" charset="0"/>
                <a:ea typeface="Calibri" pitchFamily="34" charset="-122"/>
                <a:cs typeface="Calibri" pitchFamily="34" charset="-120"/>
              </a:rPr>
              <a:t>1. Start with all known facts in the KB</a:t>
            </a:r>
            <a:endParaRPr lang="en-US" sz="900" dirty="0"/>
          </a:p>
        </p:txBody>
      </p:sp>
      <p:sp>
        <p:nvSpPr>
          <p:cNvPr id="28" name="Text 26"/>
          <p:cNvSpPr/>
          <p:nvPr/>
        </p:nvSpPr>
        <p:spPr>
          <a:xfrm>
            <a:off x="731520" y="3593592"/>
            <a:ext cx="7680960" cy="210312"/>
          </a:xfrm>
          <a:prstGeom prst="rect">
            <a:avLst/>
          </a:prstGeom>
          <a:noFill/>
          <a:ln/>
        </p:spPr>
        <p:txBody>
          <a:bodyPr wrap="square" rtlCol="0" anchor="ctr"/>
          <a:lstStyle/>
          <a:p>
            <a:pPr indent="0" marL="0">
              <a:buNone/>
            </a:pPr>
            <a:r>
              <a:rPr lang="en-US" sz="900" dirty="0">
                <a:solidFill>
                  <a:srgbClr val="2D3748"/>
                </a:solidFill>
                <a:latin typeface="Calibri" pitchFamily="34" charset="0"/>
                <a:ea typeface="Calibri" pitchFamily="34" charset="-122"/>
                <a:cs typeface="Calibri" pitchFamily="34" charset="-120"/>
              </a:rPr>
              <a:t>2. For each rule, check if its premises match current facts (unification)</a:t>
            </a:r>
            <a:endParaRPr lang="en-US" sz="900" dirty="0"/>
          </a:p>
        </p:txBody>
      </p:sp>
      <p:sp>
        <p:nvSpPr>
          <p:cNvPr id="29" name="Text 27"/>
          <p:cNvSpPr/>
          <p:nvPr/>
        </p:nvSpPr>
        <p:spPr>
          <a:xfrm>
            <a:off x="731520" y="3803904"/>
            <a:ext cx="7680960" cy="210312"/>
          </a:xfrm>
          <a:prstGeom prst="rect">
            <a:avLst/>
          </a:prstGeom>
          <a:noFill/>
          <a:ln/>
        </p:spPr>
        <p:txBody>
          <a:bodyPr wrap="square" rtlCol="0" anchor="ctr"/>
          <a:lstStyle/>
          <a:p>
            <a:pPr indent="0" marL="0">
              <a:buNone/>
            </a:pPr>
            <a:r>
              <a:rPr lang="en-US" sz="900" dirty="0">
                <a:solidFill>
                  <a:srgbClr val="2D3748"/>
                </a:solidFill>
                <a:latin typeface="Calibri" pitchFamily="34" charset="0"/>
                <a:ea typeface="Calibri" pitchFamily="34" charset="-122"/>
                <a:cs typeface="Calibri" pitchFamily="34" charset="-120"/>
              </a:rPr>
              <a:t>3. If ALL premises match → fire the rule → add conclusion as new fact</a:t>
            </a:r>
            <a:endParaRPr lang="en-US" sz="900" dirty="0"/>
          </a:p>
        </p:txBody>
      </p:sp>
      <p:sp>
        <p:nvSpPr>
          <p:cNvPr id="30" name="Text 28"/>
          <p:cNvSpPr/>
          <p:nvPr/>
        </p:nvSpPr>
        <p:spPr>
          <a:xfrm>
            <a:off x="731520" y="4014216"/>
            <a:ext cx="7680960" cy="210312"/>
          </a:xfrm>
          <a:prstGeom prst="rect">
            <a:avLst/>
          </a:prstGeom>
          <a:noFill/>
          <a:ln/>
        </p:spPr>
        <p:txBody>
          <a:bodyPr wrap="square" rtlCol="0" anchor="ctr"/>
          <a:lstStyle/>
          <a:p>
            <a:pPr indent="0" marL="0">
              <a:buNone/>
            </a:pPr>
            <a:r>
              <a:rPr lang="en-US" sz="900" dirty="0">
                <a:solidFill>
                  <a:srgbClr val="2D3748"/>
                </a:solidFill>
                <a:latin typeface="Calibri" pitchFamily="34" charset="0"/>
                <a:ea typeface="Calibri" pitchFamily="34" charset="-122"/>
                <a:cs typeface="Calibri" pitchFamily="34" charset="-120"/>
              </a:rPr>
              <a:t>4. Repeat until goal is found OR no new facts can be derived</a:t>
            </a:r>
            <a:endParaRPr lang="en-US" sz="900" dirty="0"/>
          </a:p>
        </p:txBody>
      </p:sp>
      <p:sp>
        <p:nvSpPr>
          <p:cNvPr id="31" name="Shape 29"/>
          <p:cNvSpPr/>
          <p:nvPr/>
        </p:nvSpPr>
        <p:spPr>
          <a:xfrm>
            <a:off x="457200" y="4389120"/>
            <a:ext cx="8138160" cy="320040"/>
          </a:xfrm>
          <a:prstGeom prst="rect">
            <a:avLst/>
          </a:prstGeom>
          <a:solidFill>
            <a:srgbClr val="FEF3C7"/>
          </a:solidFill>
          <a:ln w="6350">
            <a:solidFill>
              <a:srgbClr val="F59E0B"/>
            </a:solidFill>
            <a:prstDash val="solid"/>
          </a:ln>
        </p:spPr>
      </p:sp>
      <p:sp>
        <p:nvSpPr>
          <p:cNvPr id="32" name="Text 30"/>
          <p:cNvSpPr/>
          <p:nvPr/>
        </p:nvSpPr>
        <p:spPr>
          <a:xfrm>
            <a:off x="640080" y="4389120"/>
            <a:ext cx="7772400" cy="320040"/>
          </a:xfrm>
          <a:prstGeom prst="rect">
            <a:avLst/>
          </a:prstGeom>
          <a:noFill/>
          <a:ln/>
        </p:spPr>
        <p:txBody>
          <a:bodyPr wrap="square" rtlCol="0" anchor="ctr"/>
          <a:lstStyle/>
          <a:p>
            <a:pPr indent="0" marL="0">
              <a:buNone/>
            </a:pPr>
            <a:r>
              <a:rPr lang="en-US" sz="900" b="1" dirty="0">
                <a:solidFill>
                  <a:srgbClr val="92400E"/>
                </a:solidFill>
                <a:latin typeface="Calibri" pitchFamily="34" charset="0"/>
                <a:ea typeface="Calibri" pitchFamily="34" charset="-122"/>
                <a:cs typeface="Calibri" pitchFamily="34" charset="-120"/>
              </a:rPr>
              <a:t>⚡ EXAM ALERT — Forward chaining is a frequent Part B question. Know the algorithm + worked example.</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65A82"/>
        </a:solidFill>
      </p:bgPr>
    </p:bg>
    <p:spTree>
      <p:nvGrpSpPr>
        <p:cNvPr id="1" name=""/>
        <p:cNvGrpSpPr/>
        <p:nvPr/>
      </p:nvGrpSpPr>
      <p:grpSpPr>
        <a:xfrm>
          <a:off x="0" y="0"/>
          <a:ext cx="0" cy="0"/>
          <a:chOff x="0" y="0"/>
          <a:chExt cx="0" cy="0"/>
        </a:xfrm>
      </p:grpSpPr>
      <p:sp>
        <p:nvSpPr>
          <p:cNvPr id="2" name="Shape 0"/>
          <p:cNvSpPr/>
          <p:nvPr/>
        </p:nvSpPr>
        <p:spPr>
          <a:xfrm>
            <a:off x="0" y="0"/>
            <a:ext cx="137160" cy="5143500"/>
          </a:xfrm>
          <a:prstGeom prst="rect">
            <a:avLst/>
          </a:prstGeom>
          <a:solidFill>
            <a:srgbClr val="02C39A"/>
          </a:solidFill>
          <a:ln/>
        </p:spPr>
      </p:sp>
      <p:sp>
        <p:nvSpPr>
          <p:cNvPr id="3" name="Text 1"/>
          <p:cNvSpPr/>
          <p:nvPr/>
        </p:nvSpPr>
        <p:spPr>
          <a:xfrm>
            <a:off x="731520" y="1097280"/>
            <a:ext cx="1828800" cy="914400"/>
          </a:xfrm>
          <a:prstGeom prst="rect">
            <a:avLst/>
          </a:prstGeom>
          <a:noFill/>
          <a:ln/>
        </p:spPr>
        <p:txBody>
          <a:bodyPr wrap="square" rtlCol="0" anchor="ctr"/>
          <a:lstStyle/>
          <a:p>
            <a:pPr indent="0" marL="0">
              <a:buNone/>
            </a:pPr>
            <a:r>
              <a:rPr lang="en-US" sz="4800" b="1" dirty="0">
                <a:solidFill>
                  <a:srgbClr val="02C39A"/>
                </a:solidFill>
                <a:latin typeface="Georgia" pitchFamily="34" charset="0"/>
                <a:ea typeface="Georgia" pitchFamily="34" charset="-122"/>
                <a:cs typeface="Georgia" pitchFamily="34" charset="-120"/>
              </a:rPr>
              <a:t>3.1</a:t>
            </a:r>
            <a:endParaRPr lang="en-US" sz="4800" dirty="0"/>
          </a:p>
        </p:txBody>
      </p:sp>
      <p:sp>
        <p:nvSpPr>
          <p:cNvPr id="4" name="Text 2"/>
          <p:cNvSpPr/>
          <p:nvPr/>
        </p:nvSpPr>
        <p:spPr>
          <a:xfrm>
            <a:off x="731520" y="2011680"/>
            <a:ext cx="7680960" cy="1097280"/>
          </a:xfrm>
          <a:prstGeom prst="rect">
            <a:avLst/>
          </a:prstGeom>
          <a:noFill/>
          <a:ln/>
        </p:spPr>
        <p:txBody>
          <a:bodyPr wrap="square" rtlCol="0" anchor="ctr"/>
          <a:lstStyle/>
          <a:p>
            <a:pPr indent="0" marL="0">
              <a:buNone/>
            </a:pPr>
            <a:r>
              <a:rPr lang="en-US" sz="3200" b="1" dirty="0">
                <a:solidFill>
                  <a:srgbClr val="FFFFFF"/>
                </a:solidFill>
                <a:latin typeface="Georgia" pitchFamily="34" charset="0"/>
                <a:ea typeface="Georgia" pitchFamily="34" charset="-122"/>
                <a:cs typeface="Georgia" pitchFamily="34" charset="-120"/>
              </a:rPr>
              <a:t>Knowledge-Based Agents</a:t>
            </a:r>
            <a:endParaRPr lang="en-US" sz="3200" dirty="0"/>
          </a:p>
        </p:txBody>
      </p:sp>
      <p:sp>
        <p:nvSpPr>
          <p:cNvPr id="5" name="Text 3"/>
          <p:cNvSpPr/>
          <p:nvPr/>
        </p:nvSpPr>
        <p:spPr>
          <a:xfrm>
            <a:off x="731520" y="3200400"/>
            <a:ext cx="7680960" cy="548640"/>
          </a:xfrm>
          <a:prstGeom prst="rect">
            <a:avLst/>
          </a:prstGeom>
          <a:noFill/>
          <a:ln/>
        </p:spPr>
        <p:txBody>
          <a:bodyPr wrap="square" rtlCol="0" anchor="ctr"/>
          <a:lstStyle/>
          <a:p>
            <a:pPr indent="0" marL="0">
              <a:buNone/>
            </a:pPr>
            <a:r>
              <a:rPr lang="en-US" sz="1400" dirty="0">
                <a:solidFill>
                  <a:srgbClr val="E8F4F8"/>
                </a:solidFill>
                <a:latin typeface="Calibri" pitchFamily="34" charset="0"/>
                <a:ea typeface="Calibri" pitchFamily="34" charset="-122"/>
                <a:cs typeface="Calibri" pitchFamily="34" charset="-120"/>
              </a:rPr>
              <a:t>Agents that KNOW things and REASON about what to do</a:t>
            </a:r>
            <a:endParaRPr lang="en-US" sz="14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7FA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C7293"/>
          </a:solidFill>
          <a:ln/>
        </p:spPr>
      </p:sp>
      <p:sp>
        <p:nvSpPr>
          <p:cNvPr id="3" name="Text 1"/>
          <p:cNvSpPr/>
          <p:nvPr/>
        </p:nvSpPr>
        <p:spPr>
          <a:xfrm>
            <a:off x="548640" y="182880"/>
            <a:ext cx="8046720" cy="548640"/>
          </a:xfrm>
          <a:prstGeom prst="rect">
            <a:avLst/>
          </a:prstGeom>
          <a:noFill/>
          <a:ln/>
        </p:spPr>
        <p:txBody>
          <a:bodyPr wrap="square" lIns="0" tIns="0" rIns="0" bIns="0" rtlCol="0" anchor="ctr"/>
          <a:lstStyle/>
          <a:p>
            <a:pPr indent="0" marL="0">
              <a:buNone/>
            </a:pPr>
            <a:r>
              <a:rPr lang="en-US" sz="2200" b="1" dirty="0">
                <a:solidFill>
                  <a:srgbClr val="1A1A2E"/>
                </a:solidFill>
                <a:latin typeface="Georgia" pitchFamily="34" charset="0"/>
                <a:ea typeface="Georgia" pitchFamily="34" charset="-122"/>
                <a:cs typeface="Georgia" pitchFamily="34" charset="-120"/>
              </a:rPr>
              <a:t>Forward Chaining — Worked Example: "West is Criminal"</a:t>
            </a:r>
            <a:endParaRPr lang="en-US" sz="2200" dirty="0"/>
          </a:p>
        </p:txBody>
      </p:sp>
      <p:sp>
        <p:nvSpPr>
          <p:cNvPr id="4" name="Text 2"/>
          <p:cNvSpPr/>
          <p:nvPr/>
        </p:nvSpPr>
        <p:spPr>
          <a:xfrm>
            <a:off x="548640" y="685800"/>
            <a:ext cx="8046720" cy="274320"/>
          </a:xfrm>
          <a:prstGeom prst="rect">
            <a:avLst/>
          </a:prstGeom>
          <a:noFill/>
          <a:ln/>
        </p:spPr>
        <p:txBody>
          <a:bodyPr wrap="square" lIns="0" tIns="0" rIns="0" bIns="0" rtlCol="0" anchor="ctr"/>
          <a:lstStyle/>
          <a:p>
            <a:pPr indent="0" marL="0">
              <a:buNone/>
            </a:pPr>
            <a:r>
              <a:rPr lang="en-US" sz="1200" i="1" dirty="0">
                <a:solidFill>
                  <a:srgbClr val="64748B"/>
                </a:solidFill>
                <a:latin typeface="Calibri" pitchFamily="34" charset="0"/>
                <a:ea typeface="Calibri" pitchFamily="34" charset="-122"/>
                <a:cs typeface="Calibri" pitchFamily="34" charset="-120"/>
              </a:rPr>
              <a:t>THE classic exam problem — appeared in 6/7 papers</a:t>
            </a:r>
            <a:endParaRPr lang="en-US" sz="1200" dirty="0"/>
          </a:p>
        </p:txBody>
      </p:sp>
      <p:sp>
        <p:nvSpPr>
          <p:cNvPr id="5" name="Text 3"/>
          <p:cNvSpPr/>
          <p:nvPr/>
        </p:nvSpPr>
        <p:spPr>
          <a:xfrm>
            <a:off x="548640" y="4754880"/>
            <a:ext cx="8046720" cy="274320"/>
          </a:xfrm>
          <a:prstGeom prst="rect">
            <a:avLst/>
          </a:prstGeom>
          <a:noFill/>
          <a:ln/>
        </p:spPr>
        <p:txBody>
          <a:bodyPr wrap="square" rtlCol="0" anchor="ctr"/>
          <a:lstStyle/>
          <a:p>
            <a:pPr indent="0" marL="0">
              <a:buNone/>
            </a:pPr>
            <a:r>
              <a:rPr lang="en-US" sz="900" dirty="0">
                <a:solidFill>
                  <a:srgbClr val="64748B"/>
                </a:solidFill>
                <a:latin typeface="Calibri" pitchFamily="34" charset="0"/>
                <a:ea typeface="Calibri" pitchFamily="34" charset="-122"/>
                <a:cs typeface="Calibri" pitchFamily="34" charset="-120"/>
              </a:rPr>
              <a:t>PECST522 — Artificial Intelligence | B.Tech CSE S5 (2024 Scheme)</a:t>
            </a:r>
            <a:endParaRPr lang="en-US" sz="900" dirty="0"/>
          </a:p>
        </p:txBody>
      </p:sp>
      <p:sp>
        <p:nvSpPr>
          <p:cNvPr id="6" name="Shape 4"/>
          <p:cNvSpPr/>
          <p:nvPr/>
        </p:nvSpPr>
        <p:spPr>
          <a:xfrm>
            <a:off x="365760" y="914400"/>
            <a:ext cx="4114800" cy="1828800"/>
          </a:xfrm>
          <a:prstGeom prst="rect">
            <a:avLst/>
          </a:prstGeom>
          <a:solidFill>
            <a:srgbClr val="EDE9FE"/>
          </a:solidFill>
          <a:ln w="6350">
            <a:solidFill>
              <a:srgbClr val="7C3AED"/>
            </a:solidFill>
            <a:prstDash val="solid"/>
          </a:ln>
        </p:spPr>
      </p:sp>
      <p:sp>
        <p:nvSpPr>
          <p:cNvPr id="7" name="Text 5"/>
          <p:cNvSpPr/>
          <p:nvPr/>
        </p:nvSpPr>
        <p:spPr>
          <a:xfrm>
            <a:off x="457200" y="932688"/>
            <a:ext cx="2743200" cy="228600"/>
          </a:xfrm>
          <a:prstGeom prst="rect">
            <a:avLst/>
          </a:prstGeom>
          <a:noFill/>
          <a:ln/>
        </p:spPr>
        <p:txBody>
          <a:bodyPr wrap="square" rtlCol="0" anchor="ctr"/>
          <a:lstStyle/>
          <a:p>
            <a:pPr indent="0" marL="0">
              <a:buNone/>
            </a:pPr>
            <a:r>
              <a:rPr lang="en-US" sz="1000" b="1" dirty="0">
                <a:solidFill>
                  <a:srgbClr val="7C3AED"/>
                </a:solidFill>
                <a:latin typeface="Georgia" pitchFamily="34" charset="0"/>
                <a:ea typeface="Georgia" pitchFamily="34" charset="-122"/>
                <a:cs typeface="Georgia" pitchFamily="34" charset="-120"/>
              </a:rPr>
              <a:t>Knowledge Base</a:t>
            </a:r>
            <a:endParaRPr lang="en-US" sz="1000" dirty="0"/>
          </a:p>
        </p:txBody>
      </p:sp>
      <p:sp>
        <p:nvSpPr>
          <p:cNvPr id="8" name="Text 6"/>
          <p:cNvSpPr/>
          <p:nvPr/>
        </p:nvSpPr>
        <p:spPr>
          <a:xfrm>
            <a:off x="502920" y="1188720"/>
            <a:ext cx="3840480" cy="365760"/>
          </a:xfrm>
          <a:prstGeom prst="rect">
            <a:avLst/>
          </a:prstGeom>
          <a:noFill/>
          <a:ln/>
        </p:spPr>
        <p:txBody>
          <a:bodyPr wrap="square" rtlCol="0" anchor="ctr"/>
          <a:lstStyle/>
          <a:p>
            <a:pPr indent="0" marL="0">
              <a:buNone/>
            </a:pPr>
            <a:r>
              <a:rPr lang="en-US" sz="850" b="1" dirty="0">
                <a:solidFill>
                  <a:srgbClr val="7C3AED"/>
                </a:solidFill>
                <a:latin typeface="Calibri" pitchFamily="34" charset="0"/>
                <a:ea typeface="Calibri" pitchFamily="34" charset="-122"/>
                <a:cs typeface="Calibri" pitchFamily="34" charset="-120"/>
              </a:rPr>
              <a:t>Rule: </a:t>
            </a:r>
            <a:pPr indent="0" marL="0">
              <a:buNone/>
            </a:pPr>
            <a:r>
              <a:rPr lang="en-US" sz="800" dirty="0">
                <a:solidFill>
                  <a:srgbClr val="2D3748"/>
                </a:solidFill>
                <a:latin typeface="Calibri" pitchFamily="34" charset="0"/>
                <a:ea typeface="Calibri" pitchFamily="34" charset="-122"/>
                <a:cs typeface="Calibri" pitchFamily="34" charset="-120"/>
              </a:rPr>
              <a:t>American(x) ∧ Weapon(y) ∧ Sells(x,y,z) ∧ Hostile(z) ⇒ Criminal(x)</a:t>
            </a:r>
            <a:endParaRPr lang="en-US" sz="850" dirty="0"/>
          </a:p>
        </p:txBody>
      </p:sp>
      <p:sp>
        <p:nvSpPr>
          <p:cNvPr id="9" name="Text 7"/>
          <p:cNvSpPr/>
          <p:nvPr/>
        </p:nvSpPr>
        <p:spPr>
          <a:xfrm>
            <a:off x="457200" y="1554480"/>
            <a:ext cx="1828800" cy="182880"/>
          </a:xfrm>
          <a:prstGeom prst="rect">
            <a:avLst/>
          </a:prstGeom>
          <a:noFill/>
          <a:ln/>
        </p:spPr>
        <p:txBody>
          <a:bodyPr wrap="square" rtlCol="0" anchor="ctr"/>
          <a:lstStyle/>
          <a:p>
            <a:pPr indent="0" marL="0">
              <a:buNone/>
            </a:pPr>
            <a:r>
              <a:rPr lang="en-US" sz="900" b="1" dirty="0">
                <a:solidFill>
                  <a:srgbClr val="7C3AED"/>
                </a:solidFill>
                <a:latin typeface="Calibri" pitchFamily="34" charset="0"/>
                <a:ea typeface="Calibri" pitchFamily="34" charset="-122"/>
                <a:cs typeface="Calibri" pitchFamily="34" charset="-120"/>
              </a:rPr>
              <a:t>Facts:</a:t>
            </a:r>
            <a:endParaRPr lang="en-US" sz="900" dirty="0"/>
          </a:p>
        </p:txBody>
      </p:sp>
      <p:sp>
        <p:nvSpPr>
          <p:cNvPr id="10" name="Text 8"/>
          <p:cNvSpPr/>
          <p:nvPr/>
        </p:nvSpPr>
        <p:spPr>
          <a:xfrm>
            <a:off x="548640" y="1737360"/>
            <a:ext cx="3657600" cy="182880"/>
          </a:xfrm>
          <a:prstGeom prst="rect">
            <a:avLst/>
          </a:prstGeom>
          <a:noFill/>
          <a:ln/>
        </p:spPr>
        <p:txBody>
          <a:bodyPr wrap="square" rtlCol="0" anchor="ctr"/>
          <a:lstStyle/>
          <a:p>
            <a:pPr indent="0" marL="0">
              <a:buNone/>
            </a:pPr>
            <a:r>
              <a:rPr lang="en-US" sz="900" dirty="0">
                <a:solidFill>
                  <a:srgbClr val="2D3748"/>
                </a:solidFill>
                <a:latin typeface="Calibri" pitchFamily="34" charset="0"/>
                <a:ea typeface="Calibri" pitchFamily="34" charset="-122"/>
                <a:cs typeface="Calibri" pitchFamily="34" charset="-120"/>
              </a:rPr>
              <a:t>F1: American(West)</a:t>
            </a:r>
            <a:endParaRPr lang="en-US" sz="900" dirty="0"/>
          </a:p>
        </p:txBody>
      </p:sp>
      <p:sp>
        <p:nvSpPr>
          <p:cNvPr id="11" name="Text 9"/>
          <p:cNvSpPr/>
          <p:nvPr/>
        </p:nvSpPr>
        <p:spPr>
          <a:xfrm>
            <a:off x="548640" y="1920240"/>
            <a:ext cx="3657600" cy="182880"/>
          </a:xfrm>
          <a:prstGeom prst="rect">
            <a:avLst/>
          </a:prstGeom>
          <a:noFill/>
          <a:ln/>
        </p:spPr>
        <p:txBody>
          <a:bodyPr wrap="square" rtlCol="0" anchor="ctr"/>
          <a:lstStyle/>
          <a:p>
            <a:pPr indent="0" marL="0">
              <a:buNone/>
            </a:pPr>
            <a:r>
              <a:rPr lang="en-US" sz="900" dirty="0">
                <a:solidFill>
                  <a:srgbClr val="2D3748"/>
                </a:solidFill>
                <a:latin typeface="Calibri" pitchFamily="34" charset="0"/>
                <a:ea typeface="Calibri" pitchFamily="34" charset="-122"/>
                <a:cs typeface="Calibri" pitchFamily="34" charset="-120"/>
              </a:rPr>
              <a:t>F2: Weapon(M1)</a:t>
            </a:r>
            <a:endParaRPr lang="en-US" sz="900" dirty="0"/>
          </a:p>
        </p:txBody>
      </p:sp>
      <p:sp>
        <p:nvSpPr>
          <p:cNvPr id="12" name="Text 10"/>
          <p:cNvSpPr/>
          <p:nvPr/>
        </p:nvSpPr>
        <p:spPr>
          <a:xfrm>
            <a:off x="548640" y="2103120"/>
            <a:ext cx="3657600" cy="182880"/>
          </a:xfrm>
          <a:prstGeom prst="rect">
            <a:avLst/>
          </a:prstGeom>
          <a:noFill/>
          <a:ln/>
        </p:spPr>
        <p:txBody>
          <a:bodyPr wrap="square" rtlCol="0" anchor="ctr"/>
          <a:lstStyle/>
          <a:p>
            <a:pPr indent="0" marL="0">
              <a:buNone/>
            </a:pPr>
            <a:r>
              <a:rPr lang="en-US" sz="900" dirty="0">
                <a:solidFill>
                  <a:srgbClr val="2D3748"/>
                </a:solidFill>
                <a:latin typeface="Calibri" pitchFamily="34" charset="0"/>
                <a:ea typeface="Calibri" pitchFamily="34" charset="-122"/>
                <a:cs typeface="Calibri" pitchFamily="34" charset="-120"/>
              </a:rPr>
              <a:t>F3: Sells(West, M1, Nono)</a:t>
            </a:r>
            <a:endParaRPr lang="en-US" sz="900" dirty="0"/>
          </a:p>
        </p:txBody>
      </p:sp>
      <p:sp>
        <p:nvSpPr>
          <p:cNvPr id="13" name="Text 11"/>
          <p:cNvSpPr/>
          <p:nvPr/>
        </p:nvSpPr>
        <p:spPr>
          <a:xfrm>
            <a:off x="548640" y="2286000"/>
            <a:ext cx="3657600" cy="182880"/>
          </a:xfrm>
          <a:prstGeom prst="rect">
            <a:avLst/>
          </a:prstGeom>
          <a:noFill/>
          <a:ln/>
        </p:spPr>
        <p:txBody>
          <a:bodyPr wrap="square" rtlCol="0" anchor="ctr"/>
          <a:lstStyle/>
          <a:p>
            <a:pPr indent="0" marL="0">
              <a:buNone/>
            </a:pPr>
            <a:r>
              <a:rPr lang="en-US" sz="900" dirty="0">
                <a:solidFill>
                  <a:srgbClr val="2D3748"/>
                </a:solidFill>
                <a:latin typeface="Calibri" pitchFamily="34" charset="0"/>
                <a:ea typeface="Calibri" pitchFamily="34" charset="-122"/>
                <a:cs typeface="Calibri" pitchFamily="34" charset="-120"/>
              </a:rPr>
              <a:t>F4: Hostile(Nono)</a:t>
            </a:r>
            <a:endParaRPr lang="en-US" sz="900" dirty="0"/>
          </a:p>
        </p:txBody>
      </p:sp>
      <p:sp>
        <p:nvSpPr>
          <p:cNvPr id="14" name="Shape 12"/>
          <p:cNvSpPr/>
          <p:nvPr/>
        </p:nvSpPr>
        <p:spPr>
          <a:xfrm>
            <a:off x="4754880" y="914400"/>
            <a:ext cx="3931920" cy="457200"/>
          </a:xfrm>
          <a:prstGeom prst="rect">
            <a:avLst/>
          </a:prstGeom>
          <a:solidFill>
            <a:srgbClr val="FEF3C7"/>
          </a:solidFill>
          <a:ln w="6350">
            <a:solidFill>
              <a:srgbClr val="F59E0B"/>
            </a:solidFill>
            <a:prstDash val="solid"/>
          </a:ln>
        </p:spPr>
      </p:sp>
      <p:sp>
        <p:nvSpPr>
          <p:cNvPr id="15" name="Text 13"/>
          <p:cNvSpPr/>
          <p:nvPr/>
        </p:nvSpPr>
        <p:spPr>
          <a:xfrm>
            <a:off x="4846320" y="914400"/>
            <a:ext cx="3749040" cy="457200"/>
          </a:xfrm>
          <a:prstGeom prst="rect">
            <a:avLst/>
          </a:prstGeom>
          <a:noFill/>
          <a:ln/>
        </p:spPr>
        <p:txBody>
          <a:bodyPr wrap="square" rtlCol="0" anchor="ctr"/>
          <a:lstStyle/>
          <a:p>
            <a:pPr indent="0" marL="0">
              <a:buNone/>
            </a:pPr>
            <a:r>
              <a:rPr lang="en-US" sz="1200" b="1" dirty="0">
                <a:solidFill>
                  <a:srgbClr val="92400E"/>
                </a:solidFill>
                <a:latin typeface="Georgia" pitchFamily="34" charset="0"/>
                <a:ea typeface="Georgia" pitchFamily="34" charset="-122"/>
                <a:cs typeface="Georgia" pitchFamily="34" charset="-120"/>
              </a:rPr>
              <a:t>⚡ Goal: Criminal(West)?</a:t>
            </a:r>
            <a:endParaRPr lang="en-US" sz="1200" dirty="0"/>
          </a:p>
        </p:txBody>
      </p:sp>
      <p:sp>
        <p:nvSpPr>
          <p:cNvPr id="16" name="Shape 14"/>
          <p:cNvSpPr/>
          <p:nvPr/>
        </p:nvSpPr>
        <p:spPr>
          <a:xfrm>
            <a:off x="4754880" y="1508760"/>
            <a:ext cx="3931920" cy="1234440"/>
          </a:xfrm>
          <a:prstGeom prst="rect">
            <a:avLst/>
          </a:prstGeom>
          <a:solidFill>
            <a:srgbClr val="FFFFFF"/>
          </a:solidFill>
          <a:ln w="6350">
            <a:solidFill>
              <a:srgbClr val="E8F4F8"/>
            </a:solidFill>
            <a:prstDash val="solid"/>
          </a:ln>
        </p:spPr>
      </p:sp>
      <p:sp>
        <p:nvSpPr>
          <p:cNvPr id="17" name="Text 15"/>
          <p:cNvSpPr/>
          <p:nvPr/>
        </p:nvSpPr>
        <p:spPr>
          <a:xfrm>
            <a:off x="4846320" y="1527048"/>
            <a:ext cx="3749040" cy="201168"/>
          </a:xfrm>
          <a:prstGeom prst="rect">
            <a:avLst/>
          </a:prstGeom>
          <a:noFill/>
          <a:ln/>
        </p:spPr>
        <p:txBody>
          <a:bodyPr wrap="square" rtlCol="0" anchor="ctr"/>
          <a:lstStyle/>
          <a:p>
            <a:pPr indent="0" marL="0">
              <a:buNone/>
            </a:pPr>
            <a:r>
              <a:rPr lang="en-US" sz="900" b="1" dirty="0">
                <a:solidFill>
                  <a:srgbClr val="065A82"/>
                </a:solidFill>
                <a:latin typeface="Calibri" pitchFamily="34" charset="0"/>
                <a:ea typeface="Calibri" pitchFamily="34" charset="-122"/>
                <a:cs typeface="Calibri" pitchFamily="34" charset="-120"/>
              </a:rPr>
              <a:t>Step 1: Match Rule premises against facts</a:t>
            </a:r>
            <a:endParaRPr lang="en-US" sz="900" dirty="0"/>
          </a:p>
        </p:txBody>
      </p:sp>
      <p:sp>
        <p:nvSpPr>
          <p:cNvPr id="18" name="Text 16"/>
          <p:cNvSpPr/>
          <p:nvPr/>
        </p:nvSpPr>
        <p:spPr>
          <a:xfrm>
            <a:off x="4846320" y="1755648"/>
            <a:ext cx="228600" cy="201168"/>
          </a:xfrm>
          <a:prstGeom prst="rect">
            <a:avLst/>
          </a:prstGeom>
          <a:noFill/>
          <a:ln/>
        </p:spPr>
        <p:txBody>
          <a:bodyPr wrap="square" rtlCol="0" anchor="ctr"/>
          <a:lstStyle/>
          <a:p>
            <a:pPr indent="0" marL="0">
              <a:buNone/>
            </a:pPr>
            <a:r>
              <a:rPr lang="en-US" sz="1000" b="1" dirty="0">
                <a:solidFill>
                  <a:srgbClr val="059669"/>
                </a:solidFill>
                <a:latin typeface="Calibri" pitchFamily="34" charset="0"/>
                <a:ea typeface="Calibri" pitchFamily="34" charset="-122"/>
                <a:cs typeface="Calibri" pitchFamily="34" charset="-120"/>
              </a:rPr>
              <a:t>✓</a:t>
            </a:r>
            <a:endParaRPr lang="en-US" sz="1000" dirty="0"/>
          </a:p>
        </p:txBody>
      </p:sp>
      <p:sp>
        <p:nvSpPr>
          <p:cNvPr id="19" name="Text 17"/>
          <p:cNvSpPr/>
          <p:nvPr/>
        </p:nvSpPr>
        <p:spPr>
          <a:xfrm>
            <a:off x="5074920" y="1755648"/>
            <a:ext cx="1371600" cy="201168"/>
          </a:xfrm>
          <a:prstGeom prst="rect">
            <a:avLst/>
          </a:prstGeom>
          <a:noFill/>
          <a:ln/>
        </p:spPr>
        <p:txBody>
          <a:bodyPr wrap="square" rtlCol="0" anchor="ctr"/>
          <a:lstStyle/>
          <a:p>
            <a:pPr indent="0" marL="0">
              <a:buNone/>
            </a:pPr>
            <a:r>
              <a:rPr lang="en-US" sz="800" dirty="0">
                <a:solidFill>
                  <a:srgbClr val="2D3748"/>
                </a:solidFill>
                <a:latin typeface="Calibri" pitchFamily="34" charset="0"/>
                <a:ea typeface="Calibri" pitchFamily="34" charset="-122"/>
                <a:cs typeface="Calibri" pitchFamily="34" charset="-120"/>
              </a:rPr>
              <a:t>American(x)</a:t>
            </a:r>
            <a:endParaRPr lang="en-US" sz="800" dirty="0"/>
          </a:p>
        </p:txBody>
      </p:sp>
      <p:sp>
        <p:nvSpPr>
          <p:cNvPr id="20" name="Text 18"/>
          <p:cNvSpPr/>
          <p:nvPr/>
        </p:nvSpPr>
        <p:spPr>
          <a:xfrm>
            <a:off x="6446520" y="1755648"/>
            <a:ext cx="2103120" cy="201168"/>
          </a:xfrm>
          <a:prstGeom prst="rect">
            <a:avLst/>
          </a:prstGeom>
          <a:noFill/>
          <a:ln/>
        </p:spPr>
        <p:txBody>
          <a:bodyPr wrap="square" rtlCol="0" anchor="ctr"/>
          <a:lstStyle/>
          <a:p>
            <a:pPr indent="0" marL="0">
              <a:buNone/>
            </a:pPr>
            <a:r>
              <a:rPr lang="en-US" sz="750" dirty="0">
                <a:solidFill>
                  <a:srgbClr val="64748B"/>
                </a:solidFill>
                <a:latin typeface="Calibri" pitchFamily="34" charset="0"/>
                <a:ea typeface="Calibri" pitchFamily="34" charset="-122"/>
                <a:cs typeface="Calibri" pitchFamily="34" charset="-120"/>
              </a:rPr>
              <a:t>← F1: American(West)</a:t>
            </a:r>
            <a:endParaRPr lang="en-US" sz="750" dirty="0"/>
          </a:p>
        </p:txBody>
      </p:sp>
      <p:sp>
        <p:nvSpPr>
          <p:cNvPr id="21" name="Text 19"/>
          <p:cNvSpPr/>
          <p:nvPr/>
        </p:nvSpPr>
        <p:spPr>
          <a:xfrm>
            <a:off x="4846320" y="1975104"/>
            <a:ext cx="228600" cy="201168"/>
          </a:xfrm>
          <a:prstGeom prst="rect">
            <a:avLst/>
          </a:prstGeom>
          <a:noFill/>
          <a:ln/>
        </p:spPr>
        <p:txBody>
          <a:bodyPr wrap="square" rtlCol="0" anchor="ctr"/>
          <a:lstStyle/>
          <a:p>
            <a:pPr indent="0" marL="0">
              <a:buNone/>
            </a:pPr>
            <a:r>
              <a:rPr lang="en-US" sz="1000" b="1" dirty="0">
                <a:solidFill>
                  <a:srgbClr val="059669"/>
                </a:solidFill>
                <a:latin typeface="Calibri" pitchFamily="34" charset="0"/>
                <a:ea typeface="Calibri" pitchFamily="34" charset="-122"/>
                <a:cs typeface="Calibri" pitchFamily="34" charset="-120"/>
              </a:rPr>
              <a:t>✓</a:t>
            </a:r>
            <a:endParaRPr lang="en-US" sz="1000" dirty="0"/>
          </a:p>
        </p:txBody>
      </p:sp>
      <p:sp>
        <p:nvSpPr>
          <p:cNvPr id="22" name="Text 20"/>
          <p:cNvSpPr/>
          <p:nvPr/>
        </p:nvSpPr>
        <p:spPr>
          <a:xfrm>
            <a:off x="5074920" y="1975104"/>
            <a:ext cx="1371600" cy="201168"/>
          </a:xfrm>
          <a:prstGeom prst="rect">
            <a:avLst/>
          </a:prstGeom>
          <a:noFill/>
          <a:ln/>
        </p:spPr>
        <p:txBody>
          <a:bodyPr wrap="square" rtlCol="0" anchor="ctr"/>
          <a:lstStyle/>
          <a:p>
            <a:pPr indent="0" marL="0">
              <a:buNone/>
            </a:pPr>
            <a:r>
              <a:rPr lang="en-US" sz="800" dirty="0">
                <a:solidFill>
                  <a:srgbClr val="2D3748"/>
                </a:solidFill>
                <a:latin typeface="Calibri" pitchFamily="34" charset="0"/>
                <a:ea typeface="Calibri" pitchFamily="34" charset="-122"/>
                <a:cs typeface="Calibri" pitchFamily="34" charset="-120"/>
              </a:rPr>
              <a:t>Weapon(y)</a:t>
            </a:r>
            <a:endParaRPr lang="en-US" sz="800" dirty="0"/>
          </a:p>
        </p:txBody>
      </p:sp>
      <p:sp>
        <p:nvSpPr>
          <p:cNvPr id="23" name="Text 21"/>
          <p:cNvSpPr/>
          <p:nvPr/>
        </p:nvSpPr>
        <p:spPr>
          <a:xfrm>
            <a:off x="6446520" y="1975104"/>
            <a:ext cx="2103120" cy="201168"/>
          </a:xfrm>
          <a:prstGeom prst="rect">
            <a:avLst/>
          </a:prstGeom>
          <a:noFill/>
          <a:ln/>
        </p:spPr>
        <p:txBody>
          <a:bodyPr wrap="square" rtlCol="0" anchor="ctr"/>
          <a:lstStyle/>
          <a:p>
            <a:pPr indent="0" marL="0">
              <a:buNone/>
            </a:pPr>
            <a:r>
              <a:rPr lang="en-US" sz="750" dirty="0">
                <a:solidFill>
                  <a:srgbClr val="64748B"/>
                </a:solidFill>
                <a:latin typeface="Calibri" pitchFamily="34" charset="0"/>
                <a:ea typeface="Calibri" pitchFamily="34" charset="-122"/>
                <a:cs typeface="Calibri" pitchFamily="34" charset="-120"/>
              </a:rPr>
              <a:t>← F2: Weapon(M1)</a:t>
            </a:r>
            <a:endParaRPr lang="en-US" sz="750" dirty="0"/>
          </a:p>
        </p:txBody>
      </p:sp>
      <p:sp>
        <p:nvSpPr>
          <p:cNvPr id="24" name="Text 22"/>
          <p:cNvSpPr/>
          <p:nvPr/>
        </p:nvSpPr>
        <p:spPr>
          <a:xfrm>
            <a:off x="4846320" y="2194560"/>
            <a:ext cx="228600" cy="201168"/>
          </a:xfrm>
          <a:prstGeom prst="rect">
            <a:avLst/>
          </a:prstGeom>
          <a:noFill/>
          <a:ln/>
        </p:spPr>
        <p:txBody>
          <a:bodyPr wrap="square" rtlCol="0" anchor="ctr"/>
          <a:lstStyle/>
          <a:p>
            <a:pPr indent="0" marL="0">
              <a:buNone/>
            </a:pPr>
            <a:r>
              <a:rPr lang="en-US" sz="1000" b="1" dirty="0">
                <a:solidFill>
                  <a:srgbClr val="059669"/>
                </a:solidFill>
                <a:latin typeface="Calibri" pitchFamily="34" charset="0"/>
                <a:ea typeface="Calibri" pitchFamily="34" charset="-122"/>
                <a:cs typeface="Calibri" pitchFamily="34" charset="-120"/>
              </a:rPr>
              <a:t>✓</a:t>
            </a:r>
            <a:endParaRPr lang="en-US" sz="1000" dirty="0"/>
          </a:p>
        </p:txBody>
      </p:sp>
      <p:sp>
        <p:nvSpPr>
          <p:cNvPr id="25" name="Text 23"/>
          <p:cNvSpPr/>
          <p:nvPr/>
        </p:nvSpPr>
        <p:spPr>
          <a:xfrm>
            <a:off x="5074920" y="2194560"/>
            <a:ext cx="1371600" cy="201168"/>
          </a:xfrm>
          <a:prstGeom prst="rect">
            <a:avLst/>
          </a:prstGeom>
          <a:noFill/>
          <a:ln/>
        </p:spPr>
        <p:txBody>
          <a:bodyPr wrap="square" rtlCol="0" anchor="ctr"/>
          <a:lstStyle/>
          <a:p>
            <a:pPr indent="0" marL="0">
              <a:buNone/>
            </a:pPr>
            <a:r>
              <a:rPr lang="en-US" sz="800" dirty="0">
                <a:solidFill>
                  <a:srgbClr val="2D3748"/>
                </a:solidFill>
                <a:latin typeface="Calibri" pitchFamily="34" charset="0"/>
                <a:ea typeface="Calibri" pitchFamily="34" charset="-122"/>
                <a:cs typeface="Calibri" pitchFamily="34" charset="-120"/>
              </a:rPr>
              <a:t>Sells(x,y,z)</a:t>
            </a:r>
            <a:endParaRPr lang="en-US" sz="800" dirty="0"/>
          </a:p>
        </p:txBody>
      </p:sp>
      <p:sp>
        <p:nvSpPr>
          <p:cNvPr id="26" name="Text 24"/>
          <p:cNvSpPr/>
          <p:nvPr/>
        </p:nvSpPr>
        <p:spPr>
          <a:xfrm>
            <a:off x="6446520" y="2194560"/>
            <a:ext cx="2103120" cy="201168"/>
          </a:xfrm>
          <a:prstGeom prst="rect">
            <a:avLst/>
          </a:prstGeom>
          <a:noFill/>
          <a:ln/>
        </p:spPr>
        <p:txBody>
          <a:bodyPr wrap="square" rtlCol="0" anchor="ctr"/>
          <a:lstStyle/>
          <a:p>
            <a:pPr indent="0" marL="0">
              <a:buNone/>
            </a:pPr>
            <a:r>
              <a:rPr lang="en-US" sz="750" dirty="0">
                <a:solidFill>
                  <a:srgbClr val="64748B"/>
                </a:solidFill>
                <a:latin typeface="Calibri" pitchFamily="34" charset="0"/>
                <a:ea typeface="Calibri" pitchFamily="34" charset="-122"/>
                <a:cs typeface="Calibri" pitchFamily="34" charset="-120"/>
              </a:rPr>
              <a:t>← F3: Sells(West,M1,Nono)</a:t>
            </a:r>
            <a:endParaRPr lang="en-US" sz="750" dirty="0"/>
          </a:p>
        </p:txBody>
      </p:sp>
      <p:sp>
        <p:nvSpPr>
          <p:cNvPr id="27" name="Text 25"/>
          <p:cNvSpPr/>
          <p:nvPr/>
        </p:nvSpPr>
        <p:spPr>
          <a:xfrm>
            <a:off x="4846320" y="2414016"/>
            <a:ext cx="228600" cy="201168"/>
          </a:xfrm>
          <a:prstGeom prst="rect">
            <a:avLst/>
          </a:prstGeom>
          <a:noFill/>
          <a:ln/>
        </p:spPr>
        <p:txBody>
          <a:bodyPr wrap="square" rtlCol="0" anchor="ctr"/>
          <a:lstStyle/>
          <a:p>
            <a:pPr indent="0" marL="0">
              <a:buNone/>
            </a:pPr>
            <a:r>
              <a:rPr lang="en-US" sz="1000" b="1" dirty="0">
                <a:solidFill>
                  <a:srgbClr val="059669"/>
                </a:solidFill>
                <a:latin typeface="Calibri" pitchFamily="34" charset="0"/>
                <a:ea typeface="Calibri" pitchFamily="34" charset="-122"/>
                <a:cs typeface="Calibri" pitchFamily="34" charset="-120"/>
              </a:rPr>
              <a:t>✓</a:t>
            </a:r>
            <a:endParaRPr lang="en-US" sz="1000" dirty="0"/>
          </a:p>
        </p:txBody>
      </p:sp>
      <p:sp>
        <p:nvSpPr>
          <p:cNvPr id="28" name="Text 26"/>
          <p:cNvSpPr/>
          <p:nvPr/>
        </p:nvSpPr>
        <p:spPr>
          <a:xfrm>
            <a:off x="5074920" y="2414016"/>
            <a:ext cx="1371600" cy="201168"/>
          </a:xfrm>
          <a:prstGeom prst="rect">
            <a:avLst/>
          </a:prstGeom>
          <a:noFill/>
          <a:ln/>
        </p:spPr>
        <p:txBody>
          <a:bodyPr wrap="square" rtlCol="0" anchor="ctr"/>
          <a:lstStyle/>
          <a:p>
            <a:pPr indent="0" marL="0">
              <a:buNone/>
            </a:pPr>
            <a:r>
              <a:rPr lang="en-US" sz="800" dirty="0">
                <a:solidFill>
                  <a:srgbClr val="2D3748"/>
                </a:solidFill>
                <a:latin typeface="Calibri" pitchFamily="34" charset="0"/>
                <a:ea typeface="Calibri" pitchFamily="34" charset="-122"/>
                <a:cs typeface="Calibri" pitchFamily="34" charset="-120"/>
              </a:rPr>
              <a:t>Hostile(z)</a:t>
            </a:r>
            <a:endParaRPr lang="en-US" sz="800" dirty="0"/>
          </a:p>
        </p:txBody>
      </p:sp>
      <p:sp>
        <p:nvSpPr>
          <p:cNvPr id="29" name="Text 27"/>
          <p:cNvSpPr/>
          <p:nvPr/>
        </p:nvSpPr>
        <p:spPr>
          <a:xfrm>
            <a:off x="6446520" y="2414016"/>
            <a:ext cx="2103120" cy="201168"/>
          </a:xfrm>
          <a:prstGeom prst="rect">
            <a:avLst/>
          </a:prstGeom>
          <a:noFill/>
          <a:ln/>
        </p:spPr>
        <p:txBody>
          <a:bodyPr wrap="square" rtlCol="0" anchor="ctr"/>
          <a:lstStyle/>
          <a:p>
            <a:pPr indent="0" marL="0">
              <a:buNone/>
            </a:pPr>
            <a:r>
              <a:rPr lang="en-US" sz="750" dirty="0">
                <a:solidFill>
                  <a:srgbClr val="64748B"/>
                </a:solidFill>
                <a:latin typeface="Calibri" pitchFamily="34" charset="0"/>
                <a:ea typeface="Calibri" pitchFamily="34" charset="-122"/>
                <a:cs typeface="Calibri" pitchFamily="34" charset="-120"/>
              </a:rPr>
              <a:t>← F4: Hostile(Nono)</a:t>
            </a:r>
            <a:endParaRPr lang="en-US" sz="750" dirty="0"/>
          </a:p>
        </p:txBody>
      </p:sp>
      <p:sp>
        <p:nvSpPr>
          <p:cNvPr id="30" name="Shape 28"/>
          <p:cNvSpPr/>
          <p:nvPr/>
        </p:nvSpPr>
        <p:spPr>
          <a:xfrm>
            <a:off x="365760" y="2880360"/>
            <a:ext cx="8321040" cy="411480"/>
          </a:xfrm>
          <a:prstGeom prst="rect">
            <a:avLst/>
          </a:prstGeom>
          <a:solidFill>
            <a:srgbClr val="ECFDF5"/>
          </a:solidFill>
          <a:ln w="6350">
            <a:solidFill>
              <a:srgbClr val="059669"/>
            </a:solidFill>
            <a:prstDash val="solid"/>
          </a:ln>
        </p:spPr>
      </p:sp>
      <p:sp>
        <p:nvSpPr>
          <p:cNvPr id="31" name="Text 29"/>
          <p:cNvSpPr/>
          <p:nvPr/>
        </p:nvSpPr>
        <p:spPr>
          <a:xfrm>
            <a:off x="548640" y="2880360"/>
            <a:ext cx="7955280" cy="228600"/>
          </a:xfrm>
          <a:prstGeom prst="rect">
            <a:avLst/>
          </a:prstGeom>
          <a:noFill/>
          <a:ln/>
        </p:spPr>
        <p:txBody>
          <a:bodyPr wrap="square" rtlCol="0" anchor="ctr"/>
          <a:lstStyle/>
          <a:p>
            <a:pPr indent="0" marL="0">
              <a:buNone/>
            </a:pPr>
            <a:r>
              <a:rPr lang="en-US" sz="1000" b="1" dirty="0">
                <a:solidFill>
                  <a:srgbClr val="059669"/>
                </a:solidFill>
                <a:latin typeface="Calibri" pitchFamily="34" charset="0"/>
                <a:ea typeface="Calibri" pitchFamily="34" charset="-122"/>
                <a:cs typeface="Calibri" pitchFamily="34" charset="-120"/>
              </a:rPr>
              <a:t>Substitution: { x/West,  y/M1,  z/Nono } — ALL premises match!</a:t>
            </a:r>
            <a:endParaRPr lang="en-US" sz="1000" dirty="0"/>
          </a:p>
        </p:txBody>
      </p:sp>
      <p:sp>
        <p:nvSpPr>
          <p:cNvPr id="32" name="Text 30"/>
          <p:cNvSpPr/>
          <p:nvPr/>
        </p:nvSpPr>
        <p:spPr>
          <a:xfrm>
            <a:off x="548640" y="3090672"/>
            <a:ext cx="7955280" cy="201168"/>
          </a:xfrm>
          <a:prstGeom prst="rect">
            <a:avLst/>
          </a:prstGeom>
          <a:noFill/>
          <a:ln/>
        </p:spPr>
        <p:txBody>
          <a:bodyPr wrap="square" rtlCol="0" anchor="ctr"/>
          <a:lstStyle/>
          <a:p>
            <a:pPr indent="0" marL="0">
              <a:buNone/>
            </a:pPr>
            <a:r>
              <a:rPr lang="en-US" sz="1000" b="1" dirty="0">
                <a:solidFill>
                  <a:srgbClr val="1A1A2E"/>
                </a:solidFill>
                <a:latin typeface="Calibri" pitchFamily="34" charset="0"/>
                <a:ea typeface="Calibri" pitchFamily="34" charset="-122"/>
                <a:cs typeface="Calibri" pitchFamily="34" charset="-120"/>
              </a:rPr>
              <a:t>Apply rule → Derive Criminal(West) ✓   GOAL FOUND!</a:t>
            </a:r>
            <a:endParaRPr lang="en-US" sz="1000" dirty="0"/>
          </a:p>
        </p:txBody>
      </p:sp>
      <p:sp>
        <p:nvSpPr>
          <p:cNvPr id="33" name="Shape 31"/>
          <p:cNvSpPr/>
          <p:nvPr/>
        </p:nvSpPr>
        <p:spPr>
          <a:xfrm>
            <a:off x="365760" y="3429000"/>
            <a:ext cx="8321040" cy="502920"/>
          </a:xfrm>
          <a:prstGeom prst="rect">
            <a:avLst/>
          </a:prstGeom>
          <a:solidFill>
            <a:srgbClr val="FFFFFF"/>
          </a:solidFill>
          <a:ln w="6350">
            <a:solidFill>
              <a:srgbClr val="E8F4F8"/>
            </a:solidFill>
            <a:prstDash val="solid"/>
          </a:ln>
        </p:spPr>
      </p:sp>
      <p:sp>
        <p:nvSpPr>
          <p:cNvPr id="34" name="Text 32"/>
          <p:cNvSpPr/>
          <p:nvPr/>
        </p:nvSpPr>
        <p:spPr>
          <a:xfrm>
            <a:off x="548640" y="3447288"/>
            <a:ext cx="2743200" cy="182880"/>
          </a:xfrm>
          <a:prstGeom prst="rect">
            <a:avLst/>
          </a:prstGeom>
          <a:noFill/>
          <a:ln/>
        </p:spPr>
        <p:txBody>
          <a:bodyPr wrap="square" rtlCol="0" anchor="ctr"/>
          <a:lstStyle/>
          <a:p>
            <a:pPr indent="0" marL="0">
              <a:buNone/>
            </a:pPr>
            <a:r>
              <a:rPr lang="en-US" sz="900" b="1" dirty="0">
                <a:solidFill>
                  <a:srgbClr val="065A82"/>
                </a:solidFill>
                <a:latin typeface="Georgia" pitchFamily="34" charset="0"/>
                <a:ea typeface="Georgia" pitchFamily="34" charset="-122"/>
                <a:cs typeface="Georgia" pitchFamily="34" charset="-120"/>
              </a:rPr>
              <a:t>Key Insight</a:t>
            </a:r>
            <a:endParaRPr lang="en-US" sz="900" dirty="0"/>
          </a:p>
        </p:txBody>
      </p:sp>
      <p:sp>
        <p:nvSpPr>
          <p:cNvPr id="35" name="Text 33"/>
          <p:cNvSpPr/>
          <p:nvPr/>
        </p:nvSpPr>
        <p:spPr>
          <a:xfrm>
            <a:off x="548640" y="3630168"/>
            <a:ext cx="7955280" cy="274320"/>
          </a:xfrm>
          <a:prstGeom prst="rect">
            <a:avLst/>
          </a:prstGeom>
          <a:noFill/>
          <a:ln/>
        </p:spPr>
        <p:txBody>
          <a:bodyPr wrap="square" rtlCol="0" anchor="ctr"/>
          <a:lstStyle/>
          <a:p>
            <a:pPr indent="0" marL="0">
              <a:buNone/>
            </a:pPr>
            <a:r>
              <a:rPr lang="en-US" sz="850" dirty="0">
                <a:solidFill>
                  <a:srgbClr val="2D3748"/>
                </a:solidFill>
                <a:latin typeface="Calibri" pitchFamily="34" charset="0"/>
                <a:ea typeface="Calibri" pitchFamily="34" charset="-122"/>
                <a:cs typeface="Calibri" pitchFamily="34" charset="-120"/>
              </a:rPr>
              <a:t>Forward chaining is data-driven: we didn't "aim" for Criminal(West). We just fired every</a:t>
            </a:r>
            <a:endParaRPr lang="en-US" sz="850" dirty="0"/>
          </a:p>
          <a:p>
            <a:pPr indent="0" marL="0">
              <a:buNone/>
            </a:pPr>
            <a:r>
              <a:rPr lang="en-US" sz="850" dirty="0">
                <a:solidFill>
                  <a:srgbClr val="2D3748"/>
                </a:solidFill>
                <a:latin typeface="Calibri" pitchFamily="34" charset="0"/>
                <a:ea typeface="Calibri" pitchFamily="34" charset="-122"/>
                <a:cs typeface="Calibri" pitchFamily="34" charset="-120"/>
              </a:rPr>
              <a:t>rule we could, and the goal happened to appear. Like opening the fridge and discovering you can make pasta!</a:t>
            </a:r>
            <a:endParaRPr lang="en-US" sz="850" dirty="0"/>
          </a:p>
        </p:txBody>
      </p:sp>
      <p:sp>
        <p:nvSpPr>
          <p:cNvPr id="36" name="Shape 34"/>
          <p:cNvSpPr/>
          <p:nvPr/>
        </p:nvSpPr>
        <p:spPr>
          <a:xfrm>
            <a:off x="365760" y="4069080"/>
            <a:ext cx="8321040" cy="411480"/>
          </a:xfrm>
          <a:prstGeom prst="rect">
            <a:avLst/>
          </a:prstGeom>
          <a:solidFill>
            <a:srgbClr val="FEF3C7"/>
          </a:solidFill>
          <a:ln w="6350">
            <a:solidFill>
              <a:srgbClr val="F59E0B"/>
            </a:solidFill>
            <a:prstDash val="solid"/>
          </a:ln>
        </p:spPr>
      </p:sp>
      <p:sp>
        <p:nvSpPr>
          <p:cNvPr id="37" name="Text 35"/>
          <p:cNvSpPr/>
          <p:nvPr/>
        </p:nvSpPr>
        <p:spPr>
          <a:xfrm>
            <a:off x="548640" y="4069080"/>
            <a:ext cx="7955280" cy="228600"/>
          </a:xfrm>
          <a:prstGeom prst="rect">
            <a:avLst/>
          </a:prstGeom>
          <a:noFill/>
          <a:ln/>
        </p:spPr>
        <p:txBody>
          <a:bodyPr wrap="square" rtlCol="0" anchor="ctr"/>
          <a:lstStyle/>
          <a:p>
            <a:pPr indent="0" marL="0">
              <a:buNone/>
            </a:pPr>
            <a:r>
              <a:rPr lang="en-US" sz="900" b="1" dirty="0">
                <a:solidFill>
                  <a:srgbClr val="92400E"/>
                </a:solidFill>
                <a:latin typeface="Calibri" pitchFamily="34" charset="0"/>
                <a:ea typeface="Calibri" pitchFamily="34" charset="-122"/>
                <a:cs typeface="Calibri" pitchFamily="34" charset="-120"/>
              </a:rPr>
              <a:t>⚡ EXAM ALERT — "West is Criminal" forward chaining appeared in 6 out of 7 KTU papers.</a:t>
            </a:r>
            <a:endParaRPr lang="en-US" sz="900" dirty="0"/>
          </a:p>
        </p:txBody>
      </p:sp>
      <p:sp>
        <p:nvSpPr>
          <p:cNvPr id="38" name="Text 36"/>
          <p:cNvSpPr/>
          <p:nvPr/>
        </p:nvSpPr>
        <p:spPr>
          <a:xfrm>
            <a:off x="548640" y="4279392"/>
            <a:ext cx="7955280" cy="182880"/>
          </a:xfrm>
          <a:prstGeom prst="rect">
            <a:avLst/>
          </a:prstGeom>
          <a:noFill/>
          <a:ln/>
        </p:spPr>
        <p:txBody>
          <a:bodyPr wrap="square" rtlCol="0" anchor="ctr"/>
          <a:lstStyle/>
          <a:p>
            <a:pPr indent="0" marL="0">
              <a:buNone/>
            </a:pPr>
            <a:r>
              <a:rPr lang="en-US" sz="850" dirty="0">
                <a:solidFill>
                  <a:srgbClr val="92400E"/>
                </a:solidFill>
                <a:latin typeface="Calibri" pitchFamily="34" charset="0"/>
                <a:ea typeface="Calibri" pitchFamily="34" charset="-122"/>
                <a:cs typeface="Calibri" pitchFamily="34" charset="-120"/>
              </a:rPr>
              <a:t>Memorise the KB + show each premise match with substitution. Full marks = show the {x/West, y/M1, z/Nono} step.</a:t>
            </a:r>
            <a:endParaRPr lang="en-US" sz="85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7FA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C7293"/>
          </a:solidFill>
          <a:ln/>
        </p:spPr>
      </p:sp>
      <p:sp>
        <p:nvSpPr>
          <p:cNvPr id="3" name="Text 1"/>
          <p:cNvSpPr/>
          <p:nvPr/>
        </p:nvSpPr>
        <p:spPr>
          <a:xfrm>
            <a:off x="548640" y="182880"/>
            <a:ext cx="8046720" cy="548640"/>
          </a:xfrm>
          <a:prstGeom prst="rect">
            <a:avLst/>
          </a:prstGeom>
          <a:noFill/>
          <a:ln/>
        </p:spPr>
        <p:txBody>
          <a:bodyPr wrap="square" lIns="0" tIns="0" rIns="0" bIns="0" rtlCol="0" anchor="ctr"/>
          <a:lstStyle/>
          <a:p>
            <a:pPr indent="0" marL="0">
              <a:buNone/>
            </a:pPr>
            <a:r>
              <a:rPr lang="en-US" sz="2200" b="1" dirty="0">
                <a:solidFill>
                  <a:srgbClr val="1A1A2E"/>
                </a:solidFill>
                <a:latin typeface="Georgia" pitchFamily="34" charset="0"/>
                <a:ea typeface="Georgia" pitchFamily="34" charset="-122"/>
                <a:cs typeface="Georgia" pitchFamily="34" charset="-120"/>
              </a:rPr>
              <a:t>Backward Chaining — Goal-Driven Reasoning</a:t>
            </a:r>
            <a:endParaRPr lang="en-US" sz="2200" dirty="0"/>
          </a:p>
        </p:txBody>
      </p:sp>
      <p:sp>
        <p:nvSpPr>
          <p:cNvPr id="4" name="Text 2"/>
          <p:cNvSpPr/>
          <p:nvPr/>
        </p:nvSpPr>
        <p:spPr>
          <a:xfrm>
            <a:off x="548640" y="685800"/>
            <a:ext cx="8046720" cy="274320"/>
          </a:xfrm>
          <a:prstGeom prst="rect">
            <a:avLst/>
          </a:prstGeom>
          <a:noFill/>
          <a:ln/>
        </p:spPr>
        <p:txBody>
          <a:bodyPr wrap="square" lIns="0" tIns="0" rIns="0" bIns="0" rtlCol="0" anchor="ctr"/>
          <a:lstStyle/>
          <a:p>
            <a:pPr indent="0" marL="0">
              <a:buNone/>
            </a:pPr>
            <a:r>
              <a:rPr lang="en-US" sz="1200" i="1" dirty="0">
                <a:solidFill>
                  <a:srgbClr val="64748B"/>
                </a:solidFill>
                <a:latin typeface="Calibri" pitchFamily="34" charset="0"/>
                <a:ea typeface="Calibri" pitchFamily="34" charset="-122"/>
                <a:cs typeface="Calibri" pitchFamily="34" charset="-120"/>
              </a:rPr>
              <a:t>Start with the goal, find rules that prove it, recursively prove their premises</a:t>
            </a:r>
            <a:endParaRPr lang="en-US" sz="1200" dirty="0"/>
          </a:p>
        </p:txBody>
      </p:sp>
      <p:sp>
        <p:nvSpPr>
          <p:cNvPr id="5" name="Text 3"/>
          <p:cNvSpPr/>
          <p:nvPr/>
        </p:nvSpPr>
        <p:spPr>
          <a:xfrm>
            <a:off x="548640" y="4754880"/>
            <a:ext cx="8046720" cy="274320"/>
          </a:xfrm>
          <a:prstGeom prst="rect">
            <a:avLst/>
          </a:prstGeom>
          <a:noFill/>
          <a:ln/>
        </p:spPr>
        <p:txBody>
          <a:bodyPr wrap="square" rtlCol="0" anchor="ctr"/>
          <a:lstStyle/>
          <a:p>
            <a:pPr indent="0" marL="0">
              <a:buNone/>
            </a:pPr>
            <a:r>
              <a:rPr lang="en-US" sz="900" dirty="0">
                <a:solidFill>
                  <a:srgbClr val="64748B"/>
                </a:solidFill>
                <a:latin typeface="Calibri" pitchFamily="34" charset="0"/>
                <a:ea typeface="Calibri" pitchFamily="34" charset="-122"/>
                <a:cs typeface="Calibri" pitchFamily="34" charset="-120"/>
              </a:rPr>
              <a:t>PECST522 — Artificial Intelligence | B.Tech CSE S5 (2024 Scheme)</a:t>
            </a:r>
            <a:endParaRPr lang="en-US" sz="900" dirty="0"/>
          </a:p>
        </p:txBody>
      </p:sp>
      <p:sp>
        <p:nvSpPr>
          <p:cNvPr id="6" name="Shape 4"/>
          <p:cNvSpPr/>
          <p:nvPr/>
        </p:nvSpPr>
        <p:spPr>
          <a:xfrm>
            <a:off x="457200" y="1051560"/>
            <a:ext cx="1645920" cy="640080"/>
          </a:xfrm>
          <a:prstGeom prst="rect">
            <a:avLst/>
          </a:prstGeom>
          <a:solidFill>
            <a:srgbClr val="F59E0B"/>
          </a:solidFill>
          <a:ln w="6350">
            <a:solidFill>
              <a:srgbClr val="F59E0B"/>
            </a:solidFill>
            <a:prstDash val="solid"/>
          </a:ln>
        </p:spPr>
      </p:sp>
      <p:sp>
        <p:nvSpPr>
          <p:cNvPr id="7" name="Text 5"/>
          <p:cNvSpPr/>
          <p:nvPr/>
        </p:nvSpPr>
        <p:spPr>
          <a:xfrm>
            <a:off x="457200" y="1051560"/>
            <a:ext cx="1645920" cy="640080"/>
          </a:xfrm>
          <a:prstGeom prst="rect">
            <a:avLst/>
          </a:prstGeom>
          <a:noFill/>
          <a:ln/>
        </p:spPr>
        <p:txBody>
          <a:bodyPr wrap="square"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GOAL</a:t>
            </a:r>
            <a:endParaRPr lang="en-US" sz="1000" dirty="0"/>
          </a:p>
          <a:p>
            <a:pPr algn="ctr" indent="0" marL="0">
              <a:buNone/>
            </a:pPr>
            <a:r>
              <a:rPr lang="en-US" sz="1000" b="1" dirty="0">
                <a:solidFill>
                  <a:srgbClr val="FFFFFF"/>
                </a:solidFill>
                <a:latin typeface="Calibri" pitchFamily="34" charset="0"/>
                <a:ea typeface="Calibri" pitchFamily="34" charset="-122"/>
                <a:cs typeface="Calibri" pitchFamily="34" charset="-120"/>
              </a:rPr>
              <a:t>?</a:t>
            </a:r>
            <a:endParaRPr lang="en-US" sz="1000" dirty="0"/>
          </a:p>
        </p:txBody>
      </p:sp>
      <p:sp>
        <p:nvSpPr>
          <p:cNvPr id="8" name="Shape 6"/>
          <p:cNvSpPr/>
          <p:nvPr/>
        </p:nvSpPr>
        <p:spPr>
          <a:xfrm>
            <a:off x="2468880" y="1051560"/>
            <a:ext cx="1645920" cy="640080"/>
          </a:xfrm>
          <a:prstGeom prst="rect">
            <a:avLst/>
          </a:prstGeom>
          <a:solidFill>
            <a:srgbClr val="7C3AED"/>
          </a:solidFill>
          <a:ln w="6350">
            <a:solidFill>
              <a:srgbClr val="7C3AED"/>
            </a:solidFill>
            <a:prstDash val="solid"/>
          </a:ln>
        </p:spPr>
      </p:sp>
      <p:sp>
        <p:nvSpPr>
          <p:cNvPr id="9" name="Text 7"/>
          <p:cNvSpPr/>
          <p:nvPr/>
        </p:nvSpPr>
        <p:spPr>
          <a:xfrm>
            <a:off x="2468880" y="1051560"/>
            <a:ext cx="1645920" cy="640080"/>
          </a:xfrm>
          <a:prstGeom prst="rect">
            <a:avLst/>
          </a:prstGeom>
          <a:noFill/>
          <a:ln/>
        </p:spPr>
        <p:txBody>
          <a:bodyPr wrap="square"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WHICH RULE</a:t>
            </a:r>
            <a:endParaRPr lang="en-US" sz="1000" dirty="0"/>
          </a:p>
          <a:p>
            <a:pPr algn="ctr" indent="0" marL="0">
              <a:buNone/>
            </a:pPr>
            <a:r>
              <a:rPr lang="en-US" sz="1000" b="1" dirty="0">
                <a:solidFill>
                  <a:srgbClr val="FFFFFF"/>
                </a:solidFill>
                <a:latin typeface="Calibri" pitchFamily="34" charset="0"/>
                <a:ea typeface="Calibri" pitchFamily="34" charset="-122"/>
                <a:cs typeface="Calibri" pitchFamily="34" charset="-120"/>
              </a:rPr>
              <a:t>concludes this?</a:t>
            </a:r>
            <a:endParaRPr lang="en-US" sz="1000" dirty="0"/>
          </a:p>
        </p:txBody>
      </p:sp>
      <p:sp>
        <p:nvSpPr>
          <p:cNvPr id="10" name="Shape 8"/>
          <p:cNvSpPr/>
          <p:nvPr/>
        </p:nvSpPr>
        <p:spPr>
          <a:xfrm>
            <a:off x="4480560" y="1051560"/>
            <a:ext cx="1645920" cy="640080"/>
          </a:xfrm>
          <a:prstGeom prst="rect">
            <a:avLst/>
          </a:prstGeom>
          <a:solidFill>
            <a:srgbClr val="1C7293"/>
          </a:solidFill>
          <a:ln w="6350">
            <a:solidFill>
              <a:srgbClr val="1C7293"/>
            </a:solidFill>
            <a:prstDash val="solid"/>
          </a:ln>
        </p:spPr>
      </p:sp>
      <p:sp>
        <p:nvSpPr>
          <p:cNvPr id="11" name="Text 9"/>
          <p:cNvSpPr/>
          <p:nvPr/>
        </p:nvSpPr>
        <p:spPr>
          <a:xfrm>
            <a:off x="4480560" y="1051560"/>
            <a:ext cx="1645920" cy="640080"/>
          </a:xfrm>
          <a:prstGeom prst="rect">
            <a:avLst/>
          </a:prstGeom>
          <a:noFill/>
          <a:ln/>
        </p:spPr>
        <p:txBody>
          <a:bodyPr wrap="square"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PROVE</a:t>
            </a:r>
            <a:endParaRPr lang="en-US" sz="1000" dirty="0"/>
          </a:p>
          <a:p>
            <a:pPr algn="ctr" indent="0" marL="0">
              <a:buNone/>
            </a:pPr>
            <a:r>
              <a:rPr lang="en-US" sz="1000" b="1" dirty="0">
                <a:solidFill>
                  <a:srgbClr val="FFFFFF"/>
                </a:solidFill>
                <a:latin typeface="Calibri" pitchFamily="34" charset="0"/>
                <a:ea typeface="Calibri" pitchFamily="34" charset="-122"/>
                <a:cs typeface="Calibri" pitchFamily="34" charset="-120"/>
              </a:rPr>
              <a:t>PREMISES</a:t>
            </a:r>
            <a:endParaRPr lang="en-US" sz="1000" dirty="0"/>
          </a:p>
        </p:txBody>
      </p:sp>
      <p:sp>
        <p:nvSpPr>
          <p:cNvPr id="12" name="Shape 10"/>
          <p:cNvSpPr/>
          <p:nvPr/>
        </p:nvSpPr>
        <p:spPr>
          <a:xfrm>
            <a:off x="6492240" y="1051560"/>
            <a:ext cx="1645920" cy="640080"/>
          </a:xfrm>
          <a:prstGeom prst="rect">
            <a:avLst/>
          </a:prstGeom>
          <a:solidFill>
            <a:srgbClr val="059669"/>
          </a:solidFill>
          <a:ln w="6350">
            <a:solidFill>
              <a:srgbClr val="059669"/>
            </a:solidFill>
            <a:prstDash val="solid"/>
          </a:ln>
        </p:spPr>
      </p:sp>
      <p:sp>
        <p:nvSpPr>
          <p:cNvPr id="13" name="Text 11"/>
          <p:cNvSpPr/>
          <p:nvPr/>
        </p:nvSpPr>
        <p:spPr>
          <a:xfrm>
            <a:off x="6492240" y="1051560"/>
            <a:ext cx="1645920" cy="640080"/>
          </a:xfrm>
          <a:prstGeom prst="rect">
            <a:avLst/>
          </a:prstGeom>
          <a:noFill/>
          <a:ln/>
        </p:spPr>
        <p:txBody>
          <a:bodyPr wrap="square"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MATCH</a:t>
            </a:r>
            <a:endParaRPr lang="en-US" sz="1000" dirty="0"/>
          </a:p>
          <a:p>
            <a:pPr algn="ctr" indent="0" marL="0">
              <a:buNone/>
            </a:pPr>
            <a:r>
              <a:rPr lang="en-US" sz="1000" b="1" dirty="0">
                <a:solidFill>
                  <a:srgbClr val="FFFFFF"/>
                </a:solidFill>
                <a:latin typeface="Calibri" pitchFamily="34" charset="0"/>
                <a:ea typeface="Calibri" pitchFamily="34" charset="-122"/>
                <a:cs typeface="Calibri" pitchFamily="34" charset="-120"/>
              </a:rPr>
              <a:t>FACTS</a:t>
            </a:r>
            <a:endParaRPr lang="en-US" sz="1000" dirty="0"/>
          </a:p>
        </p:txBody>
      </p:sp>
      <p:sp>
        <p:nvSpPr>
          <p:cNvPr id="14" name="Text 12"/>
          <p:cNvSpPr/>
          <p:nvPr/>
        </p:nvSpPr>
        <p:spPr>
          <a:xfrm>
            <a:off x="2103120" y="1188720"/>
            <a:ext cx="365760" cy="365760"/>
          </a:xfrm>
          <a:prstGeom prst="rect">
            <a:avLst/>
          </a:prstGeom>
          <a:noFill/>
          <a:ln/>
        </p:spPr>
        <p:txBody>
          <a:bodyPr wrap="square" rtlCol="0" anchor="ctr"/>
          <a:lstStyle/>
          <a:p>
            <a:pPr algn="ctr" indent="0" marL="0">
              <a:buNone/>
            </a:pPr>
            <a:r>
              <a:rPr lang="en-US" sz="1600" dirty="0">
                <a:solidFill>
                  <a:srgbClr val="02C39A"/>
                </a:solidFill>
              </a:rPr>
              <a:t>←</a:t>
            </a:r>
            <a:endParaRPr lang="en-US" sz="1600" dirty="0"/>
          </a:p>
        </p:txBody>
      </p:sp>
      <p:sp>
        <p:nvSpPr>
          <p:cNvPr id="15" name="Text 13"/>
          <p:cNvSpPr/>
          <p:nvPr/>
        </p:nvSpPr>
        <p:spPr>
          <a:xfrm>
            <a:off x="4114800" y="1188720"/>
            <a:ext cx="365760" cy="365760"/>
          </a:xfrm>
          <a:prstGeom prst="rect">
            <a:avLst/>
          </a:prstGeom>
          <a:noFill/>
          <a:ln/>
        </p:spPr>
        <p:txBody>
          <a:bodyPr wrap="square" rtlCol="0" anchor="ctr"/>
          <a:lstStyle/>
          <a:p>
            <a:pPr algn="ctr" indent="0" marL="0">
              <a:buNone/>
            </a:pPr>
            <a:r>
              <a:rPr lang="en-US" sz="1600" dirty="0">
                <a:solidFill>
                  <a:srgbClr val="02C39A"/>
                </a:solidFill>
              </a:rPr>
              <a:t>←</a:t>
            </a:r>
            <a:endParaRPr lang="en-US" sz="1600" dirty="0"/>
          </a:p>
        </p:txBody>
      </p:sp>
      <p:sp>
        <p:nvSpPr>
          <p:cNvPr id="16" name="Text 14"/>
          <p:cNvSpPr/>
          <p:nvPr/>
        </p:nvSpPr>
        <p:spPr>
          <a:xfrm>
            <a:off x="6126480" y="1188720"/>
            <a:ext cx="365760" cy="365760"/>
          </a:xfrm>
          <a:prstGeom prst="rect">
            <a:avLst/>
          </a:prstGeom>
          <a:noFill/>
          <a:ln/>
        </p:spPr>
        <p:txBody>
          <a:bodyPr wrap="square" rtlCol="0" anchor="ctr"/>
          <a:lstStyle/>
          <a:p>
            <a:pPr algn="ctr" indent="0" marL="0">
              <a:buNone/>
            </a:pPr>
            <a:r>
              <a:rPr lang="en-US" sz="1600" dirty="0">
                <a:solidFill>
                  <a:srgbClr val="02C39A"/>
                </a:solidFill>
              </a:rPr>
              <a:t>←</a:t>
            </a:r>
            <a:endParaRPr lang="en-US" sz="1600" dirty="0"/>
          </a:p>
        </p:txBody>
      </p:sp>
      <p:sp>
        <p:nvSpPr>
          <p:cNvPr id="17" name="Shape 15"/>
          <p:cNvSpPr/>
          <p:nvPr/>
        </p:nvSpPr>
        <p:spPr>
          <a:xfrm>
            <a:off x="457200" y="1828800"/>
            <a:ext cx="7680960" cy="292608"/>
          </a:xfrm>
          <a:prstGeom prst="rect">
            <a:avLst/>
          </a:prstGeom>
          <a:solidFill>
            <a:srgbClr val="FEF3C7"/>
          </a:solidFill>
          <a:ln w="6350">
            <a:solidFill>
              <a:srgbClr val="F59E0B"/>
            </a:solidFill>
            <a:prstDash val="solid"/>
          </a:ln>
        </p:spPr>
      </p:sp>
      <p:sp>
        <p:nvSpPr>
          <p:cNvPr id="18" name="Text 16"/>
          <p:cNvSpPr/>
          <p:nvPr/>
        </p:nvSpPr>
        <p:spPr>
          <a:xfrm>
            <a:off x="548640" y="1828800"/>
            <a:ext cx="7498080" cy="292608"/>
          </a:xfrm>
          <a:prstGeom prst="rect">
            <a:avLst/>
          </a:prstGeom>
          <a:noFill/>
          <a:ln/>
        </p:spPr>
        <p:txBody>
          <a:bodyPr wrap="square" rtlCol="0" anchor="ctr"/>
          <a:lstStyle/>
          <a:p>
            <a:pPr indent="0" marL="0">
              <a:buNone/>
            </a:pPr>
            <a:r>
              <a:rPr lang="en-US" sz="1100" b="1" dirty="0">
                <a:solidFill>
                  <a:srgbClr val="92400E"/>
                </a:solidFill>
                <a:latin typeface="Calibri" pitchFamily="34" charset="0"/>
                <a:ea typeface="Calibri" pitchFamily="34" charset="-122"/>
                <a:cs typeface="Calibri" pitchFamily="34" charset="-120"/>
              </a:rPr>
              <a:t>Direction:  Goal  ←  Rules  ←  Premises  ←  Facts  (work BACKWARDS!)</a:t>
            </a:r>
            <a:endParaRPr lang="en-US" sz="1100" dirty="0"/>
          </a:p>
        </p:txBody>
      </p:sp>
      <p:sp>
        <p:nvSpPr>
          <p:cNvPr id="19" name="Shape 17"/>
          <p:cNvSpPr/>
          <p:nvPr/>
        </p:nvSpPr>
        <p:spPr>
          <a:xfrm>
            <a:off x="457200" y="2286000"/>
            <a:ext cx="8138160" cy="640080"/>
          </a:xfrm>
          <a:prstGeom prst="rect">
            <a:avLst/>
          </a:prstGeom>
          <a:solidFill>
            <a:srgbClr val="ECFDF5"/>
          </a:solidFill>
          <a:ln w="6350">
            <a:solidFill>
              <a:srgbClr val="059669"/>
            </a:solidFill>
            <a:prstDash val="solid"/>
          </a:ln>
        </p:spPr>
      </p:sp>
      <p:sp>
        <p:nvSpPr>
          <p:cNvPr id="20" name="Text 18"/>
          <p:cNvSpPr/>
          <p:nvPr/>
        </p:nvSpPr>
        <p:spPr>
          <a:xfrm>
            <a:off x="640080" y="2304288"/>
            <a:ext cx="2743200" cy="274320"/>
          </a:xfrm>
          <a:prstGeom prst="rect">
            <a:avLst/>
          </a:prstGeom>
          <a:noFill/>
          <a:ln/>
        </p:spPr>
        <p:txBody>
          <a:bodyPr wrap="square" rtlCol="0" anchor="ctr"/>
          <a:lstStyle/>
          <a:p>
            <a:pPr indent="0" marL="0">
              <a:buNone/>
            </a:pPr>
            <a:r>
              <a:rPr lang="en-US" sz="1100" b="1" dirty="0">
                <a:solidFill>
                  <a:srgbClr val="059669"/>
                </a:solidFill>
                <a:latin typeface="Georgia" pitchFamily="34" charset="0"/>
                <a:ea typeface="Georgia" pitchFamily="34" charset="-122"/>
                <a:cs typeface="Georgia" pitchFamily="34" charset="-120"/>
              </a:rPr>
              <a:t>🍛 Biryani Analogy</a:t>
            </a:r>
            <a:endParaRPr lang="en-US" sz="1100" dirty="0"/>
          </a:p>
        </p:txBody>
      </p:sp>
      <p:sp>
        <p:nvSpPr>
          <p:cNvPr id="21" name="Text 19"/>
          <p:cNvSpPr/>
          <p:nvPr/>
        </p:nvSpPr>
        <p:spPr>
          <a:xfrm>
            <a:off x="640080" y="2578608"/>
            <a:ext cx="7772400" cy="274320"/>
          </a:xfrm>
          <a:prstGeom prst="rect">
            <a:avLst/>
          </a:prstGeom>
          <a:noFill/>
          <a:ln/>
        </p:spPr>
        <p:txBody>
          <a:bodyPr wrap="square" rtlCol="0" anchor="ctr"/>
          <a:lstStyle/>
          <a:p>
            <a:pPr indent="0" marL="0">
              <a:buNone/>
            </a:pPr>
            <a:r>
              <a:rPr lang="en-US" sz="1000" dirty="0">
                <a:solidFill>
                  <a:srgbClr val="2D3748"/>
                </a:solidFill>
                <a:latin typeface="Calibri" pitchFamily="34" charset="0"/>
                <a:ea typeface="Calibri" pitchFamily="34" charset="-122"/>
                <a:cs typeface="Calibri" pitchFamily="34" charset="-120"/>
              </a:rPr>
              <a:t>"I want to make biryani!" → Do I have rice? ✓ → Spices? ✓ → Chicken? ✓ → I can make it!</a:t>
            </a:r>
            <a:endParaRPr lang="en-US" sz="1000" dirty="0"/>
          </a:p>
        </p:txBody>
      </p:sp>
      <p:sp>
        <p:nvSpPr>
          <p:cNvPr id="22" name="Shape 20"/>
          <p:cNvSpPr/>
          <p:nvPr/>
        </p:nvSpPr>
        <p:spPr>
          <a:xfrm>
            <a:off x="457200" y="3063240"/>
            <a:ext cx="8138160" cy="1234440"/>
          </a:xfrm>
          <a:prstGeom prst="rect">
            <a:avLst/>
          </a:prstGeom>
          <a:solidFill>
            <a:srgbClr val="FFFFFF"/>
          </a:solidFill>
          <a:ln w="6350">
            <a:solidFill>
              <a:srgbClr val="E8F4F8"/>
            </a:solidFill>
            <a:prstDash val="solid"/>
          </a:ln>
        </p:spPr>
      </p:sp>
      <p:sp>
        <p:nvSpPr>
          <p:cNvPr id="23" name="Text 21"/>
          <p:cNvSpPr/>
          <p:nvPr/>
        </p:nvSpPr>
        <p:spPr>
          <a:xfrm>
            <a:off x="640080" y="3090672"/>
            <a:ext cx="4572000" cy="274320"/>
          </a:xfrm>
          <a:prstGeom prst="rect">
            <a:avLst/>
          </a:prstGeom>
          <a:noFill/>
          <a:ln/>
        </p:spPr>
        <p:txBody>
          <a:bodyPr wrap="square" rtlCol="0" anchor="ctr"/>
          <a:lstStyle/>
          <a:p>
            <a:pPr indent="0" marL="0">
              <a:buNone/>
            </a:pPr>
            <a:r>
              <a:rPr lang="en-US" sz="1100" b="1" dirty="0">
                <a:solidFill>
                  <a:srgbClr val="065A82"/>
                </a:solidFill>
                <a:latin typeface="Georgia" pitchFamily="34" charset="0"/>
                <a:ea typeface="Georgia" pitchFamily="34" charset="-122"/>
                <a:cs typeface="Georgia" pitchFamily="34" charset="-120"/>
              </a:rPr>
              <a:t>How Backward Chaining Works</a:t>
            </a:r>
            <a:endParaRPr lang="en-US" sz="1100" dirty="0"/>
          </a:p>
        </p:txBody>
      </p:sp>
      <p:sp>
        <p:nvSpPr>
          <p:cNvPr id="24" name="Text 22"/>
          <p:cNvSpPr/>
          <p:nvPr/>
        </p:nvSpPr>
        <p:spPr>
          <a:xfrm>
            <a:off x="731520" y="3383280"/>
            <a:ext cx="7680960" cy="182880"/>
          </a:xfrm>
          <a:prstGeom prst="rect">
            <a:avLst/>
          </a:prstGeom>
          <a:noFill/>
          <a:ln/>
        </p:spPr>
        <p:txBody>
          <a:bodyPr wrap="square" rtlCol="0" anchor="ctr"/>
          <a:lstStyle/>
          <a:p>
            <a:pPr indent="0" marL="0">
              <a:buNone/>
            </a:pPr>
            <a:r>
              <a:rPr lang="en-US" sz="900" dirty="0">
                <a:solidFill>
                  <a:srgbClr val="2D3748"/>
                </a:solidFill>
                <a:latin typeface="Calibri" pitchFamily="34" charset="0"/>
                <a:ea typeface="Calibri" pitchFamily="34" charset="-122"/>
                <a:cs typeface="Calibri" pitchFamily="34" charset="-120"/>
              </a:rPr>
              <a:t>1. Start with the GOAL query (what you want to prove)</a:t>
            </a:r>
            <a:endParaRPr lang="en-US" sz="900" dirty="0"/>
          </a:p>
        </p:txBody>
      </p:sp>
      <p:sp>
        <p:nvSpPr>
          <p:cNvPr id="25" name="Text 23"/>
          <p:cNvSpPr/>
          <p:nvPr/>
        </p:nvSpPr>
        <p:spPr>
          <a:xfrm>
            <a:off x="731520" y="3566160"/>
            <a:ext cx="7680960" cy="182880"/>
          </a:xfrm>
          <a:prstGeom prst="rect">
            <a:avLst/>
          </a:prstGeom>
          <a:noFill/>
          <a:ln/>
        </p:spPr>
        <p:txBody>
          <a:bodyPr wrap="square" rtlCol="0" anchor="ctr"/>
          <a:lstStyle/>
          <a:p>
            <a:pPr indent="0" marL="0">
              <a:buNone/>
            </a:pPr>
            <a:r>
              <a:rPr lang="en-US" sz="900" dirty="0">
                <a:solidFill>
                  <a:srgbClr val="2D3748"/>
                </a:solidFill>
                <a:latin typeface="Calibri" pitchFamily="34" charset="0"/>
                <a:ea typeface="Calibri" pitchFamily="34" charset="-122"/>
                <a:cs typeface="Calibri" pitchFamily="34" charset="-120"/>
              </a:rPr>
              <a:t>2. Find rules whose CONCLUSION matches the goal (unification)</a:t>
            </a:r>
            <a:endParaRPr lang="en-US" sz="900" dirty="0"/>
          </a:p>
        </p:txBody>
      </p:sp>
      <p:sp>
        <p:nvSpPr>
          <p:cNvPr id="26" name="Text 24"/>
          <p:cNvSpPr/>
          <p:nvPr/>
        </p:nvSpPr>
        <p:spPr>
          <a:xfrm>
            <a:off x="731520" y="3749040"/>
            <a:ext cx="7680960" cy="182880"/>
          </a:xfrm>
          <a:prstGeom prst="rect">
            <a:avLst/>
          </a:prstGeom>
          <a:noFill/>
          <a:ln/>
        </p:spPr>
        <p:txBody>
          <a:bodyPr wrap="square" rtlCol="0" anchor="ctr"/>
          <a:lstStyle/>
          <a:p>
            <a:pPr indent="0" marL="0">
              <a:buNone/>
            </a:pPr>
            <a:r>
              <a:rPr lang="en-US" sz="900" dirty="0">
                <a:solidFill>
                  <a:srgbClr val="2D3748"/>
                </a:solidFill>
                <a:latin typeface="Calibri" pitchFamily="34" charset="0"/>
                <a:ea typeface="Calibri" pitchFamily="34" charset="-122"/>
                <a:cs typeface="Calibri" pitchFamily="34" charset="-120"/>
              </a:rPr>
              <a:t>3. For each matching rule, its premises become SUBGOALS to prove</a:t>
            </a:r>
            <a:endParaRPr lang="en-US" sz="900" dirty="0"/>
          </a:p>
        </p:txBody>
      </p:sp>
      <p:sp>
        <p:nvSpPr>
          <p:cNvPr id="27" name="Text 25"/>
          <p:cNvSpPr/>
          <p:nvPr/>
        </p:nvSpPr>
        <p:spPr>
          <a:xfrm>
            <a:off x="731520" y="3931920"/>
            <a:ext cx="7680960" cy="182880"/>
          </a:xfrm>
          <a:prstGeom prst="rect">
            <a:avLst/>
          </a:prstGeom>
          <a:noFill/>
          <a:ln/>
        </p:spPr>
        <p:txBody>
          <a:bodyPr wrap="square" rtlCol="0" anchor="ctr"/>
          <a:lstStyle/>
          <a:p>
            <a:pPr indent="0" marL="0">
              <a:buNone/>
            </a:pPr>
            <a:r>
              <a:rPr lang="en-US" sz="900" dirty="0">
                <a:solidFill>
                  <a:srgbClr val="2D3748"/>
                </a:solidFill>
                <a:latin typeface="Calibri" pitchFamily="34" charset="0"/>
                <a:ea typeface="Calibri" pitchFamily="34" charset="-122"/>
                <a:cs typeface="Calibri" pitchFamily="34" charset="-120"/>
              </a:rPr>
              <a:t>4. Recursively prove each subgoal (may trigger more rules or match facts)</a:t>
            </a:r>
            <a:endParaRPr lang="en-US" sz="900" dirty="0"/>
          </a:p>
        </p:txBody>
      </p:sp>
      <p:sp>
        <p:nvSpPr>
          <p:cNvPr id="28" name="Text 26"/>
          <p:cNvSpPr/>
          <p:nvPr/>
        </p:nvSpPr>
        <p:spPr>
          <a:xfrm>
            <a:off x="731520" y="4114800"/>
            <a:ext cx="7680960" cy="182880"/>
          </a:xfrm>
          <a:prstGeom prst="rect">
            <a:avLst/>
          </a:prstGeom>
          <a:noFill/>
          <a:ln/>
        </p:spPr>
        <p:txBody>
          <a:bodyPr wrap="square" rtlCol="0" anchor="ctr"/>
          <a:lstStyle/>
          <a:p>
            <a:pPr indent="0" marL="0">
              <a:buNone/>
            </a:pPr>
            <a:r>
              <a:rPr lang="en-US" sz="900" dirty="0">
                <a:solidFill>
                  <a:srgbClr val="2D3748"/>
                </a:solidFill>
                <a:latin typeface="Calibri" pitchFamily="34" charset="0"/>
                <a:ea typeface="Calibri" pitchFamily="34" charset="-122"/>
                <a:cs typeface="Calibri" pitchFamily="34" charset="-120"/>
              </a:rPr>
              <a:t>5. If ALL subgoals proved → goal is TRUE. If any fails → try another rule.</a:t>
            </a:r>
            <a:endParaRPr lang="en-US" sz="900" dirty="0"/>
          </a:p>
        </p:txBody>
      </p:sp>
      <p:sp>
        <p:nvSpPr>
          <p:cNvPr id="29" name="Shape 27"/>
          <p:cNvSpPr/>
          <p:nvPr/>
        </p:nvSpPr>
        <p:spPr>
          <a:xfrm>
            <a:off x="457200" y="4389120"/>
            <a:ext cx="8138160" cy="320040"/>
          </a:xfrm>
          <a:prstGeom prst="rect">
            <a:avLst/>
          </a:prstGeom>
          <a:solidFill>
            <a:srgbClr val="EDE9FE"/>
          </a:solidFill>
          <a:ln w="6350">
            <a:solidFill>
              <a:srgbClr val="7C3AED"/>
            </a:solidFill>
            <a:prstDash val="solid"/>
          </a:ln>
        </p:spPr>
      </p:sp>
      <p:sp>
        <p:nvSpPr>
          <p:cNvPr id="30" name="Text 28"/>
          <p:cNvSpPr/>
          <p:nvPr/>
        </p:nvSpPr>
        <p:spPr>
          <a:xfrm>
            <a:off x="640080" y="4389120"/>
            <a:ext cx="7772400" cy="320040"/>
          </a:xfrm>
          <a:prstGeom prst="rect">
            <a:avLst/>
          </a:prstGeom>
          <a:noFill/>
          <a:ln/>
        </p:spPr>
        <p:txBody>
          <a:bodyPr wrap="square" rtlCol="0" anchor="ctr"/>
          <a:lstStyle/>
          <a:p>
            <a:pPr indent="0" marL="0">
              <a:buNone/>
            </a:pPr>
            <a:r>
              <a:rPr lang="en-US" sz="900" b="1" dirty="0">
                <a:solidFill>
                  <a:srgbClr val="7C3AED"/>
                </a:solidFill>
                <a:latin typeface="Calibri" pitchFamily="34" charset="0"/>
                <a:ea typeface="Calibri" pitchFamily="34" charset="-122"/>
                <a:cs typeface="Calibri" pitchFamily="34" charset="-120"/>
              </a:rPr>
              <a:t>Best when: You have a SPECIFIC question. Don't compute everything — just check what's needed.</a:t>
            </a:r>
            <a:endParaRPr lang="en-US" sz="9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7FA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C7293"/>
          </a:solidFill>
          <a:ln/>
        </p:spPr>
      </p:sp>
      <p:sp>
        <p:nvSpPr>
          <p:cNvPr id="3" name="Text 1"/>
          <p:cNvSpPr/>
          <p:nvPr/>
        </p:nvSpPr>
        <p:spPr>
          <a:xfrm>
            <a:off x="548640" y="182880"/>
            <a:ext cx="8046720" cy="548640"/>
          </a:xfrm>
          <a:prstGeom prst="rect">
            <a:avLst/>
          </a:prstGeom>
          <a:noFill/>
          <a:ln/>
        </p:spPr>
        <p:txBody>
          <a:bodyPr wrap="square" lIns="0" tIns="0" rIns="0" bIns="0" rtlCol="0" anchor="ctr"/>
          <a:lstStyle/>
          <a:p>
            <a:pPr indent="0" marL="0">
              <a:buNone/>
            </a:pPr>
            <a:r>
              <a:rPr lang="en-US" sz="2200" b="1" dirty="0">
                <a:solidFill>
                  <a:srgbClr val="1A1A2E"/>
                </a:solidFill>
                <a:latin typeface="Georgia" pitchFamily="34" charset="0"/>
                <a:ea typeface="Georgia" pitchFamily="34" charset="-122"/>
                <a:cs typeface="Georgia" pitchFamily="34" charset="-120"/>
              </a:rPr>
              <a:t>Backward Chaining — Worked Example: "West is Criminal"</a:t>
            </a:r>
            <a:endParaRPr lang="en-US" sz="2200" dirty="0"/>
          </a:p>
        </p:txBody>
      </p:sp>
      <p:sp>
        <p:nvSpPr>
          <p:cNvPr id="4" name="Text 2"/>
          <p:cNvSpPr/>
          <p:nvPr/>
        </p:nvSpPr>
        <p:spPr>
          <a:xfrm>
            <a:off x="548640" y="685800"/>
            <a:ext cx="8046720" cy="274320"/>
          </a:xfrm>
          <a:prstGeom prst="rect">
            <a:avLst/>
          </a:prstGeom>
          <a:noFill/>
          <a:ln/>
        </p:spPr>
        <p:txBody>
          <a:bodyPr wrap="square" lIns="0" tIns="0" rIns="0" bIns="0" rtlCol="0" anchor="ctr"/>
          <a:lstStyle/>
          <a:p>
            <a:pPr indent="0" marL="0">
              <a:buNone/>
            </a:pPr>
            <a:r>
              <a:rPr lang="en-US" sz="1200" i="1" dirty="0">
                <a:solidFill>
                  <a:srgbClr val="64748B"/>
                </a:solidFill>
                <a:latin typeface="Calibri" pitchFamily="34" charset="0"/>
                <a:ea typeface="Calibri" pitchFamily="34" charset="-122"/>
                <a:cs typeface="Calibri" pitchFamily="34" charset="-120"/>
              </a:rPr>
              <a:t>Same KB as forward chaining, but we start from the GOAL</a:t>
            </a:r>
            <a:endParaRPr lang="en-US" sz="1200" dirty="0"/>
          </a:p>
        </p:txBody>
      </p:sp>
      <p:sp>
        <p:nvSpPr>
          <p:cNvPr id="5" name="Text 3"/>
          <p:cNvSpPr/>
          <p:nvPr/>
        </p:nvSpPr>
        <p:spPr>
          <a:xfrm>
            <a:off x="548640" y="4754880"/>
            <a:ext cx="8046720" cy="274320"/>
          </a:xfrm>
          <a:prstGeom prst="rect">
            <a:avLst/>
          </a:prstGeom>
          <a:noFill/>
          <a:ln/>
        </p:spPr>
        <p:txBody>
          <a:bodyPr wrap="square" rtlCol="0" anchor="ctr"/>
          <a:lstStyle/>
          <a:p>
            <a:pPr indent="0" marL="0">
              <a:buNone/>
            </a:pPr>
            <a:r>
              <a:rPr lang="en-US" sz="900" dirty="0">
                <a:solidFill>
                  <a:srgbClr val="64748B"/>
                </a:solidFill>
                <a:latin typeface="Calibri" pitchFamily="34" charset="0"/>
                <a:ea typeface="Calibri" pitchFamily="34" charset="-122"/>
                <a:cs typeface="Calibri" pitchFamily="34" charset="-120"/>
              </a:rPr>
              <a:t>PECST522 — Artificial Intelligence | B.Tech CSE S5 (2024 Scheme)</a:t>
            </a:r>
            <a:endParaRPr lang="en-US" sz="900" dirty="0"/>
          </a:p>
        </p:txBody>
      </p:sp>
      <p:sp>
        <p:nvSpPr>
          <p:cNvPr id="6" name="Shape 4"/>
          <p:cNvSpPr/>
          <p:nvPr/>
        </p:nvSpPr>
        <p:spPr>
          <a:xfrm>
            <a:off x="2926080" y="914400"/>
            <a:ext cx="3291840" cy="411480"/>
          </a:xfrm>
          <a:prstGeom prst="rect">
            <a:avLst/>
          </a:prstGeom>
          <a:solidFill>
            <a:srgbClr val="FEF3C7"/>
          </a:solidFill>
          <a:ln w="6350">
            <a:solidFill>
              <a:srgbClr val="F59E0B"/>
            </a:solidFill>
            <a:prstDash val="solid"/>
          </a:ln>
        </p:spPr>
      </p:sp>
      <p:sp>
        <p:nvSpPr>
          <p:cNvPr id="7" name="Text 5"/>
          <p:cNvSpPr/>
          <p:nvPr/>
        </p:nvSpPr>
        <p:spPr>
          <a:xfrm>
            <a:off x="3017520" y="914400"/>
            <a:ext cx="3108960" cy="411480"/>
          </a:xfrm>
          <a:prstGeom prst="rect">
            <a:avLst/>
          </a:prstGeom>
          <a:noFill/>
          <a:ln/>
        </p:spPr>
        <p:txBody>
          <a:bodyPr wrap="square" rtlCol="0" anchor="ctr"/>
          <a:lstStyle/>
          <a:p>
            <a:pPr algn="ctr" indent="0" marL="0">
              <a:buNone/>
            </a:pPr>
            <a:r>
              <a:rPr lang="en-US" sz="1300" b="1" dirty="0">
                <a:solidFill>
                  <a:srgbClr val="92400E"/>
                </a:solidFill>
                <a:latin typeface="Georgia" pitchFamily="34" charset="0"/>
                <a:ea typeface="Georgia" pitchFamily="34" charset="-122"/>
                <a:cs typeface="Georgia" pitchFamily="34" charset="-120"/>
              </a:rPr>
              <a:t>⚡ Goal: Criminal(West)?</a:t>
            </a:r>
            <a:endParaRPr lang="en-US" sz="1300" dirty="0"/>
          </a:p>
        </p:txBody>
      </p:sp>
      <p:sp>
        <p:nvSpPr>
          <p:cNvPr id="8" name="Text 6"/>
          <p:cNvSpPr/>
          <p:nvPr/>
        </p:nvSpPr>
        <p:spPr>
          <a:xfrm>
            <a:off x="4297680" y="1325880"/>
            <a:ext cx="548640" cy="228600"/>
          </a:xfrm>
          <a:prstGeom prst="rect">
            <a:avLst/>
          </a:prstGeom>
          <a:noFill/>
          <a:ln/>
        </p:spPr>
        <p:txBody>
          <a:bodyPr wrap="square" rtlCol="0" anchor="ctr"/>
          <a:lstStyle/>
          <a:p>
            <a:pPr algn="ctr" indent="0" marL="0">
              <a:buNone/>
            </a:pPr>
            <a:r>
              <a:rPr lang="en-US" sz="1400" dirty="0">
                <a:solidFill>
                  <a:srgbClr val="64748B"/>
                </a:solidFill>
              </a:rPr>
              <a:t>↓</a:t>
            </a:r>
            <a:endParaRPr lang="en-US" sz="1400" dirty="0"/>
          </a:p>
        </p:txBody>
      </p:sp>
      <p:sp>
        <p:nvSpPr>
          <p:cNvPr id="9" name="Shape 7"/>
          <p:cNvSpPr/>
          <p:nvPr/>
        </p:nvSpPr>
        <p:spPr>
          <a:xfrm>
            <a:off x="457200" y="1554480"/>
            <a:ext cx="8229600" cy="411480"/>
          </a:xfrm>
          <a:prstGeom prst="rect">
            <a:avLst/>
          </a:prstGeom>
          <a:solidFill>
            <a:srgbClr val="EDE9FE"/>
          </a:solidFill>
          <a:ln w="6350">
            <a:solidFill>
              <a:srgbClr val="7C3AED"/>
            </a:solidFill>
            <a:prstDash val="solid"/>
          </a:ln>
        </p:spPr>
      </p:sp>
      <p:sp>
        <p:nvSpPr>
          <p:cNvPr id="10" name="Text 8"/>
          <p:cNvSpPr/>
          <p:nvPr/>
        </p:nvSpPr>
        <p:spPr>
          <a:xfrm>
            <a:off x="640080" y="1554480"/>
            <a:ext cx="7863840" cy="411480"/>
          </a:xfrm>
          <a:prstGeom prst="rect">
            <a:avLst/>
          </a:prstGeom>
          <a:noFill/>
          <a:ln/>
        </p:spPr>
        <p:txBody>
          <a:bodyPr wrap="square" rtlCol="0" anchor="ctr"/>
          <a:lstStyle/>
          <a:p>
            <a:pPr indent="0" marL="0">
              <a:buNone/>
            </a:pPr>
            <a:r>
              <a:rPr lang="en-US" sz="900" b="1" dirty="0">
                <a:solidFill>
                  <a:srgbClr val="7C3AED"/>
                </a:solidFill>
                <a:latin typeface="Calibri" pitchFamily="34" charset="0"/>
                <a:ea typeface="Calibri" pitchFamily="34" charset="-122"/>
                <a:cs typeface="Calibri" pitchFamily="34" charset="-120"/>
              </a:rPr>
              <a:t>Step 1: Rule 1 concludes Criminal(x). Unify Criminal(West) with Criminal(x) → {x/West}</a:t>
            </a:r>
            <a:endParaRPr lang="en-US" sz="900" dirty="0"/>
          </a:p>
        </p:txBody>
      </p:sp>
      <p:sp>
        <p:nvSpPr>
          <p:cNvPr id="11" name="Text 9"/>
          <p:cNvSpPr/>
          <p:nvPr/>
        </p:nvSpPr>
        <p:spPr>
          <a:xfrm>
            <a:off x="548640" y="2057400"/>
            <a:ext cx="4572000" cy="228600"/>
          </a:xfrm>
          <a:prstGeom prst="rect">
            <a:avLst/>
          </a:prstGeom>
          <a:noFill/>
          <a:ln/>
        </p:spPr>
        <p:txBody>
          <a:bodyPr wrap="square" rtlCol="0" anchor="ctr"/>
          <a:lstStyle/>
          <a:p>
            <a:pPr indent="0" marL="0">
              <a:buNone/>
            </a:pPr>
            <a:r>
              <a:rPr lang="en-US" sz="1000" b="1" dirty="0">
                <a:solidFill>
                  <a:srgbClr val="065A82"/>
                </a:solidFill>
                <a:latin typeface="Calibri" pitchFamily="34" charset="0"/>
                <a:ea typeface="Calibri" pitchFamily="34" charset="-122"/>
                <a:cs typeface="Calibri" pitchFamily="34" charset="-120"/>
              </a:rPr>
              <a:t>Step 2: Prove ALL premises (x = West):</a:t>
            </a:r>
            <a:endParaRPr lang="en-US" sz="1000" dirty="0"/>
          </a:p>
        </p:txBody>
      </p:sp>
      <p:sp>
        <p:nvSpPr>
          <p:cNvPr id="12" name="Shape 10"/>
          <p:cNvSpPr/>
          <p:nvPr/>
        </p:nvSpPr>
        <p:spPr>
          <a:xfrm>
            <a:off x="640080" y="2331720"/>
            <a:ext cx="7863840" cy="274320"/>
          </a:xfrm>
          <a:prstGeom prst="rect">
            <a:avLst/>
          </a:prstGeom>
          <a:solidFill>
            <a:srgbClr val="FFFFFF"/>
          </a:solidFill>
          <a:ln w="6350">
            <a:solidFill>
              <a:srgbClr val="E8F4F8"/>
            </a:solidFill>
            <a:prstDash val="solid"/>
          </a:ln>
        </p:spPr>
      </p:sp>
      <p:sp>
        <p:nvSpPr>
          <p:cNvPr id="13" name="Text 11"/>
          <p:cNvSpPr/>
          <p:nvPr/>
        </p:nvSpPr>
        <p:spPr>
          <a:xfrm>
            <a:off x="731520" y="2331720"/>
            <a:ext cx="274320" cy="274320"/>
          </a:xfrm>
          <a:prstGeom prst="rect">
            <a:avLst/>
          </a:prstGeom>
          <a:noFill/>
          <a:ln/>
        </p:spPr>
        <p:txBody>
          <a:bodyPr wrap="square" rtlCol="0" anchor="ctr"/>
          <a:lstStyle/>
          <a:p>
            <a:pPr indent="0" marL="0">
              <a:buNone/>
            </a:pPr>
            <a:r>
              <a:rPr lang="en-US" sz="1100" b="1" dirty="0">
                <a:solidFill>
                  <a:srgbClr val="059669"/>
                </a:solidFill>
                <a:latin typeface="Calibri" pitchFamily="34" charset="0"/>
                <a:ea typeface="Calibri" pitchFamily="34" charset="-122"/>
                <a:cs typeface="Calibri" pitchFamily="34" charset="-120"/>
              </a:rPr>
              <a:t>✓</a:t>
            </a:r>
            <a:endParaRPr lang="en-US" sz="1100" dirty="0"/>
          </a:p>
        </p:txBody>
      </p:sp>
      <p:sp>
        <p:nvSpPr>
          <p:cNvPr id="14" name="Text 12"/>
          <p:cNvSpPr/>
          <p:nvPr/>
        </p:nvSpPr>
        <p:spPr>
          <a:xfrm>
            <a:off x="1051560" y="2331720"/>
            <a:ext cx="3657600" cy="274320"/>
          </a:xfrm>
          <a:prstGeom prst="rect">
            <a:avLst/>
          </a:prstGeom>
          <a:noFill/>
          <a:ln/>
        </p:spPr>
        <p:txBody>
          <a:bodyPr wrap="square" rtlCol="0" anchor="ctr"/>
          <a:lstStyle/>
          <a:p>
            <a:pPr indent="0" marL="0">
              <a:buNone/>
            </a:pPr>
            <a:r>
              <a:rPr lang="en-US" sz="900" b="1" dirty="0">
                <a:solidFill>
                  <a:srgbClr val="2D3748"/>
                </a:solidFill>
                <a:latin typeface="Calibri" pitchFamily="34" charset="0"/>
                <a:ea typeface="Calibri" pitchFamily="34" charset="-122"/>
                <a:cs typeface="Calibri" pitchFamily="34" charset="-120"/>
              </a:rPr>
              <a:t>Subgoal 1: American(West)?</a:t>
            </a:r>
            <a:endParaRPr lang="en-US" sz="900" dirty="0"/>
          </a:p>
        </p:txBody>
      </p:sp>
      <p:sp>
        <p:nvSpPr>
          <p:cNvPr id="15" name="Text 13"/>
          <p:cNvSpPr/>
          <p:nvPr/>
        </p:nvSpPr>
        <p:spPr>
          <a:xfrm>
            <a:off x="4754880" y="2331720"/>
            <a:ext cx="3657600" cy="274320"/>
          </a:xfrm>
          <a:prstGeom prst="rect">
            <a:avLst/>
          </a:prstGeom>
          <a:noFill/>
          <a:ln/>
        </p:spPr>
        <p:txBody>
          <a:bodyPr wrap="square" rtlCol="0" anchor="ctr"/>
          <a:lstStyle/>
          <a:p>
            <a:pPr indent="0" marL="0">
              <a:buNone/>
            </a:pPr>
            <a:r>
              <a:rPr lang="en-US" sz="900" dirty="0">
                <a:solidFill>
                  <a:srgbClr val="059669"/>
                </a:solidFill>
                <a:latin typeface="Calibri" pitchFamily="34" charset="0"/>
                <a:ea typeface="Calibri" pitchFamily="34" charset="-122"/>
                <a:cs typeface="Calibri" pitchFamily="34" charset="-120"/>
              </a:rPr>
              <a:t>→ Matches Fact F1</a:t>
            </a:r>
            <a:endParaRPr lang="en-US" sz="900" dirty="0"/>
          </a:p>
        </p:txBody>
      </p:sp>
      <p:sp>
        <p:nvSpPr>
          <p:cNvPr id="16" name="Shape 14"/>
          <p:cNvSpPr/>
          <p:nvPr/>
        </p:nvSpPr>
        <p:spPr>
          <a:xfrm>
            <a:off x="640080" y="2651760"/>
            <a:ext cx="7863840" cy="274320"/>
          </a:xfrm>
          <a:prstGeom prst="rect">
            <a:avLst/>
          </a:prstGeom>
          <a:solidFill>
            <a:srgbClr val="E8F4F8"/>
          </a:solidFill>
          <a:ln w="6350">
            <a:solidFill>
              <a:srgbClr val="E8F4F8"/>
            </a:solidFill>
            <a:prstDash val="solid"/>
          </a:ln>
        </p:spPr>
      </p:sp>
      <p:sp>
        <p:nvSpPr>
          <p:cNvPr id="17" name="Text 15"/>
          <p:cNvSpPr/>
          <p:nvPr/>
        </p:nvSpPr>
        <p:spPr>
          <a:xfrm>
            <a:off x="731520" y="2651760"/>
            <a:ext cx="274320" cy="274320"/>
          </a:xfrm>
          <a:prstGeom prst="rect">
            <a:avLst/>
          </a:prstGeom>
          <a:noFill/>
          <a:ln/>
        </p:spPr>
        <p:txBody>
          <a:bodyPr wrap="square" rtlCol="0" anchor="ctr"/>
          <a:lstStyle/>
          <a:p>
            <a:pPr indent="0" marL="0">
              <a:buNone/>
            </a:pPr>
            <a:r>
              <a:rPr lang="en-US" sz="1100" b="1" dirty="0">
                <a:solidFill>
                  <a:srgbClr val="059669"/>
                </a:solidFill>
                <a:latin typeface="Calibri" pitchFamily="34" charset="0"/>
                <a:ea typeface="Calibri" pitchFamily="34" charset="-122"/>
                <a:cs typeface="Calibri" pitchFamily="34" charset="-120"/>
              </a:rPr>
              <a:t>✓</a:t>
            </a:r>
            <a:endParaRPr lang="en-US" sz="1100" dirty="0"/>
          </a:p>
        </p:txBody>
      </p:sp>
      <p:sp>
        <p:nvSpPr>
          <p:cNvPr id="18" name="Text 16"/>
          <p:cNvSpPr/>
          <p:nvPr/>
        </p:nvSpPr>
        <p:spPr>
          <a:xfrm>
            <a:off x="1051560" y="2651760"/>
            <a:ext cx="3657600" cy="274320"/>
          </a:xfrm>
          <a:prstGeom prst="rect">
            <a:avLst/>
          </a:prstGeom>
          <a:noFill/>
          <a:ln/>
        </p:spPr>
        <p:txBody>
          <a:bodyPr wrap="square" rtlCol="0" anchor="ctr"/>
          <a:lstStyle/>
          <a:p>
            <a:pPr indent="0" marL="0">
              <a:buNone/>
            </a:pPr>
            <a:r>
              <a:rPr lang="en-US" sz="900" b="1" dirty="0">
                <a:solidFill>
                  <a:srgbClr val="2D3748"/>
                </a:solidFill>
                <a:latin typeface="Calibri" pitchFamily="34" charset="0"/>
                <a:ea typeface="Calibri" pitchFamily="34" charset="-122"/>
                <a:cs typeface="Calibri" pitchFamily="34" charset="-120"/>
              </a:rPr>
              <a:t>Subgoal 2: Weapon(y)?</a:t>
            </a:r>
            <a:endParaRPr lang="en-US" sz="900" dirty="0"/>
          </a:p>
        </p:txBody>
      </p:sp>
      <p:sp>
        <p:nvSpPr>
          <p:cNvPr id="19" name="Text 17"/>
          <p:cNvSpPr/>
          <p:nvPr/>
        </p:nvSpPr>
        <p:spPr>
          <a:xfrm>
            <a:off x="4754880" y="2651760"/>
            <a:ext cx="3657600" cy="274320"/>
          </a:xfrm>
          <a:prstGeom prst="rect">
            <a:avLst/>
          </a:prstGeom>
          <a:noFill/>
          <a:ln/>
        </p:spPr>
        <p:txBody>
          <a:bodyPr wrap="square" rtlCol="0" anchor="ctr"/>
          <a:lstStyle/>
          <a:p>
            <a:pPr indent="0" marL="0">
              <a:buNone/>
            </a:pPr>
            <a:r>
              <a:rPr lang="en-US" sz="900" dirty="0">
                <a:solidFill>
                  <a:srgbClr val="059669"/>
                </a:solidFill>
                <a:latin typeface="Calibri" pitchFamily="34" charset="0"/>
                <a:ea typeface="Calibri" pitchFamily="34" charset="-122"/>
                <a:cs typeface="Calibri" pitchFamily="34" charset="-120"/>
              </a:rPr>
              <a:t>→ Try y=M1, matches F2</a:t>
            </a:r>
            <a:endParaRPr lang="en-US" sz="900" dirty="0"/>
          </a:p>
        </p:txBody>
      </p:sp>
      <p:sp>
        <p:nvSpPr>
          <p:cNvPr id="20" name="Shape 18"/>
          <p:cNvSpPr/>
          <p:nvPr/>
        </p:nvSpPr>
        <p:spPr>
          <a:xfrm>
            <a:off x="640080" y="2971800"/>
            <a:ext cx="7863840" cy="274320"/>
          </a:xfrm>
          <a:prstGeom prst="rect">
            <a:avLst/>
          </a:prstGeom>
          <a:solidFill>
            <a:srgbClr val="FFFFFF"/>
          </a:solidFill>
          <a:ln w="6350">
            <a:solidFill>
              <a:srgbClr val="E8F4F8"/>
            </a:solidFill>
            <a:prstDash val="solid"/>
          </a:ln>
        </p:spPr>
      </p:sp>
      <p:sp>
        <p:nvSpPr>
          <p:cNvPr id="21" name="Text 19"/>
          <p:cNvSpPr/>
          <p:nvPr/>
        </p:nvSpPr>
        <p:spPr>
          <a:xfrm>
            <a:off x="731520" y="2971800"/>
            <a:ext cx="274320" cy="274320"/>
          </a:xfrm>
          <a:prstGeom prst="rect">
            <a:avLst/>
          </a:prstGeom>
          <a:noFill/>
          <a:ln/>
        </p:spPr>
        <p:txBody>
          <a:bodyPr wrap="square" rtlCol="0" anchor="ctr"/>
          <a:lstStyle/>
          <a:p>
            <a:pPr indent="0" marL="0">
              <a:buNone/>
            </a:pPr>
            <a:r>
              <a:rPr lang="en-US" sz="1100" b="1" dirty="0">
                <a:solidFill>
                  <a:srgbClr val="059669"/>
                </a:solidFill>
                <a:latin typeface="Calibri" pitchFamily="34" charset="0"/>
                <a:ea typeface="Calibri" pitchFamily="34" charset="-122"/>
                <a:cs typeface="Calibri" pitchFamily="34" charset="-120"/>
              </a:rPr>
              <a:t>✓</a:t>
            </a:r>
            <a:endParaRPr lang="en-US" sz="1100" dirty="0"/>
          </a:p>
        </p:txBody>
      </p:sp>
      <p:sp>
        <p:nvSpPr>
          <p:cNvPr id="22" name="Text 20"/>
          <p:cNvSpPr/>
          <p:nvPr/>
        </p:nvSpPr>
        <p:spPr>
          <a:xfrm>
            <a:off x="1051560" y="2971800"/>
            <a:ext cx="3657600" cy="274320"/>
          </a:xfrm>
          <a:prstGeom prst="rect">
            <a:avLst/>
          </a:prstGeom>
          <a:noFill/>
          <a:ln/>
        </p:spPr>
        <p:txBody>
          <a:bodyPr wrap="square" rtlCol="0" anchor="ctr"/>
          <a:lstStyle/>
          <a:p>
            <a:pPr indent="0" marL="0">
              <a:buNone/>
            </a:pPr>
            <a:r>
              <a:rPr lang="en-US" sz="900" b="1" dirty="0">
                <a:solidFill>
                  <a:srgbClr val="2D3748"/>
                </a:solidFill>
                <a:latin typeface="Calibri" pitchFamily="34" charset="0"/>
                <a:ea typeface="Calibri" pitchFamily="34" charset="-122"/>
                <a:cs typeface="Calibri" pitchFamily="34" charset="-120"/>
              </a:rPr>
              <a:t>Subgoal 3: Sells(West, M1, z)?</a:t>
            </a:r>
            <a:endParaRPr lang="en-US" sz="900" dirty="0"/>
          </a:p>
        </p:txBody>
      </p:sp>
      <p:sp>
        <p:nvSpPr>
          <p:cNvPr id="23" name="Text 21"/>
          <p:cNvSpPr/>
          <p:nvPr/>
        </p:nvSpPr>
        <p:spPr>
          <a:xfrm>
            <a:off x="4754880" y="2971800"/>
            <a:ext cx="3657600" cy="274320"/>
          </a:xfrm>
          <a:prstGeom prst="rect">
            <a:avLst/>
          </a:prstGeom>
          <a:noFill/>
          <a:ln/>
        </p:spPr>
        <p:txBody>
          <a:bodyPr wrap="square" rtlCol="0" anchor="ctr"/>
          <a:lstStyle/>
          <a:p>
            <a:pPr indent="0" marL="0">
              <a:buNone/>
            </a:pPr>
            <a:r>
              <a:rPr lang="en-US" sz="900" dirty="0">
                <a:solidFill>
                  <a:srgbClr val="059669"/>
                </a:solidFill>
                <a:latin typeface="Calibri" pitchFamily="34" charset="0"/>
                <a:ea typeface="Calibri" pitchFamily="34" charset="-122"/>
                <a:cs typeface="Calibri" pitchFamily="34" charset="-120"/>
              </a:rPr>
              <a:t>→ Try z=Nono, matches F3</a:t>
            </a:r>
            <a:endParaRPr lang="en-US" sz="900" dirty="0"/>
          </a:p>
        </p:txBody>
      </p:sp>
      <p:sp>
        <p:nvSpPr>
          <p:cNvPr id="24" name="Shape 22"/>
          <p:cNvSpPr/>
          <p:nvPr/>
        </p:nvSpPr>
        <p:spPr>
          <a:xfrm>
            <a:off x="640080" y="3291840"/>
            <a:ext cx="7863840" cy="274320"/>
          </a:xfrm>
          <a:prstGeom prst="rect">
            <a:avLst/>
          </a:prstGeom>
          <a:solidFill>
            <a:srgbClr val="E8F4F8"/>
          </a:solidFill>
          <a:ln w="6350">
            <a:solidFill>
              <a:srgbClr val="E8F4F8"/>
            </a:solidFill>
            <a:prstDash val="solid"/>
          </a:ln>
        </p:spPr>
      </p:sp>
      <p:sp>
        <p:nvSpPr>
          <p:cNvPr id="25" name="Text 23"/>
          <p:cNvSpPr/>
          <p:nvPr/>
        </p:nvSpPr>
        <p:spPr>
          <a:xfrm>
            <a:off x="731520" y="3291840"/>
            <a:ext cx="274320" cy="274320"/>
          </a:xfrm>
          <a:prstGeom prst="rect">
            <a:avLst/>
          </a:prstGeom>
          <a:noFill/>
          <a:ln/>
        </p:spPr>
        <p:txBody>
          <a:bodyPr wrap="square" rtlCol="0" anchor="ctr"/>
          <a:lstStyle/>
          <a:p>
            <a:pPr indent="0" marL="0">
              <a:buNone/>
            </a:pPr>
            <a:r>
              <a:rPr lang="en-US" sz="1100" b="1" dirty="0">
                <a:solidFill>
                  <a:srgbClr val="059669"/>
                </a:solidFill>
                <a:latin typeface="Calibri" pitchFamily="34" charset="0"/>
                <a:ea typeface="Calibri" pitchFamily="34" charset="-122"/>
                <a:cs typeface="Calibri" pitchFamily="34" charset="-120"/>
              </a:rPr>
              <a:t>✓</a:t>
            </a:r>
            <a:endParaRPr lang="en-US" sz="1100" dirty="0"/>
          </a:p>
        </p:txBody>
      </p:sp>
      <p:sp>
        <p:nvSpPr>
          <p:cNvPr id="26" name="Text 24"/>
          <p:cNvSpPr/>
          <p:nvPr/>
        </p:nvSpPr>
        <p:spPr>
          <a:xfrm>
            <a:off x="1051560" y="3291840"/>
            <a:ext cx="3657600" cy="274320"/>
          </a:xfrm>
          <a:prstGeom prst="rect">
            <a:avLst/>
          </a:prstGeom>
          <a:noFill/>
          <a:ln/>
        </p:spPr>
        <p:txBody>
          <a:bodyPr wrap="square" rtlCol="0" anchor="ctr"/>
          <a:lstStyle/>
          <a:p>
            <a:pPr indent="0" marL="0">
              <a:buNone/>
            </a:pPr>
            <a:r>
              <a:rPr lang="en-US" sz="900" b="1" dirty="0">
                <a:solidFill>
                  <a:srgbClr val="2D3748"/>
                </a:solidFill>
                <a:latin typeface="Calibri" pitchFamily="34" charset="0"/>
                <a:ea typeface="Calibri" pitchFamily="34" charset="-122"/>
                <a:cs typeface="Calibri" pitchFamily="34" charset="-120"/>
              </a:rPr>
              <a:t>Subgoal 4: Hostile(Nono)?</a:t>
            </a:r>
            <a:endParaRPr lang="en-US" sz="900" dirty="0"/>
          </a:p>
        </p:txBody>
      </p:sp>
      <p:sp>
        <p:nvSpPr>
          <p:cNvPr id="27" name="Text 25"/>
          <p:cNvSpPr/>
          <p:nvPr/>
        </p:nvSpPr>
        <p:spPr>
          <a:xfrm>
            <a:off x="4754880" y="3291840"/>
            <a:ext cx="3657600" cy="274320"/>
          </a:xfrm>
          <a:prstGeom prst="rect">
            <a:avLst/>
          </a:prstGeom>
          <a:noFill/>
          <a:ln/>
        </p:spPr>
        <p:txBody>
          <a:bodyPr wrap="square" rtlCol="0" anchor="ctr"/>
          <a:lstStyle/>
          <a:p>
            <a:pPr indent="0" marL="0">
              <a:buNone/>
            </a:pPr>
            <a:r>
              <a:rPr lang="en-US" sz="900" dirty="0">
                <a:solidFill>
                  <a:srgbClr val="059669"/>
                </a:solidFill>
                <a:latin typeface="Calibri" pitchFamily="34" charset="0"/>
                <a:ea typeface="Calibri" pitchFamily="34" charset="-122"/>
                <a:cs typeface="Calibri" pitchFamily="34" charset="-120"/>
              </a:rPr>
              <a:t>→ Matches Fact F4</a:t>
            </a:r>
            <a:endParaRPr lang="en-US" sz="900" dirty="0"/>
          </a:p>
        </p:txBody>
      </p:sp>
      <p:sp>
        <p:nvSpPr>
          <p:cNvPr id="28" name="Shape 26"/>
          <p:cNvSpPr/>
          <p:nvPr/>
        </p:nvSpPr>
        <p:spPr>
          <a:xfrm>
            <a:off x="640080" y="3611880"/>
            <a:ext cx="7863840" cy="411480"/>
          </a:xfrm>
          <a:prstGeom prst="rect">
            <a:avLst/>
          </a:prstGeom>
          <a:solidFill>
            <a:srgbClr val="ECFDF5"/>
          </a:solidFill>
          <a:ln w="6350">
            <a:solidFill>
              <a:srgbClr val="059669"/>
            </a:solidFill>
            <a:prstDash val="solid"/>
          </a:ln>
        </p:spPr>
      </p:sp>
      <p:sp>
        <p:nvSpPr>
          <p:cNvPr id="29" name="Text 27"/>
          <p:cNvSpPr/>
          <p:nvPr/>
        </p:nvSpPr>
        <p:spPr>
          <a:xfrm>
            <a:off x="822960" y="3611880"/>
            <a:ext cx="7498080" cy="411480"/>
          </a:xfrm>
          <a:prstGeom prst="rect">
            <a:avLst/>
          </a:prstGeom>
          <a:noFill/>
          <a:ln/>
        </p:spPr>
        <p:txBody>
          <a:bodyPr wrap="square" rtlCol="0" anchor="ctr"/>
          <a:lstStyle/>
          <a:p>
            <a:pPr indent="0" marL="0">
              <a:buNone/>
            </a:pPr>
            <a:r>
              <a:rPr lang="en-US" sz="1200" b="1" dirty="0">
                <a:solidFill>
                  <a:srgbClr val="059669"/>
                </a:solidFill>
                <a:latin typeface="Calibri" pitchFamily="34" charset="0"/>
                <a:ea typeface="Calibri" pitchFamily="34" charset="-122"/>
                <a:cs typeface="Calibri" pitchFamily="34" charset="-120"/>
              </a:rPr>
              <a:t>All 4 subgoals proved → Criminal(West) is TRUE ✓</a:t>
            </a:r>
            <a:endParaRPr lang="en-US" sz="1200" dirty="0"/>
          </a:p>
        </p:txBody>
      </p:sp>
      <p:sp>
        <p:nvSpPr>
          <p:cNvPr id="30" name="Shape 28"/>
          <p:cNvSpPr/>
          <p:nvPr/>
        </p:nvSpPr>
        <p:spPr>
          <a:xfrm>
            <a:off x="457200" y="4160520"/>
            <a:ext cx="8229600" cy="548640"/>
          </a:xfrm>
          <a:prstGeom prst="rect">
            <a:avLst/>
          </a:prstGeom>
          <a:solidFill>
            <a:srgbClr val="FFFFFF"/>
          </a:solidFill>
          <a:ln w="6350">
            <a:solidFill>
              <a:srgbClr val="E8F4F8"/>
            </a:solidFill>
            <a:prstDash val="solid"/>
          </a:ln>
        </p:spPr>
      </p:sp>
      <p:sp>
        <p:nvSpPr>
          <p:cNvPr id="31" name="Text 29"/>
          <p:cNvSpPr/>
          <p:nvPr/>
        </p:nvSpPr>
        <p:spPr>
          <a:xfrm>
            <a:off x="640080" y="4178808"/>
            <a:ext cx="3657600" cy="201168"/>
          </a:xfrm>
          <a:prstGeom prst="rect">
            <a:avLst/>
          </a:prstGeom>
          <a:noFill/>
          <a:ln/>
        </p:spPr>
        <p:txBody>
          <a:bodyPr wrap="square" rtlCol="0" anchor="ctr"/>
          <a:lstStyle/>
          <a:p>
            <a:pPr indent="0" marL="0">
              <a:buNone/>
            </a:pPr>
            <a:r>
              <a:rPr lang="en-US" sz="900" b="1" dirty="0">
                <a:solidFill>
                  <a:srgbClr val="065A82"/>
                </a:solidFill>
                <a:latin typeface="Georgia" pitchFamily="34" charset="0"/>
                <a:ea typeface="Georgia" pitchFamily="34" charset="-122"/>
                <a:cs typeface="Georgia" pitchFamily="34" charset="-120"/>
              </a:rPr>
              <a:t>Recursive Structure</a:t>
            </a:r>
            <a:endParaRPr lang="en-US" sz="900" dirty="0"/>
          </a:p>
        </p:txBody>
      </p:sp>
      <p:sp>
        <p:nvSpPr>
          <p:cNvPr id="32" name="Text 30"/>
          <p:cNvSpPr/>
          <p:nvPr/>
        </p:nvSpPr>
        <p:spPr>
          <a:xfrm>
            <a:off x="640080" y="4370832"/>
            <a:ext cx="7863840" cy="274320"/>
          </a:xfrm>
          <a:prstGeom prst="rect">
            <a:avLst/>
          </a:prstGeom>
          <a:noFill/>
          <a:ln/>
        </p:spPr>
        <p:txBody>
          <a:bodyPr wrap="square" rtlCol="0" anchor="ctr"/>
          <a:lstStyle/>
          <a:p>
            <a:pPr indent="0" marL="0">
              <a:buNone/>
            </a:pPr>
            <a:r>
              <a:rPr lang="en-US" sz="850" dirty="0">
                <a:solidFill>
                  <a:srgbClr val="2D3748"/>
                </a:solidFill>
                <a:latin typeface="Calibri" pitchFamily="34" charset="0"/>
                <a:ea typeface="Calibri" pitchFamily="34" charset="-122"/>
                <a:cs typeface="Calibri" pitchFamily="34" charset="-120"/>
              </a:rPr>
              <a:t>Each subgoal may itself need a rule → triggers more subgoals → like a proof tree.</a:t>
            </a:r>
            <a:endParaRPr lang="en-US" sz="850" dirty="0"/>
          </a:p>
          <a:p>
            <a:pPr indent="0" marL="0">
              <a:buNone/>
            </a:pPr>
            <a:r>
              <a:rPr lang="en-US" sz="850" dirty="0">
                <a:solidFill>
                  <a:srgbClr val="2D3748"/>
                </a:solidFill>
                <a:latin typeface="Calibri" pitchFamily="34" charset="0"/>
                <a:ea typeface="Calibri" pitchFamily="34" charset="-122"/>
                <a:cs typeface="Calibri" pitchFamily="34" charset="-120"/>
              </a:rPr>
              <a:t>Backward chaining = DFS through this tree. Prolog uses exactly this strategy!</a:t>
            </a:r>
            <a:endParaRPr lang="en-US" sz="85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7FA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C7293"/>
          </a:solidFill>
          <a:ln/>
        </p:spPr>
      </p:sp>
      <p:sp>
        <p:nvSpPr>
          <p:cNvPr id="3" name="Text 1"/>
          <p:cNvSpPr/>
          <p:nvPr/>
        </p:nvSpPr>
        <p:spPr>
          <a:xfrm>
            <a:off x="548640" y="182880"/>
            <a:ext cx="8046720" cy="548640"/>
          </a:xfrm>
          <a:prstGeom prst="rect">
            <a:avLst/>
          </a:prstGeom>
          <a:noFill/>
          <a:ln/>
        </p:spPr>
        <p:txBody>
          <a:bodyPr wrap="square" lIns="0" tIns="0" rIns="0" bIns="0" rtlCol="0" anchor="ctr"/>
          <a:lstStyle/>
          <a:p>
            <a:pPr indent="0" marL="0">
              <a:buNone/>
            </a:pPr>
            <a:r>
              <a:rPr lang="en-US" sz="2200" b="1" dirty="0">
                <a:solidFill>
                  <a:srgbClr val="1A1A2E"/>
                </a:solidFill>
                <a:latin typeface="Georgia" pitchFamily="34" charset="0"/>
                <a:ea typeface="Georgia" pitchFamily="34" charset="-122"/>
                <a:cs typeface="Georgia" pitchFamily="34" charset="-120"/>
              </a:rPr>
              <a:t>Forward vs Backward Chaining — Comparison</a:t>
            </a:r>
            <a:endParaRPr lang="en-US" sz="2200" dirty="0"/>
          </a:p>
        </p:txBody>
      </p:sp>
      <p:sp>
        <p:nvSpPr>
          <p:cNvPr id="4" name="Text 2"/>
          <p:cNvSpPr/>
          <p:nvPr/>
        </p:nvSpPr>
        <p:spPr>
          <a:xfrm>
            <a:off x="548640" y="685800"/>
            <a:ext cx="8046720" cy="274320"/>
          </a:xfrm>
          <a:prstGeom prst="rect">
            <a:avLst/>
          </a:prstGeom>
          <a:noFill/>
          <a:ln/>
        </p:spPr>
        <p:txBody>
          <a:bodyPr wrap="square" lIns="0" tIns="0" rIns="0" bIns="0" rtlCol="0" anchor="ctr"/>
          <a:lstStyle/>
          <a:p>
            <a:pPr indent="0" marL="0">
              <a:buNone/>
            </a:pPr>
            <a:r>
              <a:rPr lang="en-US" sz="1200" i="1" dirty="0">
                <a:solidFill>
                  <a:srgbClr val="64748B"/>
                </a:solidFill>
                <a:latin typeface="Calibri" pitchFamily="34" charset="0"/>
                <a:ea typeface="Calibri" pitchFamily="34" charset="-122"/>
                <a:cs typeface="Calibri" pitchFamily="34" charset="-120"/>
              </a:rPr>
              <a:t>Guaranteed exam question — memorise this table!</a:t>
            </a:r>
            <a:endParaRPr lang="en-US" sz="1200" dirty="0"/>
          </a:p>
        </p:txBody>
      </p:sp>
      <p:sp>
        <p:nvSpPr>
          <p:cNvPr id="5" name="Text 3"/>
          <p:cNvSpPr/>
          <p:nvPr/>
        </p:nvSpPr>
        <p:spPr>
          <a:xfrm>
            <a:off x="548640" y="4754880"/>
            <a:ext cx="8046720" cy="274320"/>
          </a:xfrm>
          <a:prstGeom prst="rect">
            <a:avLst/>
          </a:prstGeom>
          <a:noFill/>
          <a:ln/>
        </p:spPr>
        <p:txBody>
          <a:bodyPr wrap="square" rtlCol="0" anchor="ctr"/>
          <a:lstStyle/>
          <a:p>
            <a:pPr indent="0" marL="0">
              <a:buNone/>
            </a:pPr>
            <a:r>
              <a:rPr lang="en-US" sz="900" dirty="0">
                <a:solidFill>
                  <a:srgbClr val="64748B"/>
                </a:solidFill>
                <a:latin typeface="Calibri" pitchFamily="34" charset="0"/>
                <a:ea typeface="Calibri" pitchFamily="34" charset="-122"/>
                <a:cs typeface="Calibri" pitchFamily="34" charset="-120"/>
              </a:rPr>
              <a:t>PECST522 — Artificial Intelligence | B.Tech CSE S5 (2024 Scheme)</a:t>
            </a:r>
            <a:endParaRPr lang="en-US" sz="900" dirty="0"/>
          </a:p>
        </p:txBody>
      </p:sp>
      <p:sp>
        <p:nvSpPr>
          <p:cNvPr id="6" name="Shape 4"/>
          <p:cNvSpPr/>
          <p:nvPr/>
        </p:nvSpPr>
        <p:spPr>
          <a:xfrm>
            <a:off x="457200" y="914400"/>
            <a:ext cx="8229600" cy="274320"/>
          </a:xfrm>
          <a:prstGeom prst="rect">
            <a:avLst/>
          </a:prstGeom>
          <a:solidFill>
            <a:srgbClr val="FEF3C7"/>
          </a:solidFill>
          <a:ln w="6350">
            <a:solidFill>
              <a:srgbClr val="F59E0B"/>
            </a:solidFill>
            <a:prstDash val="solid"/>
          </a:ln>
        </p:spPr>
      </p:sp>
      <p:sp>
        <p:nvSpPr>
          <p:cNvPr id="7" name="Text 5"/>
          <p:cNvSpPr/>
          <p:nvPr/>
        </p:nvSpPr>
        <p:spPr>
          <a:xfrm>
            <a:off x="640080" y="914400"/>
            <a:ext cx="7863840" cy="274320"/>
          </a:xfrm>
          <a:prstGeom prst="rect">
            <a:avLst/>
          </a:prstGeom>
          <a:noFill/>
          <a:ln/>
        </p:spPr>
        <p:txBody>
          <a:bodyPr wrap="square" rtlCol="0" anchor="ctr"/>
          <a:lstStyle/>
          <a:p>
            <a:pPr indent="0" marL="0">
              <a:buNone/>
            </a:pPr>
            <a:r>
              <a:rPr lang="en-US" sz="900" b="1" dirty="0">
                <a:solidFill>
                  <a:srgbClr val="92400E"/>
                </a:solidFill>
                <a:latin typeface="Calibri" pitchFamily="34" charset="0"/>
                <a:ea typeface="Calibri" pitchFamily="34" charset="-122"/>
                <a:cs typeface="Calibri" pitchFamily="34" charset="-120"/>
              </a:rPr>
              <a:t>⚡ EXAM ALERT — This comparison is a guaranteed Part A (3 marks) or Part B question.</a:t>
            </a:r>
            <a:endParaRPr lang="en-US" sz="900" dirty="0"/>
          </a:p>
        </p:txBody>
      </p:sp>
      <p:sp>
        <p:nvSpPr>
          <p:cNvPr id="8" name="Shape 6"/>
          <p:cNvSpPr/>
          <p:nvPr/>
        </p:nvSpPr>
        <p:spPr>
          <a:xfrm>
            <a:off x="548640" y="1325880"/>
            <a:ext cx="8046720" cy="320040"/>
          </a:xfrm>
          <a:prstGeom prst="rect">
            <a:avLst/>
          </a:prstGeom>
          <a:solidFill>
            <a:srgbClr val="065A82"/>
          </a:solidFill>
          <a:ln w="6350">
            <a:solidFill>
              <a:srgbClr val="065A82"/>
            </a:solidFill>
            <a:prstDash val="solid"/>
          </a:ln>
        </p:spPr>
      </p:sp>
      <p:sp>
        <p:nvSpPr>
          <p:cNvPr id="9" name="Text 7"/>
          <p:cNvSpPr/>
          <p:nvPr/>
        </p:nvSpPr>
        <p:spPr>
          <a:xfrm>
            <a:off x="548640" y="1325880"/>
            <a:ext cx="1645920" cy="320040"/>
          </a:xfrm>
          <a:prstGeom prst="rect">
            <a:avLst/>
          </a:prstGeom>
          <a:noFill/>
          <a:ln/>
        </p:spPr>
        <p:txBody>
          <a:bodyPr wrap="square"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Aspect</a:t>
            </a:r>
            <a:endParaRPr lang="en-US" sz="1000" dirty="0"/>
          </a:p>
        </p:txBody>
      </p:sp>
      <p:sp>
        <p:nvSpPr>
          <p:cNvPr id="10" name="Text 8"/>
          <p:cNvSpPr/>
          <p:nvPr/>
        </p:nvSpPr>
        <p:spPr>
          <a:xfrm>
            <a:off x="2194560" y="1325880"/>
            <a:ext cx="3200400" cy="320040"/>
          </a:xfrm>
          <a:prstGeom prst="rect">
            <a:avLst/>
          </a:prstGeom>
          <a:noFill/>
          <a:ln/>
        </p:spPr>
        <p:txBody>
          <a:bodyPr wrap="square"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Forward Chaining</a:t>
            </a:r>
            <a:endParaRPr lang="en-US" sz="1000" dirty="0"/>
          </a:p>
        </p:txBody>
      </p:sp>
      <p:sp>
        <p:nvSpPr>
          <p:cNvPr id="11" name="Text 9"/>
          <p:cNvSpPr/>
          <p:nvPr/>
        </p:nvSpPr>
        <p:spPr>
          <a:xfrm>
            <a:off x="5394960" y="1325880"/>
            <a:ext cx="3200400" cy="320040"/>
          </a:xfrm>
          <a:prstGeom prst="rect">
            <a:avLst/>
          </a:prstGeom>
          <a:noFill/>
          <a:ln/>
        </p:spPr>
        <p:txBody>
          <a:bodyPr wrap="square"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Backward Chaining</a:t>
            </a:r>
            <a:endParaRPr lang="en-US" sz="1000" dirty="0"/>
          </a:p>
        </p:txBody>
      </p:sp>
      <p:sp>
        <p:nvSpPr>
          <p:cNvPr id="12" name="Shape 10"/>
          <p:cNvSpPr/>
          <p:nvPr/>
        </p:nvSpPr>
        <p:spPr>
          <a:xfrm>
            <a:off x="548640" y="1691640"/>
            <a:ext cx="8046720" cy="347472"/>
          </a:xfrm>
          <a:prstGeom prst="rect">
            <a:avLst/>
          </a:prstGeom>
          <a:solidFill>
            <a:srgbClr val="FFFFFF"/>
          </a:solidFill>
          <a:ln w="6350">
            <a:solidFill>
              <a:srgbClr val="E8F4F8"/>
            </a:solidFill>
            <a:prstDash val="solid"/>
          </a:ln>
        </p:spPr>
      </p:sp>
      <p:sp>
        <p:nvSpPr>
          <p:cNvPr id="13" name="Text 11"/>
          <p:cNvSpPr/>
          <p:nvPr/>
        </p:nvSpPr>
        <p:spPr>
          <a:xfrm>
            <a:off x="548640" y="1691640"/>
            <a:ext cx="1645920" cy="347472"/>
          </a:xfrm>
          <a:prstGeom prst="rect">
            <a:avLst/>
          </a:prstGeom>
          <a:noFill/>
          <a:ln/>
        </p:spPr>
        <p:txBody>
          <a:bodyPr wrap="square" lIns="0" tIns="50800" rIns="50800" bIns="0" rtlCol="0" anchor="ctr"/>
          <a:lstStyle/>
          <a:p>
            <a:pPr algn="l" indent="0" marL="0">
              <a:buNone/>
            </a:pPr>
            <a:r>
              <a:rPr lang="en-US" sz="900" b="1" dirty="0">
                <a:solidFill>
                  <a:srgbClr val="065A82"/>
                </a:solidFill>
                <a:latin typeface="Calibri" pitchFamily="34" charset="0"/>
                <a:ea typeface="Calibri" pitchFamily="34" charset="-122"/>
                <a:cs typeface="Calibri" pitchFamily="34" charset="-120"/>
              </a:rPr>
              <a:t>Direction</a:t>
            </a:r>
            <a:endParaRPr lang="en-US" sz="900" dirty="0"/>
          </a:p>
        </p:txBody>
      </p:sp>
      <p:sp>
        <p:nvSpPr>
          <p:cNvPr id="14" name="Text 12"/>
          <p:cNvSpPr/>
          <p:nvPr/>
        </p:nvSpPr>
        <p:spPr>
          <a:xfrm>
            <a:off x="2194560" y="1691640"/>
            <a:ext cx="3200400" cy="347472"/>
          </a:xfrm>
          <a:prstGeom prst="rect">
            <a:avLst/>
          </a:prstGeom>
          <a:noFill/>
          <a:ln/>
        </p:spPr>
        <p:txBody>
          <a:bodyPr wrap="square" lIns="0" tIns="50800" rIns="50800" bIns="0" rtlCol="0" anchor="ctr"/>
          <a:lstStyle/>
          <a:p>
            <a:pPr algn="ctr" indent="0" marL="0">
              <a:buNone/>
            </a:pPr>
            <a:r>
              <a:rPr lang="en-US" sz="900" dirty="0">
                <a:solidFill>
                  <a:srgbClr val="2D3748"/>
                </a:solidFill>
                <a:latin typeface="Calibri" pitchFamily="34" charset="0"/>
                <a:ea typeface="Calibri" pitchFamily="34" charset="-122"/>
                <a:cs typeface="Calibri" pitchFamily="34" charset="-120"/>
              </a:rPr>
              <a:t>Facts → Rules → New Facts → Goal</a:t>
            </a:r>
            <a:endParaRPr lang="en-US" sz="900" dirty="0"/>
          </a:p>
        </p:txBody>
      </p:sp>
      <p:sp>
        <p:nvSpPr>
          <p:cNvPr id="15" name="Text 13"/>
          <p:cNvSpPr/>
          <p:nvPr/>
        </p:nvSpPr>
        <p:spPr>
          <a:xfrm>
            <a:off x="5394960" y="1691640"/>
            <a:ext cx="3200400" cy="347472"/>
          </a:xfrm>
          <a:prstGeom prst="rect">
            <a:avLst/>
          </a:prstGeom>
          <a:noFill/>
          <a:ln/>
        </p:spPr>
        <p:txBody>
          <a:bodyPr wrap="square" lIns="0" tIns="50800" rIns="50800" bIns="0" rtlCol="0" anchor="ctr"/>
          <a:lstStyle/>
          <a:p>
            <a:pPr algn="ctr" indent="0" marL="0">
              <a:buNone/>
            </a:pPr>
            <a:r>
              <a:rPr lang="en-US" sz="900" dirty="0">
                <a:solidFill>
                  <a:srgbClr val="2D3748"/>
                </a:solidFill>
                <a:latin typeface="Calibri" pitchFamily="34" charset="0"/>
                <a:ea typeface="Calibri" pitchFamily="34" charset="-122"/>
                <a:cs typeface="Calibri" pitchFamily="34" charset="-120"/>
              </a:rPr>
              <a:t>Goal → Rules → Premises → Facts</a:t>
            </a:r>
            <a:endParaRPr lang="en-US" sz="900" dirty="0"/>
          </a:p>
        </p:txBody>
      </p:sp>
      <p:sp>
        <p:nvSpPr>
          <p:cNvPr id="16" name="Shape 14"/>
          <p:cNvSpPr/>
          <p:nvPr/>
        </p:nvSpPr>
        <p:spPr>
          <a:xfrm>
            <a:off x="548640" y="2075688"/>
            <a:ext cx="8046720" cy="347472"/>
          </a:xfrm>
          <a:prstGeom prst="rect">
            <a:avLst/>
          </a:prstGeom>
          <a:solidFill>
            <a:srgbClr val="E8F4F8"/>
          </a:solidFill>
          <a:ln w="6350">
            <a:solidFill>
              <a:srgbClr val="E8F4F8"/>
            </a:solidFill>
            <a:prstDash val="solid"/>
          </a:ln>
        </p:spPr>
      </p:sp>
      <p:sp>
        <p:nvSpPr>
          <p:cNvPr id="17" name="Text 15"/>
          <p:cNvSpPr/>
          <p:nvPr/>
        </p:nvSpPr>
        <p:spPr>
          <a:xfrm>
            <a:off x="548640" y="2075688"/>
            <a:ext cx="1645920" cy="347472"/>
          </a:xfrm>
          <a:prstGeom prst="rect">
            <a:avLst/>
          </a:prstGeom>
          <a:noFill/>
          <a:ln/>
        </p:spPr>
        <p:txBody>
          <a:bodyPr wrap="square" lIns="0" tIns="50800" rIns="50800" bIns="0" rtlCol="0" anchor="ctr"/>
          <a:lstStyle/>
          <a:p>
            <a:pPr algn="l" indent="0" marL="0">
              <a:buNone/>
            </a:pPr>
            <a:r>
              <a:rPr lang="en-US" sz="900" b="1" dirty="0">
                <a:solidFill>
                  <a:srgbClr val="065A82"/>
                </a:solidFill>
                <a:latin typeface="Calibri" pitchFamily="34" charset="0"/>
                <a:ea typeface="Calibri" pitchFamily="34" charset="-122"/>
                <a:cs typeface="Calibri" pitchFamily="34" charset="-120"/>
              </a:rPr>
              <a:t>Driven by</a:t>
            </a:r>
            <a:endParaRPr lang="en-US" sz="900" dirty="0"/>
          </a:p>
        </p:txBody>
      </p:sp>
      <p:sp>
        <p:nvSpPr>
          <p:cNvPr id="18" name="Text 16"/>
          <p:cNvSpPr/>
          <p:nvPr/>
        </p:nvSpPr>
        <p:spPr>
          <a:xfrm>
            <a:off x="2194560" y="2075688"/>
            <a:ext cx="3200400" cy="347472"/>
          </a:xfrm>
          <a:prstGeom prst="rect">
            <a:avLst/>
          </a:prstGeom>
          <a:noFill/>
          <a:ln/>
        </p:spPr>
        <p:txBody>
          <a:bodyPr wrap="square" lIns="0" tIns="50800" rIns="50800" bIns="0" rtlCol="0" anchor="ctr"/>
          <a:lstStyle/>
          <a:p>
            <a:pPr algn="ctr" indent="0" marL="0">
              <a:buNone/>
            </a:pPr>
            <a:r>
              <a:rPr lang="en-US" sz="900" dirty="0">
                <a:solidFill>
                  <a:srgbClr val="2D3748"/>
                </a:solidFill>
                <a:latin typeface="Calibri" pitchFamily="34" charset="0"/>
                <a:ea typeface="Calibri" pitchFamily="34" charset="-122"/>
                <a:cs typeface="Calibri" pitchFamily="34" charset="-120"/>
              </a:rPr>
              <a:t>Available DATA (data-driven)</a:t>
            </a:r>
            <a:endParaRPr lang="en-US" sz="900" dirty="0"/>
          </a:p>
        </p:txBody>
      </p:sp>
      <p:sp>
        <p:nvSpPr>
          <p:cNvPr id="19" name="Text 17"/>
          <p:cNvSpPr/>
          <p:nvPr/>
        </p:nvSpPr>
        <p:spPr>
          <a:xfrm>
            <a:off x="5394960" y="2075688"/>
            <a:ext cx="3200400" cy="347472"/>
          </a:xfrm>
          <a:prstGeom prst="rect">
            <a:avLst/>
          </a:prstGeom>
          <a:noFill/>
          <a:ln/>
        </p:spPr>
        <p:txBody>
          <a:bodyPr wrap="square" lIns="0" tIns="50800" rIns="50800" bIns="0" rtlCol="0" anchor="ctr"/>
          <a:lstStyle/>
          <a:p>
            <a:pPr algn="ctr" indent="0" marL="0">
              <a:buNone/>
            </a:pPr>
            <a:r>
              <a:rPr lang="en-US" sz="900" dirty="0">
                <a:solidFill>
                  <a:srgbClr val="2D3748"/>
                </a:solidFill>
                <a:latin typeface="Calibri" pitchFamily="34" charset="0"/>
                <a:ea typeface="Calibri" pitchFamily="34" charset="-122"/>
                <a:cs typeface="Calibri" pitchFamily="34" charset="-120"/>
              </a:rPr>
              <a:t>Specific GOAL (goal-driven)</a:t>
            </a:r>
            <a:endParaRPr lang="en-US" sz="900" dirty="0"/>
          </a:p>
        </p:txBody>
      </p:sp>
      <p:sp>
        <p:nvSpPr>
          <p:cNvPr id="20" name="Shape 18"/>
          <p:cNvSpPr/>
          <p:nvPr/>
        </p:nvSpPr>
        <p:spPr>
          <a:xfrm>
            <a:off x="548640" y="2459736"/>
            <a:ext cx="8046720" cy="347472"/>
          </a:xfrm>
          <a:prstGeom prst="rect">
            <a:avLst/>
          </a:prstGeom>
          <a:solidFill>
            <a:srgbClr val="FFFFFF"/>
          </a:solidFill>
          <a:ln w="6350">
            <a:solidFill>
              <a:srgbClr val="E8F4F8"/>
            </a:solidFill>
            <a:prstDash val="solid"/>
          </a:ln>
        </p:spPr>
      </p:sp>
      <p:sp>
        <p:nvSpPr>
          <p:cNvPr id="21" name="Text 19"/>
          <p:cNvSpPr/>
          <p:nvPr/>
        </p:nvSpPr>
        <p:spPr>
          <a:xfrm>
            <a:off x="548640" y="2459736"/>
            <a:ext cx="1645920" cy="347472"/>
          </a:xfrm>
          <a:prstGeom prst="rect">
            <a:avLst/>
          </a:prstGeom>
          <a:noFill/>
          <a:ln/>
        </p:spPr>
        <p:txBody>
          <a:bodyPr wrap="square" lIns="0" tIns="50800" rIns="50800" bIns="0" rtlCol="0" anchor="ctr"/>
          <a:lstStyle/>
          <a:p>
            <a:pPr algn="l" indent="0" marL="0">
              <a:buNone/>
            </a:pPr>
            <a:r>
              <a:rPr lang="en-US" sz="900" b="1" dirty="0">
                <a:solidFill>
                  <a:srgbClr val="065A82"/>
                </a:solidFill>
                <a:latin typeface="Calibri" pitchFamily="34" charset="0"/>
                <a:ea typeface="Calibri" pitchFamily="34" charset="-122"/>
                <a:cs typeface="Calibri" pitchFamily="34" charset="-120"/>
              </a:rPr>
              <a:t>Good when</a:t>
            </a:r>
            <a:endParaRPr lang="en-US" sz="900" dirty="0"/>
          </a:p>
        </p:txBody>
      </p:sp>
      <p:sp>
        <p:nvSpPr>
          <p:cNvPr id="22" name="Text 20"/>
          <p:cNvSpPr/>
          <p:nvPr/>
        </p:nvSpPr>
        <p:spPr>
          <a:xfrm>
            <a:off x="2194560" y="2459736"/>
            <a:ext cx="3200400" cy="347472"/>
          </a:xfrm>
          <a:prstGeom prst="rect">
            <a:avLst/>
          </a:prstGeom>
          <a:noFill/>
          <a:ln/>
        </p:spPr>
        <p:txBody>
          <a:bodyPr wrap="square" lIns="0" tIns="50800" rIns="50800" bIns="0" rtlCol="0" anchor="ctr"/>
          <a:lstStyle/>
          <a:p>
            <a:pPr algn="ctr" indent="0" marL="0">
              <a:buNone/>
            </a:pPr>
            <a:r>
              <a:rPr lang="en-US" sz="900" dirty="0">
                <a:solidFill>
                  <a:srgbClr val="2D3748"/>
                </a:solidFill>
                <a:latin typeface="Calibri" pitchFamily="34" charset="0"/>
                <a:ea typeface="Calibri" pitchFamily="34" charset="-122"/>
                <a:cs typeface="Calibri" pitchFamily="34" charset="-120"/>
              </a:rPr>
              <a:t>Lots of data, want ALL conclusions</a:t>
            </a:r>
            <a:endParaRPr lang="en-US" sz="900" dirty="0"/>
          </a:p>
        </p:txBody>
      </p:sp>
      <p:sp>
        <p:nvSpPr>
          <p:cNvPr id="23" name="Text 21"/>
          <p:cNvSpPr/>
          <p:nvPr/>
        </p:nvSpPr>
        <p:spPr>
          <a:xfrm>
            <a:off x="5394960" y="2459736"/>
            <a:ext cx="3200400" cy="347472"/>
          </a:xfrm>
          <a:prstGeom prst="rect">
            <a:avLst/>
          </a:prstGeom>
          <a:noFill/>
          <a:ln/>
        </p:spPr>
        <p:txBody>
          <a:bodyPr wrap="square" lIns="0" tIns="50800" rIns="50800" bIns="0" rtlCol="0" anchor="ctr"/>
          <a:lstStyle/>
          <a:p>
            <a:pPr algn="ctr" indent="0" marL="0">
              <a:buNone/>
            </a:pPr>
            <a:r>
              <a:rPr lang="en-US" sz="900" dirty="0">
                <a:solidFill>
                  <a:srgbClr val="2D3748"/>
                </a:solidFill>
                <a:latin typeface="Calibri" pitchFamily="34" charset="0"/>
                <a:ea typeface="Calibri" pitchFamily="34" charset="-122"/>
                <a:cs typeface="Calibri" pitchFamily="34" charset="-120"/>
              </a:rPr>
              <a:t>Specific question to answer</a:t>
            </a:r>
            <a:endParaRPr lang="en-US" sz="900" dirty="0"/>
          </a:p>
        </p:txBody>
      </p:sp>
      <p:sp>
        <p:nvSpPr>
          <p:cNvPr id="24" name="Shape 22"/>
          <p:cNvSpPr/>
          <p:nvPr/>
        </p:nvSpPr>
        <p:spPr>
          <a:xfrm>
            <a:off x="548640" y="2843784"/>
            <a:ext cx="8046720" cy="347472"/>
          </a:xfrm>
          <a:prstGeom prst="rect">
            <a:avLst/>
          </a:prstGeom>
          <a:solidFill>
            <a:srgbClr val="E8F4F8"/>
          </a:solidFill>
          <a:ln w="6350">
            <a:solidFill>
              <a:srgbClr val="E8F4F8"/>
            </a:solidFill>
            <a:prstDash val="solid"/>
          </a:ln>
        </p:spPr>
      </p:sp>
      <p:sp>
        <p:nvSpPr>
          <p:cNvPr id="25" name="Text 23"/>
          <p:cNvSpPr/>
          <p:nvPr/>
        </p:nvSpPr>
        <p:spPr>
          <a:xfrm>
            <a:off x="548640" y="2843784"/>
            <a:ext cx="1645920" cy="347472"/>
          </a:xfrm>
          <a:prstGeom prst="rect">
            <a:avLst/>
          </a:prstGeom>
          <a:noFill/>
          <a:ln/>
        </p:spPr>
        <p:txBody>
          <a:bodyPr wrap="square" lIns="0" tIns="50800" rIns="50800" bIns="0" rtlCol="0" anchor="ctr"/>
          <a:lstStyle/>
          <a:p>
            <a:pPr algn="l" indent="0" marL="0">
              <a:buNone/>
            </a:pPr>
            <a:r>
              <a:rPr lang="en-US" sz="900" b="1" dirty="0">
                <a:solidFill>
                  <a:srgbClr val="065A82"/>
                </a:solidFill>
                <a:latin typeface="Calibri" pitchFamily="34" charset="0"/>
                <a:ea typeface="Calibri" pitchFamily="34" charset="-122"/>
                <a:cs typeface="Calibri" pitchFamily="34" charset="-120"/>
              </a:rPr>
              <a:t>Computes</a:t>
            </a:r>
            <a:endParaRPr lang="en-US" sz="900" dirty="0"/>
          </a:p>
        </p:txBody>
      </p:sp>
      <p:sp>
        <p:nvSpPr>
          <p:cNvPr id="26" name="Text 24"/>
          <p:cNvSpPr/>
          <p:nvPr/>
        </p:nvSpPr>
        <p:spPr>
          <a:xfrm>
            <a:off x="2194560" y="2843784"/>
            <a:ext cx="3200400" cy="347472"/>
          </a:xfrm>
          <a:prstGeom prst="rect">
            <a:avLst/>
          </a:prstGeom>
          <a:noFill/>
          <a:ln/>
        </p:spPr>
        <p:txBody>
          <a:bodyPr wrap="square" lIns="0" tIns="50800" rIns="50800" bIns="0" rtlCol="0" anchor="ctr"/>
          <a:lstStyle/>
          <a:p>
            <a:pPr algn="ctr" indent="0" marL="0">
              <a:buNone/>
            </a:pPr>
            <a:r>
              <a:rPr lang="en-US" sz="900" dirty="0">
                <a:solidFill>
                  <a:srgbClr val="2D3748"/>
                </a:solidFill>
                <a:latin typeface="Calibri" pitchFamily="34" charset="0"/>
                <a:ea typeface="Calibri" pitchFamily="34" charset="-122"/>
                <a:cs typeface="Calibri" pitchFamily="34" charset="-120"/>
              </a:rPr>
              <a:t>Everything derivable (exhaustive)</a:t>
            </a:r>
            <a:endParaRPr lang="en-US" sz="900" dirty="0"/>
          </a:p>
        </p:txBody>
      </p:sp>
      <p:sp>
        <p:nvSpPr>
          <p:cNvPr id="27" name="Text 25"/>
          <p:cNvSpPr/>
          <p:nvPr/>
        </p:nvSpPr>
        <p:spPr>
          <a:xfrm>
            <a:off x="5394960" y="2843784"/>
            <a:ext cx="3200400" cy="347472"/>
          </a:xfrm>
          <a:prstGeom prst="rect">
            <a:avLst/>
          </a:prstGeom>
          <a:noFill/>
          <a:ln/>
        </p:spPr>
        <p:txBody>
          <a:bodyPr wrap="square" lIns="0" tIns="50800" rIns="50800" bIns="0" rtlCol="0" anchor="ctr"/>
          <a:lstStyle/>
          <a:p>
            <a:pPr algn="ctr" indent="0" marL="0">
              <a:buNone/>
            </a:pPr>
            <a:r>
              <a:rPr lang="en-US" sz="900" dirty="0">
                <a:solidFill>
                  <a:srgbClr val="2D3748"/>
                </a:solidFill>
                <a:latin typeface="Calibri" pitchFamily="34" charset="0"/>
                <a:ea typeface="Calibri" pitchFamily="34" charset="-122"/>
                <a:cs typeface="Calibri" pitchFamily="34" charset="-120"/>
              </a:rPr>
              <a:t>Only what's needed for the goal</a:t>
            </a:r>
            <a:endParaRPr lang="en-US" sz="900" dirty="0"/>
          </a:p>
        </p:txBody>
      </p:sp>
      <p:sp>
        <p:nvSpPr>
          <p:cNvPr id="28" name="Shape 26"/>
          <p:cNvSpPr/>
          <p:nvPr/>
        </p:nvSpPr>
        <p:spPr>
          <a:xfrm>
            <a:off x="548640" y="3227832"/>
            <a:ext cx="8046720" cy="347472"/>
          </a:xfrm>
          <a:prstGeom prst="rect">
            <a:avLst/>
          </a:prstGeom>
          <a:solidFill>
            <a:srgbClr val="FFFFFF"/>
          </a:solidFill>
          <a:ln w="6350">
            <a:solidFill>
              <a:srgbClr val="E8F4F8"/>
            </a:solidFill>
            <a:prstDash val="solid"/>
          </a:ln>
        </p:spPr>
      </p:sp>
      <p:sp>
        <p:nvSpPr>
          <p:cNvPr id="29" name="Text 27"/>
          <p:cNvSpPr/>
          <p:nvPr/>
        </p:nvSpPr>
        <p:spPr>
          <a:xfrm>
            <a:off x="548640" y="3227832"/>
            <a:ext cx="1645920" cy="347472"/>
          </a:xfrm>
          <a:prstGeom prst="rect">
            <a:avLst/>
          </a:prstGeom>
          <a:noFill/>
          <a:ln/>
        </p:spPr>
        <p:txBody>
          <a:bodyPr wrap="square" lIns="0" tIns="50800" rIns="50800" bIns="0" rtlCol="0" anchor="ctr"/>
          <a:lstStyle/>
          <a:p>
            <a:pPr algn="l" indent="0" marL="0">
              <a:buNone/>
            </a:pPr>
            <a:r>
              <a:rPr lang="en-US" sz="900" b="1" dirty="0">
                <a:solidFill>
                  <a:srgbClr val="065A82"/>
                </a:solidFill>
                <a:latin typeface="Calibri" pitchFamily="34" charset="0"/>
                <a:ea typeface="Calibri" pitchFamily="34" charset="-122"/>
                <a:cs typeface="Calibri" pitchFamily="34" charset="-120"/>
              </a:rPr>
              <a:t>Analogy</a:t>
            </a:r>
            <a:endParaRPr lang="en-US" sz="900" dirty="0"/>
          </a:p>
        </p:txBody>
      </p:sp>
      <p:sp>
        <p:nvSpPr>
          <p:cNvPr id="30" name="Text 28"/>
          <p:cNvSpPr/>
          <p:nvPr/>
        </p:nvSpPr>
        <p:spPr>
          <a:xfrm>
            <a:off x="2194560" y="3227832"/>
            <a:ext cx="3200400" cy="347472"/>
          </a:xfrm>
          <a:prstGeom prst="rect">
            <a:avLst/>
          </a:prstGeom>
          <a:noFill/>
          <a:ln/>
        </p:spPr>
        <p:txBody>
          <a:bodyPr wrap="square" lIns="0" tIns="50800" rIns="50800" bIns="0" rtlCol="0" anchor="ctr"/>
          <a:lstStyle/>
          <a:p>
            <a:pPr algn="ctr" indent="0" marL="0">
              <a:buNone/>
            </a:pPr>
            <a:r>
              <a:rPr lang="en-US" sz="900" dirty="0">
                <a:solidFill>
                  <a:srgbClr val="2D3748"/>
                </a:solidFill>
                <a:latin typeface="Calibri" pitchFamily="34" charset="0"/>
                <a:ea typeface="Calibri" pitchFamily="34" charset="-122"/>
                <a:cs typeface="Calibri" pitchFamily="34" charset="-120"/>
              </a:rPr>
              <a:t>"Open fridge → what can I cook?"</a:t>
            </a:r>
            <a:endParaRPr lang="en-US" sz="900" dirty="0"/>
          </a:p>
        </p:txBody>
      </p:sp>
      <p:sp>
        <p:nvSpPr>
          <p:cNvPr id="31" name="Text 29"/>
          <p:cNvSpPr/>
          <p:nvPr/>
        </p:nvSpPr>
        <p:spPr>
          <a:xfrm>
            <a:off x="5394960" y="3227832"/>
            <a:ext cx="3200400" cy="347472"/>
          </a:xfrm>
          <a:prstGeom prst="rect">
            <a:avLst/>
          </a:prstGeom>
          <a:noFill/>
          <a:ln/>
        </p:spPr>
        <p:txBody>
          <a:bodyPr wrap="square" lIns="0" tIns="50800" rIns="50800" bIns="0" rtlCol="0" anchor="ctr"/>
          <a:lstStyle/>
          <a:p>
            <a:pPr algn="ctr" indent="0" marL="0">
              <a:buNone/>
            </a:pPr>
            <a:r>
              <a:rPr lang="en-US" sz="900" dirty="0">
                <a:solidFill>
                  <a:srgbClr val="2D3748"/>
                </a:solidFill>
                <a:latin typeface="Calibri" pitchFamily="34" charset="0"/>
                <a:ea typeface="Calibri" pitchFamily="34" charset="-122"/>
                <a:cs typeface="Calibri" pitchFamily="34" charset="-120"/>
              </a:rPr>
              <a:t>"Want biryani → do I have ingredients?"</a:t>
            </a:r>
            <a:endParaRPr lang="en-US" sz="900" dirty="0"/>
          </a:p>
        </p:txBody>
      </p:sp>
      <p:sp>
        <p:nvSpPr>
          <p:cNvPr id="32" name="Shape 30"/>
          <p:cNvSpPr/>
          <p:nvPr/>
        </p:nvSpPr>
        <p:spPr>
          <a:xfrm>
            <a:off x="548640" y="3611880"/>
            <a:ext cx="8046720" cy="347472"/>
          </a:xfrm>
          <a:prstGeom prst="rect">
            <a:avLst/>
          </a:prstGeom>
          <a:solidFill>
            <a:srgbClr val="E8F4F8"/>
          </a:solidFill>
          <a:ln w="6350">
            <a:solidFill>
              <a:srgbClr val="E8F4F8"/>
            </a:solidFill>
            <a:prstDash val="solid"/>
          </a:ln>
        </p:spPr>
      </p:sp>
      <p:sp>
        <p:nvSpPr>
          <p:cNvPr id="33" name="Text 31"/>
          <p:cNvSpPr/>
          <p:nvPr/>
        </p:nvSpPr>
        <p:spPr>
          <a:xfrm>
            <a:off x="548640" y="3611880"/>
            <a:ext cx="1645920" cy="347472"/>
          </a:xfrm>
          <a:prstGeom prst="rect">
            <a:avLst/>
          </a:prstGeom>
          <a:noFill/>
          <a:ln/>
        </p:spPr>
        <p:txBody>
          <a:bodyPr wrap="square" lIns="0" tIns="50800" rIns="50800" bIns="0" rtlCol="0" anchor="ctr"/>
          <a:lstStyle/>
          <a:p>
            <a:pPr algn="l" indent="0" marL="0">
              <a:buNone/>
            </a:pPr>
            <a:r>
              <a:rPr lang="en-US" sz="900" b="1" dirty="0">
                <a:solidFill>
                  <a:srgbClr val="065A82"/>
                </a:solidFill>
                <a:latin typeface="Calibri" pitchFamily="34" charset="0"/>
                <a:ea typeface="Calibri" pitchFamily="34" charset="-122"/>
                <a:cs typeface="Calibri" pitchFamily="34" charset="-120"/>
              </a:rPr>
              <a:t>Used in</a:t>
            </a:r>
            <a:endParaRPr lang="en-US" sz="900" dirty="0"/>
          </a:p>
        </p:txBody>
      </p:sp>
      <p:sp>
        <p:nvSpPr>
          <p:cNvPr id="34" name="Text 32"/>
          <p:cNvSpPr/>
          <p:nvPr/>
        </p:nvSpPr>
        <p:spPr>
          <a:xfrm>
            <a:off x="2194560" y="3611880"/>
            <a:ext cx="3200400" cy="347472"/>
          </a:xfrm>
          <a:prstGeom prst="rect">
            <a:avLst/>
          </a:prstGeom>
          <a:noFill/>
          <a:ln/>
        </p:spPr>
        <p:txBody>
          <a:bodyPr wrap="square" lIns="0" tIns="50800" rIns="50800" bIns="0" rtlCol="0" anchor="ctr"/>
          <a:lstStyle/>
          <a:p>
            <a:pPr algn="ctr" indent="0" marL="0">
              <a:buNone/>
            </a:pPr>
            <a:r>
              <a:rPr lang="en-US" sz="900" dirty="0">
                <a:solidFill>
                  <a:srgbClr val="2D3748"/>
                </a:solidFill>
                <a:latin typeface="Calibri" pitchFamily="34" charset="0"/>
                <a:ea typeface="Calibri" pitchFamily="34" charset="-122"/>
                <a:cs typeface="Calibri" pitchFamily="34" charset="-120"/>
              </a:rPr>
              <a:t>Expert systems, monitoring, production rules</a:t>
            </a:r>
            <a:endParaRPr lang="en-US" sz="900" dirty="0"/>
          </a:p>
        </p:txBody>
      </p:sp>
      <p:sp>
        <p:nvSpPr>
          <p:cNvPr id="35" name="Text 33"/>
          <p:cNvSpPr/>
          <p:nvPr/>
        </p:nvSpPr>
        <p:spPr>
          <a:xfrm>
            <a:off x="5394960" y="3611880"/>
            <a:ext cx="3200400" cy="347472"/>
          </a:xfrm>
          <a:prstGeom prst="rect">
            <a:avLst/>
          </a:prstGeom>
          <a:noFill/>
          <a:ln/>
        </p:spPr>
        <p:txBody>
          <a:bodyPr wrap="square" lIns="0" tIns="50800" rIns="50800" bIns="0" rtlCol="0" anchor="ctr"/>
          <a:lstStyle/>
          <a:p>
            <a:pPr algn="ctr" indent="0" marL="0">
              <a:buNone/>
            </a:pPr>
            <a:r>
              <a:rPr lang="en-US" sz="900" dirty="0">
                <a:solidFill>
                  <a:srgbClr val="2D3748"/>
                </a:solidFill>
                <a:latin typeface="Calibri" pitchFamily="34" charset="0"/>
                <a:ea typeface="Calibri" pitchFamily="34" charset="-122"/>
                <a:cs typeface="Calibri" pitchFamily="34" charset="-120"/>
              </a:rPr>
              <a:t>Prolog, query answering, diagnosis</a:t>
            </a:r>
            <a:endParaRPr lang="en-US" sz="900" dirty="0"/>
          </a:p>
        </p:txBody>
      </p:sp>
      <p:sp>
        <p:nvSpPr>
          <p:cNvPr id="36" name="Shape 34"/>
          <p:cNvSpPr/>
          <p:nvPr/>
        </p:nvSpPr>
        <p:spPr>
          <a:xfrm>
            <a:off x="457200" y="4069080"/>
            <a:ext cx="8229600" cy="640080"/>
          </a:xfrm>
          <a:prstGeom prst="rect">
            <a:avLst/>
          </a:prstGeom>
          <a:solidFill>
            <a:srgbClr val="EDE9FE"/>
          </a:solidFill>
          <a:ln w="6350">
            <a:solidFill>
              <a:srgbClr val="7C3AED"/>
            </a:solidFill>
            <a:prstDash val="solid"/>
          </a:ln>
        </p:spPr>
      </p:sp>
      <p:sp>
        <p:nvSpPr>
          <p:cNvPr id="37" name="Text 35"/>
          <p:cNvSpPr/>
          <p:nvPr/>
        </p:nvSpPr>
        <p:spPr>
          <a:xfrm>
            <a:off x="640080" y="4087368"/>
            <a:ext cx="2743200" cy="228600"/>
          </a:xfrm>
          <a:prstGeom prst="rect">
            <a:avLst/>
          </a:prstGeom>
          <a:noFill/>
          <a:ln/>
        </p:spPr>
        <p:txBody>
          <a:bodyPr wrap="square" rtlCol="0" anchor="ctr"/>
          <a:lstStyle/>
          <a:p>
            <a:pPr indent="0" marL="0">
              <a:buNone/>
            </a:pPr>
            <a:r>
              <a:rPr lang="en-US" sz="1000" b="1" dirty="0">
                <a:solidFill>
                  <a:srgbClr val="7C3AED"/>
                </a:solidFill>
                <a:latin typeface="Georgia" pitchFamily="34" charset="0"/>
                <a:ea typeface="Georgia" pitchFamily="34" charset="-122"/>
                <a:cs typeface="Georgia" pitchFamily="34" charset="-120"/>
              </a:rPr>
              <a:t>💡 Key Takeaway</a:t>
            </a:r>
            <a:endParaRPr lang="en-US" sz="1000" dirty="0"/>
          </a:p>
        </p:txBody>
      </p:sp>
      <p:sp>
        <p:nvSpPr>
          <p:cNvPr id="38" name="Text 36"/>
          <p:cNvSpPr/>
          <p:nvPr/>
        </p:nvSpPr>
        <p:spPr>
          <a:xfrm>
            <a:off x="640080" y="4315968"/>
            <a:ext cx="7863840" cy="320040"/>
          </a:xfrm>
          <a:prstGeom prst="rect">
            <a:avLst/>
          </a:prstGeom>
          <a:noFill/>
          <a:ln/>
        </p:spPr>
        <p:txBody>
          <a:bodyPr wrap="square" rtlCol="0" anchor="ctr"/>
          <a:lstStyle/>
          <a:p>
            <a:pPr indent="0" marL="0">
              <a:buNone/>
            </a:pPr>
            <a:r>
              <a:rPr lang="en-US" sz="900" dirty="0">
                <a:solidFill>
                  <a:srgbClr val="2D3748"/>
                </a:solidFill>
                <a:latin typeface="Calibri" pitchFamily="34" charset="0"/>
                <a:ea typeface="Calibri" pitchFamily="34" charset="-122"/>
                <a:cs typeface="Calibri" pitchFamily="34" charset="-120"/>
              </a:rPr>
              <a:t>Forward = bottom-up (data → conclusions). Backward = top-down (goal → facts).</a:t>
            </a:r>
            <a:endParaRPr lang="en-US" sz="900" dirty="0"/>
          </a:p>
          <a:p>
            <a:pPr indent="0" marL="0">
              <a:buNone/>
            </a:pPr>
            <a:r>
              <a:rPr lang="en-US" sz="900" dirty="0">
                <a:solidFill>
                  <a:srgbClr val="2D3748"/>
                </a:solidFill>
                <a:latin typeface="Calibri" pitchFamily="34" charset="0"/>
                <a:ea typeface="Calibri" pitchFamily="34" charset="-122"/>
                <a:cs typeface="Calibri" pitchFamily="34" charset="-120"/>
              </a:rPr>
              <a:t>Both use UNIFICATION to match rules. Forward is like BFS; backward is like DFS through the proof tree.</a:t>
            </a:r>
            <a:endParaRPr lang="en-US" sz="9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7FA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C7293"/>
          </a:solidFill>
          <a:ln/>
        </p:spPr>
      </p:sp>
      <p:sp>
        <p:nvSpPr>
          <p:cNvPr id="3" name="Text 1"/>
          <p:cNvSpPr/>
          <p:nvPr/>
        </p:nvSpPr>
        <p:spPr>
          <a:xfrm>
            <a:off x="548640" y="182880"/>
            <a:ext cx="8046720" cy="548640"/>
          </a:xfrm>
          <a:prstGeom prst="rect">
            <a:avLst/>
          </a:prstGeom>
          <a:noFill/>
          <a:ln/>
        </p:spPr>
        <p:txBody>
          <a:bodyPr wrap="square" lIns="0" tIns="0" rIns="0" bIns="0" rtlCol="0" anchor="ctr"/>
          <a:lstStyle/>
          <a:p>
            <a:pPr indent="0" marL="0">
              <a:buNone/>
            </a:pPr>
            <a:r>
              <a:rPr lang="en-US" sz="2200" b="1" dirty="0">
                <a:solidFill>
                  <a:srgbClr val="1A1A2E"/>
                </a:solidFill>
                <a:latin typeface="Georgia" pitchFamily="34" charset="0"/>
                <a:ea typeface="Georgia" pitchFamily="34" charset="-122"/>
                <a:cs typeface="Georgia" pitchFamily="34" charset="-120"/>
              </a:rPr>
              <a:t>Resolution in FOL — "Curiosity Killed the Cat"</a:t>
            </a:r>
            <a:endParaRPr lang="en-US" sz="2200" dirty="0"/>
          </a:p>
        </p:txBody>
      </p:sp>
      <p:sp>
        <p:nvSpPr>
          <p:cNvPr id="4" name="Text 2"/>
          <p:cNvSpPr/>
          <p:nvPr/>
        </p:nvSpPr>
        <p:spPr>
          <a:xfrm>
            <a:off x="548640" y="685800"/>
            <a:ext cx="8046720" cy="274320"/>
          </a:xfrm>
          <a:prstGeom prst="rect">
            <a:avLst/>
          </a:prstGeom>
          <a:noFill/>
          <a:ln/>
        </p:spPr>
        <p:txBody>
          <a:bodyPr wrap="square" lIns="0" tIns="0" rIns="0" bIns="0" rtlCol="0" anchor="ctr"/>
          <a:lstStyle/>
          <a:p>
            <a:pPr indent="0" marL="0">
              <a:buNone/>
            </a:pPr>
            <a:r>
              <a:rPr lang="en-US" sz="1200" i="1" dirty="0">
                <a:solidFill>
                  <a:srgbClr val="64748B"/>
                </a:solidFill>
                <a:latin typeface="Calibri" pitchFamily="34" charset="0"/>
                <a:ea typeface="Calibri" pitchFamily="34" charset="-122"/>
                <a:cs typeface="Calibri" pitchFamily="34" charset="-120"/>
              </a:rPr>
              <a:t>Full worked example — appeared in 3/7 papers, worth 8–10 marks</a:t>
            </a:r>
            <a:endParaRPr lang="en-US" sz="1200" dirty="0"/>
          </a:p>
        </p:txBody>
      </p:sp>
      <p:sp>
        <p:nvSpPr>
          <p:cNvPr id="5" name="Text 3"/>
          <p:cNvSpPr/>
          <p:nvPr/>
        </p:nvSpPr>
        <p:spPr>
          <a:xfrm>
            <a:off x="548640" y="4754880"/>
            <a:ext cx="8046720" cy="274320"/>
          </a:xfrm>
          <a:prstGeom prst="rect">
            <a:avLst/>
          </a:prstGeom>
          <a:noFill/>
          <a:ln/>
        </p:spPr>
        <p:txBody>
          <a:bodyPr wrap="square" rtlCol="0" anchor="ctr"/>
          <a:lstStyle/>
          <a:p>
            <a:pPr indent="0" marL="0">
              <a:buNone/>
            </a:pPr>
            <a:r>
              <a:rPr lang="en-US" sz="900" dirty="0">
                <a:solidFill>
                  <a:srgbClr val="64748B"/>
                </a:solidFill>
                <a:latin typeface="Calibri" pitchFamily="34" charset="0"/>
                <a:ea typeface="Calibri" pitchFamily="34" charset="-122"/>
                <a:cs typeface="Calibri" pitchFamily="34" charset="-120"/>
              </a:rPr>
              <a:t>PECST522 — Artificial Intelligence | B.Tech CSE S5 (2024 Scheme)</a:t>
            </a:r>
            <a:endParaRPr lang="en-US" sz="900" dirty="0"/>
          </a:p>
        </p:txBody>
      </p:sp>
      <p:sp>
        <p:nvSpPr>
          <p:cNvPr id="6" name="Shape 4"/>
          <p:cNvSpPr/>
          <p:nvPr/>
        </p:nvSpPr>
        <p:spPr>
          <a:xfrm>
            <a:off x="365760" y="914400"/>
            <a:ext cx="8412480" cy="256032"/>
          </a:xfrm>
          <a:prstGeom prst="rect">
            <a:avLst/>
          </a:prstGeom>
          <a:solidFill>
            <a:srgbClr val="FEF3C7"/>
          </a:solidFill>
          <a:ln w="6350">
            <a:solidFill>
              <a:srgbClr val="F59E0B"/>
            </a:solidFill>
            <a:prstDash val="solid"/>
          </a:ln>
        </p:spPr>
      </p:sp>
      <p:sp>
        <p:nvSpPr>
          <p:cNvPr id="7" name="Text 5"/>
          <p:cNvSpPr/>
          <p:nvPr/>
        </p:nvSpPr>
        <p:spPr>
          <a:xfrm>
            <a:off x="502920" y="914400"/>
            <a:ext cx="8138160" cy="256032"/>
          </a:xfrm>
          <a:prstGeom prst="rect">
            <a:avLst/>
          </a:prstGeom>
          <a:noFill/>
          <a:ln/>
        </p:spPr>
        <p:txBody>
          <a:bodyPr wrap="square" rtlCol="0" anchor="ctr"/>
          <a:lstStyle/>
          <a:p>
            <a:pPr indent="0" marL="0">
              <a:buNone/>
            </a:pPr>
            <a:r>
              <a:rPr lang="en-US" sz="850" b="1" dirty="0">
                <a:solidFill>
                  <a:srgbClr val="92400E"/>
                </a:solidFill>
                <a:latin typeface="Calibri" pitchFamily="34" charset="0"/>
                <a:ea typeface="Calibri" pitchFamily="34" charset="-122"/>
                <a:cs typeface="Calibri" pitchFamily="34" charset="-120"/>
              </a:rPr>
              <a:t>⚡ EXAM ALERT — FOL resolution (CNF + Skolemization + refutation) = 8–10 mark Part B question.</a:t>
            </a:r>
            <a:endParaRPr lang="en-US" sz="850" dirty="0"/>
          </a:p>
        </p:txBody>
      </p:sp>
      <p:sp>
        <p:nvSpPr>
          <p:cNvPr id="8" name="Shape 6"/>
          <p:cNvSpPr/>
          <p:nvPr/>
        </p:nvSpPr>
        <p:spPr>
          <a:xfrm>
            <a:off x="365760" y="1261872"/>
            <a:ext cx="4023360" cy="1463040"/>
          </a:xfrm>
          <a:prstGeom prst="rect">
            <a:avLst/>
          </a:prstGeom>
          <a:solidFill>
            <a:srgbClr val="EDE9FE"/>
          </a:solidFill>
          <a:ln w="6350">
            <a:solidFill>
              <a:srgbClr val="7C3AED"/>
            </a:solidFill>
            <a:prstDash val="solid"/>
          </a:ln>
        </p:spPr>
      </p:sp>
      <p:sp>
        <p:nvSpPr>
          <p:cNvPr id="9" name="Text 7"/>
          <p:cNvSpPr/>
          <p:nvPr/>
        </p:nvSpPr>
        <p:spPr>
          <a:xfrm>
            <a:off x="457200" y="1280160"/>
            <a:ext cx="3657600" cy="201168"/>
          </a:xfrm>
          <a:prstGeom prst="rect">
            <a:avLst/>
          </a:prstGeom>
          <a:noFill/>
          <a:ln/>
        </p:spPr>
        <p:txBody>
          <a:bodyPr wrap="square" rtlCol="0" anchor="ctr"/>
          <a:lstStyle/>
          <a:p>
            <a:pPr indent="0" marL="0">
              <a:buNone/>
            </a:pPr>
            <a:r>
              <a:rPr lang="en-US" sz="900" b="1" dirty="0">
                <a:solidFill>
                  <a:srgbClr val="7C3AED"/>
                </a:solidFill>
                <a:latin typeface="Georgia" pitchFamily="34" charset="0"/>
                <a:ea typeface="Georgia" pitchFamily="34" charset="-122"/>
                <a:cs typeface="Georgia" pitchFamily="34" charset="-120"/>
              </a:rPr>
              <a:t>Step 1: Knowledge in FOL</a:t>
            </a:r>
            <a:endParaRPr lang="en-US" sz="900" dirty="0"/>
          </a:p>
        </p:txBody>
      </p:sp>
      <p:sp>
        <p:nvSpPr>
          <p:cNvPr id="10" name="Text 8"/>
          <p:cNvSpPr/>
          <p:nvPr/>
        </p:nvSpPr>
        <p:spPr>
          <a:xfrm>
            <a:off x="502920" y="1481328"/>
            <a:ext cx="3749040" cy="1188720"/>
          </a:xfrm>
          <a:prstGeom prst="rect">
            <a:avLst/>
          </a:prstGeom>
          <a:noFill/>
          <a:ln/>
        </p:spPr>
        <p:txBody>
          <a:bodyPr wrap="square" rtlCol="0" anchor="ctr"/>
          <a:lstStyle/>
          <a:p>
            <a:pPr indent="0" marL="0">
              <a:buNone/>
            </a:pPr>
            <a:r>
              <a:rPr lang="en-US" sz="800" dirty="0">
                <a:solidFill>
                  <a:srgbClr val="2D3748"/>
                </a:solidFill>
                <a:latin typeface="Calibri" pitchFamily="34" charset="0"/>
                <a:ea typeface="Calibri" pitchFamily="34" charset="-122"/>
                <a:cs typeface="Calibri" pitchFamily="34" charset="-120"/>
              </a:rPr>
              <a:t>(i)   ∀x [LovesAllAnimals(x) ⇒ ∃y Loves(y,x)]
</a:t>
            </a:r>
            <a:pPr indent="0" marL="0">
              <a:buNone/>
            </a:pPr>
            <a:r>
              <a:rPr lang="en-US" sz="800" dirty="0">
                <a:solidFill>
                  <a:srgbClr val="2D3748"/>
                </a:solidFill>
                <a:latin typeface="Calibri" pitchFamily="34" charset="0"/>
                <a:ea typeface="Calibri" pitchFamily="34" charset="-122"/>
                <a:cs typeface="Calibri" pitchFamily="34" charset="-120"/>
              </a:rPr>
              <a:t>(ii)  ∀x [Animal(x) ⇒ Loves(Jack, x)]
</a:t>
            </a:r>
            <a:pPr indent="0" marL="0">
              <a:buNone/>
            </a:pPr>
            <a:r>
              <a:rPr lang="en-US" sz="750" dirty="0">
                <a:solidFill>
                  <a:srgbClr val="2D3748"/>
                </a:solidFill>
                <a:latin typeface="Calibri" pitchFamily="34" charset="0"/>
                <a:ea typeface="Calibri" pitchFamily="34" charset="-122"/>
                <a:cs typeface="Calibri" pitchFamily="34" charset="-120"/>
              </a:rPr>
              <a:t>(iii) ∀x∀z [Kills(x,z) ∧ Animal(z) ∧ ¬∃y Loves(y,z) ⇒ Kills(x,z)]
</a:t>
            </a:r>
            <a:pPr indent="0" marL="0">
              <a:buNone/>
            </a:pPr>
            <a:r>
              <a:rPr lang="en-US" sz="800" dirty="0">
                <a:solidFill>
                  <a:srgbClr val="2D3748"/>
                </a:solidFill>
                <a:latin typeface="Calibri" pitchFamily="34" charset="0"/>
                <a:ea typeface="Calibri" pitchFamily="34" charset="-122"/>
                <a:cs typeface="Calibri" pitchFamily="34" charset="-120"/>
              </a:rPr>
              <a:t>(iv)  Kills(Jack, Tuna) ∨ Kills(Curiosity, Tuna)
</a:t>
            </a:r>
            <a:pPr indent="0" marL="0">
              <a:buNone/>
            </a:pPr>
            <a:r>
              <a:rPr lang="en-US" sz="800" dirty="0">
                <a:solidFill>
                  <a:srgbClr val="2D3748"/>
                </a:solidFill>
                <a:latin typeface="Calibri" pitchFamily="34" charset="0"/>
                <a:ea typeface="Calibri" pitchFamily="34" charset="-122"/>
                <a:cs typeface="Calibri" pitchFamily="34" charset="-120"/>
              </a:rPr>
              <a:t>(v)   Cat(Tuna) → Animal(Tuna)</a:t>
            </a:r>
            <a:endParaRPr lang="en-US" sz="800" dirty="0"/>
          </a:p>
        </p:txBody>
      </p:sp>
      <p:sp>
        <p:nvSpPr>
          <p:cNvPr id="11" name="Shape 9"/>
          <p:cNvSpPr/>
          <p:nvPr/>
        </p:nvSpPr>
        <p:spPr>
          <a:xfrm>
            <a:off x="4572000" y="1261872"/>
            <a:ext cx="4206240" cy="1463040"/>
          </a:xfrm>
          <a:prstGeom prst="rect">
            <a:avLst/>
          </a:prstGeom>
          <a:solidFill>
            <a:srgbClr val="FFFFFF"/>
          </a:solidFill>
          <a:ln w="6350">
            <a:solidFill>
              <a:srgbClr val="E8F4F8"/>
            </a:solidFill>
            <a:prstDash val="solid"/>
          </a:ln>
        </p:spPr>
      </p:sp>
      <p:sp>
        <p:nvSpPr>
          <p:cNvPr id="12" name="Text 10"/>
          <p:cNvSpPr/>
          <p:nvPr/>
        </p:nvSpPr>
        <p:spPr>
          <a:xfrm>
            <a:off x="4663440" y="1280160"/>
            <a:ext cx="3657600" cy="201168"/>
          </a:xfrm>
          <a:prstGeom prst="rect">
            <a:avLst/>
          </a:prstGeom>
          <a:noFill/>
          <a:ln/>
        </p:spPr>
        <p:txBody>
          <a:bodyPr wrap="square" rtlCol="0" anchor="ctr"/>
          <a:lstStyle/>
          <a:p>
            <a:pPr indent="0" marL="0">
              <a:buNone/>
            </a:pPr>
            <a:r>
              <a:rPr lang="en-US" sz="900" b="1" dirty="0">
                <a:solidFill>
                  <a:srgbClr val="065A82"/>
                </a:solidFill>
                <a:latin typeface="Georgia" pitchFamily="34" charset="0"/>
                <a:ea typeface="Georgia" pitchFamily="34" charset="-122"/>
                <a:cs typeface="Georgia" pitchFamily="34" charset="-120"/>
              </a:rPr>
              <a:t>Step 2: Convert to CNF</a:t>
            </a:r>
            <a:endParaRPr lang="en-US" sz="900" dirty="0"/>
          </a:p>
        </p:txBody>
      </p:sp>
      <p:sp>
        <p:nvSpPr>
          <p:cNvPr id="13" name="Text 11"/>
          <p:cNvSpPr/>
          <p:nvPr/>
        </p:nvSpPr>
        <p:spPr>
          <a:xfrm>
            <a:off x="4709160" y="1481328"/>
            <a:ext cx="3931920" cy="1188720"/>
          </a:xfrm>
          <a:prstGeom prst="rect">
            <a:avLst/>
          </a:prstGeom>
          <a:noFill/>
          <a:ln/>
        </p:spPr>
        <p:txBody>
          <a:bodyPr wrap="square" rtlCol="0" anchor="ctr"/>
          <a:lstStyle/>
          <a:p>
            <a:pPr indent="0" marL="0">
              <a:buNone/>
            </a:pPr>
            <a:r>
              <a:rPr lang="en-US" sz="800" b="1" dirty="0">
                <a:solidFill>
                  <a:srgbClr val="2D3748"/>
                </a:solidFill>
                <a:latin typeface="Calibri" pitchFamily="34" charset="0"/>
                <a:ea typeface="Calibri" pitchFamily="34" charset="-122"/>
                <a:cs typeface="Calibri" pitchFamily="34" charset="-120"/>
              </a:rPr>
              <a:t>CNF clauses:
</a:t>
            </a:r>
            <a:pPr indent="0" marL="0">
              <a:buNone/>
            </a:pPr>
            <a:r>
              <a:rPr lang="en-US" sz="800" dirty="0">
                <a:solidFill>
                  <a:srgbClr val="7C3AED"/>
                </a:solidFill>
                <a:latin typeface="Calibri" pitchFamily="34" charset="0"/>
                <a:ea typeface="Calibri" pitchFamily="34" charset="-122"/>
                <a:cs typeface="Calibri" pitchFamily="34" charset="-120"/>
              </a:rPr>
              <a:t>C1: ¬LovesAllAnimals(x) ∨ Loves(f(x), x)
</a:t>
            </a:r>
            <a:pPr indent="0" marL="0">
              <a:buNone/>
            </a:pPr>
            <a:r>
              <a:rPr lang="en-US" sz="700" i="1" dirty="0">
                <a:solidFill>
                  <a:srgbClr val="64748B"/>
                </a:solidFill>
                <a:latin typeface="Calibri" pitchFamily="34" charset="0"/>
                <a:ea typeface="Calibri" pitchFamily="34" charset="-122"/>
                <a:cs typeface="Calibri" pitchFamily="34" charset="-120"/>
              </a:rPr>
              <a:t>     (Skolem function f(x) for ∃y)
</a:t>
            </a:r>
            <a:pPr indent="0" marL="0">
              <a:buNone/>
            </a:pPr>
            <a:r>
              <a:rPr lang="en-US" sz="800" dirty="0">
                <a:solidFill>
                  <a:srgbClr val="7C3AED"/>
                </a:solidFill>
                <a:latin typeface="Calibri" pitchFamily="34" charset="0"/>
                <a:ea typeface="Calibri" pitchFamily="34" charset="-122"/>
                <a:cs typeface="Calibri" pitchFamily="34" charset="-120"/>
              </a:rPr>
              <a:t>C2: ¬Animal(x) ∨ Loves(Jack, x)
</a:t>
            </a:r>
            <a:pPr indent="0" marL="0">
              <a:buNone/>
            </a:pPr>
            <a:r>
              <a:rPr lang="en-US" sz="800" dirty="0">
                <a:solidFill>
                  <a:srgbClr val="7C3AED"/>
                </a:solidFill>
                <a:latin typeface="Calibri" pitchFamily="34" charset="0"/>
                <a:ea typeface="Calibri" pitchFamily="34" charset="-122"/>
                <a:cs typeface="Calibri" pitchFamily="34" charset="-120"/>
              </a:rPr>
              <a:t>C3: ¬Kills(x,z) ∨ ¬Animal(z) ∨ Loves(g(z),z)
</a:t>
            </a:r>
            <a:pPr indent="0" marL="0">
              <a:buNone/>
            </a:pPr>
            <a:r>
              <a:rPr lang="en-US" sz="700" i="1" dirty="0">
                <a:solidFill>
                  <a:srgbClr val="64748B"/>
                </a:solidFill>
                <a:latin typeface="Calibri" pitchFamily="34" charset="0"/>
                <a:ea typeface="Calibri" pitchFamily="34" charset="-122"/>
                <a:cs typeface="Calibri" pitchFamily="34" charset="-120"/>
              </a:rPr>
              <a:t>     (Skolem: no one loves it → ¬∃y = ∀y ¬Loves)
</a:t>
            </a:r>
            <a:pPr indent="0" marL="0">
              <a:buNone/>
            </a:pPr>
            <a:r>
              <a:rPr lang="en-US" sz="800" dirty="0">
                <a:solidFill>
                  <a:srgbClr val="7C3AED"/>
                </a:solidFill>
                <a:latin typeface="Calibri" pitchFamily="34" charset="0"/>
                <a:ea typeface="Calibri" pitchFamily="34" charset="-122"/>
                <a:cs typeface="Calibri" pitchFamily="34" charset="-120"/>
              </a:rPr>
              <a:t>C4: Kills(Jack, Tuna) ∨ Kills(Curiosity, Tuna)
</a:t>
            </a:r>
            <a:pPr indent="0" marL="0">
              <a:buNone/>
            </a:pPr>
            <a:r>
              <a:rPr lang="en-US" sz="800" dirty="0">
                <a:solidFill>
                  <a:srgbClr val="7C3AED"/>
                </a:solidFill>
                <a:latin typeface="Calibri" pitchFamily="34" charset="0"/>
                <a:ea typeface="Calibri" pitchFamily="34" charset="-122"/>
                <a:cs typeface="Calibri" pitchFamily="34" charset="-120"/>
              </a:rPr>
              <a:t>C5: Animal(Tuna)</a:t>
            </a:r>
            <a:endParaRPr lang="en-US" sz="800" dirty="0"/>
          </a:p>
        </p:txBody>
      </p:sp>
      <p:sp>
        <p:nvSpPr>
          <p:cNvPr id="14" name="Shape 12"/>
          <p:cNvSpPr/>
          <p:nvPr/>
        </p:nvSpPr>
        <p:spPr>
          <a:xfrm>
            <a:off x="365760" y="2834640"/>
            <a:ext cx="8412480" cy="1828800"/>
          </a:xfrm>
          <a:prstGeom prst="rect">
            <a:avLst/>
          </a:prstGeom>
          <a:solidFill>
            <a:srgbClr val="ECFDF5"/>
          </a:solidFill>
          <a:ln w="6350">
            <a:solidFill>
              <a:srgbClr val="059669"/>
            </a:solidFill>
            <a:prstDash val="solid"/>
          </a:ln>
        </p:spPr>
      </p:sp>
      <p:sp>
        <p:nvSpPr>
          <p:cNvPr id="15" name="Text 13"/>
          <p:cNvSpPr/>
          <p:nvPr/>
        </p:nvSpPr>
        <p:spPr>
          <a:xfrm>
            <a:off x="502920" y="2852928"/>
            <a:ext cx="5486400" cy="201168"/>
          </a:xfrm>
          <a:prstGeom prst="rect">
            <a:avLst/>
          </a:prstGeom>
          <a:noFill/>
          <a:ln/>
        </p:spPr>
        <p:txBody>
          <a:bodyPr wrap="square" rtlCol="0" anchor="ctr"/>
          <a:lstStyle/>
          <a:p>
            <a:pPr indent="0" marL="0">
              <a:buNone/>
            </a:pPr>
            <a:r>
              <a:rPr lang="en-US" sz="900" b="1" dirty="0">
                <a:solidFill>
                  <a:srgbClr val="059669"/>
                </a:solidFill>
                <a:latin typeface="Georgia" pitchFamily="34" charset="0"/>
                <a:ea typeface="Georgia" pitchFamily="34" charset="-122"/>
                <a:cs typeface="Georgia" pitchFamily="34" charset="-120"/>
              </a:rPr>
              <a:t>Step 3: Negate goal &amp; resolve (Refutation Proof)</a:t>
            </a:r>
            <a:endParaRPr lang="en-US" sz="900" dirty="0"/>
          </a:p>
        </p:txBody>
      </p:sp>
      <p:sp>
        <p:nvSpPr>
          <p:cNvPr id="16" name="Text 14"/>
          <p:cNvSpPr/>
          <p:nvPr/>
        </p:nvSpPr>
        <p:spPr>
          <a:xfrm>
            <a:off x="502920" y="3063240"/>
            <a:ext cx="8138160" cy="1554480"/>
          </a:xfrm>
          <a:prstGeom prst="rect">
            <a:avLst/>
          </a:prstGeom>
          <a:noFill/>
          <a:ln/>
        </p:spPr>
        <p:txBody>
          <a:bodyPr wrap="square" rtlCol="0" anchor="ctr"/>
          <a:lstStyle/>
          <a:p>
            <a:pPr indent="0" marL="0">
              <a:buNone/>
            </a:pPr>
            <a:r>
              <a:rPr lang="en-US" sz="850" b="1" dirty="0">
                <a:solidFill>
                  <a:srgbClr val="059669"/>
                </a:solidFill>
                <a:latin typeface="Calibri" pitchFamily="34" charset="0"/>
                <a:ea typeface="Calibri" pitchFamily="34" charset="-122"/>
                <a:cs typeface="Calibri" pitchFamily="34" charset="-120"/>
              </a:rPr>
              <a:t>Goal: Kills(Curiosity, Tuna).   Negate: ¬Kills(Curiosity, Tuna)   → Clause C6
</a:t>
            </a:r>
            <a:pPr indent="0" marL="0">
              <a:buNone/>
            </a:pPr>
            <a:r>
              <a:rPr lang="en-US" sz="800" dirty="0">
                <a:solidFill>
                  <a:srgbClr val="2D3748"/>
                </a:solidFill>
                <a:latin typeface="Calibri" pitchFamily="34" charset="0"/>
                <a:ea typeface="Calibri" pitchFamily="34" charset="-122"/>
                <a:cs typeface="Calibri" pitchFamily="34" charset="-120"/>
              </a:rPr>
              <a:t>Resolve C6 with C4:  ¬Kills(Curiosity,Tuna) + Kills(Jack,Tuna) ∨ Kills(Curiosity,Tuna)
</a:t>
            </a:r>
            <a:pPr indent="0" marL="0">
              <a:buNone/>
            </a:pPr>
            <a:r>
              <a:rPr lang="en-US" sz="800" b="1" dirty="0">
                <a:solidFill>
                  <a:srgbClr val="7C3AED"/>
                </a:solidFill>
                <a:latin typeface="Calibri" pitchFamily="34" charset="0"/>
                <a:ea typeface="Calibri" pitchFamily="34" charset="-122"/>
                <a:cs typeface="Calibri" pitchFamily="34" charset="-120"/>
              </a:rPr>
              <a:t>   → C7: Kills(Jack, Tuna)
</a:t>
            </a:r>
            <a:pPr indent="0" marL="0">
              <a:buNone/>
            </a:pPr>
            <a:r>
              <a:rPr lang="en-US" sz="800" dirty="0">
                <a:solidFill>
                  <a:srgbClr val="2D3748"/>
                </a:solidFill>
                <a:latin typeface="Calibri" pitchFamily="34" charset="0"/>
                <a:ea typeface="Calibri" pitchFamily="34" charset="-122"/>
                <a:cs typeface="Calibri" pitchFamily="34" charset="-120"/>
              </a:rPr>
              <a:t>Resolve C7 with C3 {x/Jack, z/Tuna}:  Kills(Jack,Tuna) + ¬Kills(Jack,Tuna) ∨ ¬Animal(Tuna) ∨ Loves(g(Tuna),Tuna)
</a:t>
            </a:r>
            <a:pPr indent="0" marL="0">
              <a:buNone/>
            </a:pPr>
            <a:r>
              <a:rPr lang="en-US" sz="800" b="1" dirty="0">
                <a:solidFill>
                  <a:srgbClr val="7C3AED"/>
                </a:solidFill>
                <a:latin typeface="Calibri" pitchFamily="34" charset="0"/>
                <a:ea typeface="Calibri" pitchFamily="34" charset="-122"/>
                <a:cs typeface="Calibri" pitchFamily="34" charset="-120"/>
              </a:rPr>
              <a:t>   → C8: ¬Animal(Tuna) ∨ Loves(g(Tuna), Tuna)
</a:t>
            </a:r>
            <a:pPr indent="0" marL="0">
              <a:buNone/>
            </a:pPr>
            <a:r>
              <a:rPr lang="en-US" sz="800" dirty="0">
                <a:solidFill>
                  <a:srgbClr val="2D3748"/>
                </a:solidFill>
                <a:latin typeface="Calibri" pitchFamily="34" charset="0"/>
                <a:ea typeface="Calibri" pitchFamily="34" charset="-122"/>
                <a:cs typeface="Calibri" pitchFamily="34" charset="-120"/>
              </a:rPr>
              <a:t>Resolve C8 with C5 (Animal(Tuna)):
</a:t>
            </a:r>
            <a:pPr indent="0" marL="0">
              <a:buNone/>
            </a:pPr>
            <a:r>
              <a:rPr lang="en-US" sz="800" b="1" dirty="0">
                <a:solidFill>
                  <a:srgbClr val="7C3AED"/>
                </a:solidFill>
                <a:latin typeface="Calibri" pitchFamily="34" charset="0"/>
                <a:ea typeface="Calibri" pitchFamily="34" charset="-122"/>
                <a:cs typeface="Calibri" pitchFamily="34" charset="-120"/>
              </a:rPr>
              <a:t>   → C9: Loves(g(Tuna), Tuna)
</a:t>
            </a:r>
            <a:pPr indent="0" marL="0">
              <a:buNone/>
            </a:pPr>
            <a:r>
              <a:rPr lang="en-US" sz="800" dirty="0">
                <a:solidFill>
                  <a:srgbClr val="2D3748"/>
                </a:solidFill>
                <a:latin typeface="Calibri" pitchFamily="34" charset="0"/>
                <a:ea typeface="Calibri" pitchFamily="34" charset="-122"/>
                <a:cs typeface="Calibri" pitchFamily="34" charset="-120"/>
              </a:rPr>
              <a:t>Resolve C9 with C2 {x/Tuna}:  Loves(g(Tuna),Tuna) + ¬Animal(Tuna) ∨ Loves(Jack,Tuna)
</a:t>
            </a:r>
            <a:pPr indent="0" marL="0">
              <a:buNone/>
            </a:pPr>
            <a:r>
              <a:rPr lang="en-US" sz="850" b="1" dirty="0">
                <a:solidFill>
                  <a:srgbClr val="059669"/>
                </a:solidFill>
                <a:latin typeface="Calibri" pitchFamily="34" charset="0"/>
                <a:ea typeface="Calibri" pitchFamily="34" charset="-122"/>
                <a:cs typeface="Calibri" pitchFamily="34" charset="-120"/>
              </a:rPr>
              <a:t>   → EMPTY CLAUSE □   CONTRADICTION! ∴ Curiosity killed Tuna ✓</a:t>
            </a:r>
            <a:endParaRPr lang="en-US" sz="85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7FA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C7293"/>
          </a:solidFill>
          <a:ln/>
        </p:spPr>
      </p:sp>
      <p:sp>
        <p:nvSpPr>
          <p:cNvPr id="3" name="Text 1"/>
          <p:cNvSpPr/>
          <p:nvPr/>
        </p:nvSpPr>
        <p:spPr>
          <a:xfrm>
            <a:off x="548640" y="182880"/>
            <a:ext cx="8046720" cy="548640"/>
          </a:xfrm>
          <a:prstGeom prst="rect">
            <a:avLst/>
          </a:prstGeom>
          <a:noFill/>
          <a:ln/>
        </p:spPr>
        <p:txBody>
          <a:bodyPr wrap="square" lIns="0" tIns="0" rIns="0" bIns="0" rtlCol="0" anchor="ctr"/>
          <a:lstStyle/>
          <a:p>
            <a:pPr indent="0" marL="0">
              <a:buNone/>
            </a:pPr>
            <a:r>
              <a:rPr lang="en-US" sz="2200" b="1" dirty="0">
                <a:solidFill>
                  <a:srgbClr val="1A1A2E"/>
                </a:solidFill>
                <a:latin typeface="Georgia" pitchFamily="34" charset="0"/>
                <a:ea typeface="Georgia" pitchFamily="34" charset="-122"/>
                <a:cs typeface="Georgia" pitchFamily="34" charset="-120"/>
              </a:rPr>
              <a:t>Module 3 — Summary: All Key Concepts</a:t>
            </a:r>
            <a:endParaRPr lang="en-US" sz="2200" dirty="0"/>
          </a:p>
        </p:txBody>
      </p:sp>
      <p:sp>
        <p:nvSpPr>
          <p:cNvPr id="4" name="Text 2"/>
          <p:cNvSpPr/>
          <p:nvPr/>
        </p:nvSpPr>
        <p:spPr>
          <a:xfrm>
            <a:off x="548640" y="685800"/>
            <a:ext cx="8046720" cy="274320"/>
          </a:xfrm>
          <a:prstGeom prst="rect">
            <a:avLst/>
          </a:prstGeom>
          <a:noFill/>
          <a:ln/>
        </p:spPr>
        <p:txBody>
          <a:bodyPr wrap="square" lIns="0" tIns="0" rIns="0" bIns="0" rtlCol="0" anchor="ctr"/>
          <a:lstStyle/>
          <a:p>
            <a:pPr indent="0" marL="0">
              <a:buNone/>
            </a:pPr>
            <a:r>
              <a:rPr lang="en-US" sz="1200" i="1" dirty="0">
                <a:solidFill>
                  <a:srgbClr val="64748B"/>
                </a:solidFill>
                <a:latin typeface="Calibri" pitchFamily="34" charset="0"/>
                <a:ea typeface="Calibri" pitchFamily="34" charset="-122"/>
                <a:cs typeface="Calibri" pitchFamily="34" charset="-120"/>
              </a:rPr>
              <a:t>One-slide master reference for revision</a:t>
            </a:r>
            <a:endParaRPr lang="en-US" sz="1200" dirty="0"/>
          </a:p>
        </p:txBody>
      </p:sp>
      <p:sp>
        <p:nvSpPr>
          <p:cNvPr id="5" name="Text 3"/>
          <p:cNvSpPr/>
          <p:nvPr/>
        </p:nvSpPr>
        <p:spPr>
          <a:xfrm>
            <a:off x="548640" y="4754880"/>
            <a:ext cx="8046720" cy="274320"/>
          </a:xfrm>
          <a:prstGeom prst="rect">
            <a:avLst/>
          </a:prstGeom>
          <a:noFill/>
          <a:ln/>
        </p:spPr>
        <p:txBody>
          <a:bodyPr wrap="square" rtlCol="0" anchor="ctr"/>
          <a:lstStyle/>
          <a:p>
            <a:pPr indent="0" marL="0">
              <a:buNone/>
            </a:pPr>
            <a:r>
              <a:rPr lang="en-US" sz="900" dirty="0">
                <a:solidFill>
                  <a:srgbClr val="64748B"/>
                </a:solidFill>
                <a:latin typeface="Calibri" pitchFamily="34" charset="0"/>
                <a:ea typeface="Calibri" pitchFamily="34" charset="-122"/>
                <a:cs typeface="Calibri" pitchFamily="34" charset="-120"/>
              </a:rPr>
              <a:t>PECST522 — Artificial Intelligence | B.Tech CSE S5 (2024 Scheme)</a:t>
            </a:r>
            <a:endParaRPr lang="en-US" sz="900" dirty="0"/>
          </a:p>
        </p:txBody>
      </p:sp>
      <p:sp>
        <p:nvSpPr>
          <p:cNvPr id="6" name="Shape 4"/>
          <p:cNvSpPr/>
          <p:nvPr/>
        </p:nvSpPr>
        <p:spPr>
          <a:xfrm>
            <a:off x="365760" y="914400"/>
            <a:ext cx="4023360" cy="1417320"/>
          </a:xfrm>
          <a:prstGeom prst="rect">
            <a:avLst/>
          </a:prstGeom>
          <a:solidFill>
            <a:srgbClr val="EDE9FE"/>
          </a:solidFill>
          <a:ln w="6350">
            <a:solidFill>
              <a:srgbClr val="7C3AED"/>
            </a:solidFill>
            <a:prstDash val="solid"/>
          </a:ln>
        </p:spPr>
      </p:sp>
      <p:sp>
        <p:nvSpPr>
          <p:cNvPr id="7" name="Text 5"/>
          <p:cNvSpPr/>
          <p:nvPr/>
        </p:nvSpPr>
        <p:spPr>
          <a:xfrm>
            <a:off x="457200" y="932688"/>
            <a:ext cx="2743200" cy="201168"/>
          </a:xfrm>
          <a:prstGeom prst="rect">
            <a:avLst/>
          </a:prstGeom>
          <a:noFill/>
          <a:ln/>
        </p:spPr>
        <p:txBody>
          <a:bodyPr wrap="square" rtlCol="0" anchor="ctr"/>
          <a:lstStyle/>
          <a:p>
            <a:pPr indent="0" marL="0">
              <a:buNone/>
            </a:pPr>
            <a:r>
              <a:rPr lang="en-US" sz="900" b="1" dirty="0">
                <a:solidFill>
                  <a:srgbClr val="7C3AED"/>
                </a:solidFill>
                <a:latin typeface="Georgia" pitchFamily="34" charset="0"/>
                <a:ea typeface="Georgia" pitchFamily="34" charset="-122"/>
                <a:cs typeface="Georgia" pitchFamily="34" charset="-120"/>
              </a:rPr>
              <a:t>(1) PL vs FOL</a:t>
            </a:r>
            <a:endParaRPr lang="en-US" sz="900" dirty="0"/>
          </a:p>
        </p:txBody>
      </p:sp>
      <p:sp>
        <p:nvSpPr>
          <p:cNvPr id="8" name="Shape 6"/>
          <p:cNvSpPr/>
          <p:nvPr/>
        </p:nvSpPr>
        <p:spPr>
          <a:xfrm>
            <a:off x="457200" y="1161288"/>
            <a:ext cx="3749040" cy="201168"/>
          </a:xfrm>
          <a:prstGeom prst="rect">
            <a:avLst/>
          </a:prstGeom>
          <a:solidFill>
            <a:srgbClr val="065A82"/>
          </a:solidFill>
          <a:ln w="6350">
            <a:solidFill>
              <a:srgbClr val="065A82"/>
            </a:solidFill>
            <a:prstDash val="solid"/>
          </a:ln>
        </p:spPr>
      </p:sp>
      <p:sp>
        <p:nvSpPr>
          <p:cNvPr id="9" name="Text 7"/>
          <p:cNvSpPr/>
          <p:nvPr/>
        </p:nvSpPr>
        <p:spPr>
          <a:xfrm>
            <a:off x="457200" y="1161288"/>
            <a:ext cx="822960" cy="201168"/>
          </a:xfrm>
          <a:prstGeom prst="rect">
            <a:avLst/>
          </a:prstGeom>
          <a:noFill/>
          <a:ln/>
        </p:spPr>
        <p:txBody>
          <a:bodyPr wrap="square" rtlCol="0" anchor="ctr"/>
          <a:lstStyle/>
          <a:p>
            <a:pPr algn="ctr" indent="0" marL="0">
              <a:buNone/>
            </a:pPr>
            <a:r>
              <a:rPr lang="en-US" sz="750" b="1" dirty="0">
                <a:solidFill>
                  <a:srgbClr val="FFFFFF"/>
                </a:solidFill>
                <a:latin typeface="Calibri" pitchFamily="34" charset="0"/>
                <a:ea typeface="Calibri" pitchFamily="34" charset="-122"/>
                <a:cs typeface="Calibri" pitchFamily="34" charset="-120"/>
              </a:rPr>
              <a:t>Aspect</a:t>
            </a:r>
            <a:endParaRPr lang="en-US" sz="750" dirty="0"/>
          </a:p>
        </p:txBody>
      </p:sp>
      <p:sp>
        <p:nvSpPr>
          <p:cNvPr id="10" name="Text 8"/>
          <p:cNvSpPr/>
          <p:nvPr/>
        </p:nvSpPr>
        <p:spPr>
          <a:xfrm>
            <a:off x="1280160" y="1161288"/>
            <a:ext cx="1463040" cy="201168"/>
          </a:xfrm>
          <a:prstGeom prst="rect">
            <a:avLst/>
          </a:prstGeom>
          <a:noFill/>
          <a:ln/>
        </p:spPr>
        <p:txBody>
          <a:bodyPr wrap="square" rtlCol="0" anchor="ctr"/>
          <a:lstStyle/>
          <a:p>
            <a:pPr algn="ctr" indent="0" marL="0">
              <a:buNone/>
            </a:pPr>
            <a:r>
              <a:rPr lang="en-US" sz="750" b="1" dirty="0">
                <a:solidFill>
                  <a:srgbClr val="FFFFFF"/>
                </a:solidFill>
                <a:latin typeface="Calibri" pitchFamily="34" charset="0"/>
                <a:ea typeface="Calibri" pitchFamily="34" charset="-122"/>
                <a:cs typeface="Calibri" pitchFamily="34" charset="-120"/>
              </a:rPr>
              <a:t>Prop. Logic</a:t>
            </a:r>
            <a:endParaRPr lang="en-US" sz="750" dirty="0"/>
          </a:p>
        </p:txBody>
      </p:sp>
      <p:sp>
        <p:nvSpPr>
          <p:cNvPr id="11" name="Text 9"/>
          <p:cNvSpPr/>
          <p:nvPr/>
        </p:nvSpPr>
        <p:spPr>
          <a:xfrm>
            <a:off x="2743200" y="1161288"/>
            <a:ext cx="1463040" cy="201168"/>
          </a:xfrm>
          <a:prstGeom prst="rect">
            <a:avLst/>
          </a:prstGeom>
          <a:noFill/>
          <a:ln/>
        </p:spPr>
        <p:txBody>
          <a:bodyPr wrap="square" rtlCol="0" anchor="ctr"/>
          <a:lstStyle/>
          <a:p>
            <a:pPr algn="ctr" indent="0" marL="0">
              <a:buNone/>
            </a:pPr>
            <a:r>
              <a:rPr lang="en-US" sz="750" b="1" dirty="0">
                <a:solidFill>
                  <a:srgbClr val="FFFFFF"/>
                </a:solidFill>
                <a:latin typeface="Calibri" pitchFamily="34" charset="0"/>
                <a:ea typeface="Calibri" pitchFamily="34" charset="-122"/>
                <a:cs typeface="Calibri" pitchFamily="34" charset="-120"/>
              </a:rPr>
              <a:t>First-Order Logic</a:t>
            </a:r>
            <a:endParaRPr lang="en-US" sz="750" dirty="0"/>
          </a:p>
        </p:txBody>
      </p:sp>
      <p:sp>
        <p:nvSpPr>
          <p:cNvPr id="12" name="Text 10"/>
          <p:cNvSpPr/>
          <p:nvPr/>
        </p:nvSpPr>
        <p:spPr>
          <a:xfrm>
            <a:off x="457200" y="1389888"/>
            <a:ext cx="822960" cy="201168"/>
          </a:xfrm>
          <a:prstGeom prst="rect">
            <a:avLst/>
          </a:prstGeom>
          <a:noFill/>
          <a:ln/>
        </p:spPr>
        <p:txBody>
          <a:bodyPr wrap="square" rtlCol="0" anchor="ctr"/>
          <a:lstStyle/>
          <a:p>
            <a:pPr algn="ctr" indent="0" marL="0">
              <a:buNone/>
            </a:pPr>
            <a:r>
              <a:rPr lang="en-US" sz="700" b="1" dirty="0">
                <a:solidFill>
                  <a:srgbClr val="065A82"/>
                </a:solidFill>
                <a:latin typeface="Calibri" pitchFamily="34" charset="0"/>
                <a:ea typeface="Calibri" pitchFamily="34" charset="-122"/>
                <a:cs typeface="Calibri" pitchFamily="34" charset="-120"/>
              </a:rPr>
              <a:t>What</a:t>
            </a:r>
            <a:endParaRPr lang="en-US" sz="700" dirty="0"/>
          </a:p>
        </p:txBody>
      </p:sp>
      <p:sp>
        <p:nvSpPr>
          <p:cNvPr id="13" name="Text 11"/>
          <p:cNvSpPr/>
          <p:nvPr/>
        </p:nvSpPr>
        <p:spPr>
          <a:xfrm>
            <a:off x="1280160" y="1389888"/>
            <a:ext cx="1463040" cy="201168"/>
          </a:xfrm>
          <a:prstGeom prst="rect">
            <a:avLst/>
          </a:prstGeom>
          <a:noFill/>
          <a:ln/>
        </p:spPr>
        <p:txBody>
          <a:bodyPr wrap="square" rtlCol="0" anchor="ctr"/>
          <a:lstStyle/>
          <a:p>
            <a:pPr algn="ctr" indent="0" marL="0">
              <a:buNone/>
            </a:pPr>
            <a:r>
              <a:rPr lang="en-US" sz="700" dirty="0">
                <a:solidFill>
                  <a:srgbClr val="2D3748"/>
                </a:solidFill>
                <a:latin typeface="Calibri" pitchFamily="34" charset="0"/>
                <a:ea typeface="Calibri" pitchFamily="34" charset="-122"/>
                <a:cs typeface="Calibri" pitchFamily="34" charset="-120"/>
              </a:rPr>
              <a:t>True/False facts</a:t>
            </a:r>
            <a:endParaRPr lang="en-US" sz="700" dirty="0"/>
          </a:p>
        </p:txBody>
      </p:sp>
      <p:sp>
        <p:nvSpPr>
          <p:cNvPr id="14" name="Text 12"/>
          <p:cNvSpPr/>
          <p:nvPr/>
        </p:nvSpPr>
        <p:spPr>
          <a:xfrm>
            <a:off x="2743200" y="1389888"/>
            <a:ext cx="1463040" cy="201168"/>
          </a:xfrm>
          <a:prstGeom prst="rect">
            <a:avLst/>
          </a:prstGeom>
          <a:noFill/>
          <a:ln/>
        </p:spPr>
        <p:txBody>
          <a:bodyPr wrap="square" rtlCol="0" anchor="ctr"/>
          <a:lstStyle/>
          <a:p>
            <a:pPr algn="ctr" indent="0" marL="0">
              <a:buNone/>
            </a:pPr>
            <a:r>
              <a:rPr lang="en-US" sz="700" dirty="0">
                <a:solidFill>
                  <a:srgbClr val="2D3748"/>
                </a:solidFill>
                <a:latin typeface="Calibri" pitchFamily="34" charset="0"/>
                <a:ea typeface="Calibri" pitchFamily="34" charset="-122"/>
                <a:cs typeface="Calibri" pitchFamily="34" charset="-120"/>
              </a:rPr>
              <a:t>Objects + relations</a:t>
            </a:r>
            <a:endParaRPr lang="en-US" sz="700" dirty="0"/>
          </a:p>
        </p:txBody>
      </p:sp>
      <p:sp>
        <p:nvSpPr>
          <p:cNvPr id="15" name="Text 13"/>
          <p:cNvSpPr/>
          <p:nvPr/>
        </p:nvSpPr>
        <p:spPr>
          <a:xfrm>
            <a:off x="457200" y="1591056"/>
            <a:ext cx="822960" cy="201168"/>
          </a:xfrm>
          <a:prstGeom prst="rect">
            <a:avLst/>
          </a:prstGeom>
          <a:noFill/>
          <a:ln/>
        </p:spPr>
        <p:txBody>
          <a:bodyPr wrap="square" rtlCol="0" anchor="ctr"/>
          <a:lstStyle/>
          <a:p>
            <a:pPr algn="ctr" indent="0" marL="0">
              <a:buNone/>
            </a:pPr>
            <a:r>
              <a:rPr lang="en-US" sz="700" b="1" dirty="0">
                <a:solidFill>
                  <a:srgbClr val="065A82"/>
                </a:solidFill>
                <a:latin typeface="Calibri" pitchFamily="34" charset="0"/>
                <a:ea typeface="Calibri" pitchFamily="34" charset="-122"/>
                <a:cs typeface="Calibri" pitchFamily="34" charset="-120"/>
              </a:rPr>
              <a:t>Variables</a:t>
            </a:r>
            <a:endParaRPr lang="en-US" sz="700" dirty="0"/>
          </a:p>
        </p:txBody>
      </p:sp>
      <p:sp>
        <p:nvSpPr>
          <p:cNvPr id="16" name="Text 14"/>
          <p:cNvSpPr/>
          <p:nvPr/>
        </p:nvSpPr>
        <p:spPr>
          <a:xfrm>
            <a:off x="1280160" y="1591056"/>
            <a:ext cx="1463040" cy="201168"/>
          </a:xfrm>
          <a:prstGeom prst="rect">
            <a:avLst/>
          </a:prstGeom>
          <a:noFill/>
          <a:ln/>
        </p:spPr>
        <p:txBody>
          <a:bodyPr wrap="square" rtlCol="0" anchor="ctr"/>
          <a:lstStyle/>
          <a:p>
            <a:pPr algn="ctr" indent="0" marL="0">
              <a:buNone/>
            </a:pPr>
            <a:r>
              <a:rPr lang="en-US" sz="700" dirty="0">
                <a:solidFill>
                  <a:srgbClr val="2D3748"/>
                </a:solidFill>
                <a:latin typeface="Calibri" pitchFamily="34" charset="0"/>
                <a:ea typeface="Calibri" pitchFamily="34" charset="-122"/>
                <a:cs typeface="Calibri" pitchFamily="34" charset="-120"/>
              </a:rPr>
              <a:t>None</a:t>
            </a:r>
            <a:endParaRPr lang="en-US" sz="700" dirty="0"/>
          </a:p>
        </p:txBody>
      </p:sp>
      <p:sp>
        <p:nvSpPr>
          <p:cNvPr id="17" name="Text 15"/>
          <p:cNvSpPr/>
          <p:nvPr/>
        </p:nvSpPr>
        <p:spPr>
          <a:xfrm>
            <a:off x="2743200" y="1591056"/>
            <a:ext cx="1463040" cy="201168"/>
          </a:xfrm>
          <a:prstGeom prst="rect">
            <a:avLst/>
          </a:prstGeom>
          <a:noFill/>
          <a:ln/>
        </p:spPr>
        <p:txBody>
          <a:bodyPr wrap="square" rtlCol="0" anchor="ctr"/>
          <a:lstStyle/>
          <a:p>
            <a:pPr algn="ctr" indent="0" marL="0">
              <a:buNone/>
            </a:pPr>
            <a:r>
              <a:rPr lang="en-US" sz="700" dirty="0">
                <a:solidFill>
                  <a:srgbClr val="2D3748"/>
                </a:solidFill>
                <a:latin typeface="Calibri" pitchFamily="34" charset="0"/>
                <a:ea typeface="Calibri" pitchFamily="34" charset="-122"/>
                <a:cs typeface="Calibri" pitchFamily="34" charset="-120"/>
              </a:rPr>
              <a:t>Variables, constants</a:t>
            </a:r>
            <a:endParaRPr lang="en-US" sz="700" dirty="0"/>
          </a:p>
        </p:txBody>
      </p:sp>
      <p:sp>
        <p:nvSpPr>
          <p:cNvPr id="18" name="Text 16"/>
          <p:cNvSpPr/>
          <p:nvPr/>
        </p:nvSpPr>
        <p:spPr>
          <a:xfrm>
            <a:off x="457200" y="1792224"/>
            <a:ext cx="822960" cy="201168"/>
          </a:xfrm>
          <a:prstGeom prst="rect">
            <a:avLst/>
          </a:prstGeom>
          <a:noFill/>
          <a:ln/>
        </p:spPr>
        <p:txBody>
          <a:bodyPr wrap="square" rtlCol="0" anchor="ctr"/>
          <a:lstStyle/>
          <a:p>
            <a:pPr algn="ctr" indent="0" marL="0">
              <a:buNone/>
            </a:pPr>
            <a:r>
              <a:rPr lang="en-US" sz="700" b="1" dirty="0">
                <a:solidFill>
                  <a:srgbClr val="065A82"/>
                </a:solidFill>
                <a:latin typeface="Calibri" pitchFamily="34" charset="0"/>
                <a:ea typeface="Calibri" pitchFamily="34" charset="-122"/>
                <a:cs typeface="Calibri" pitchFamily="34" charset="-120"/>
              </a:rPr>
              <a:t>Quantifiers</a:t>
            </a:r>
            <a:endParaRPr lang="en-US" sz="700" dirty="0"/>
          </a:p>
        </p:txBody>
      </p:sp>
      <p:sp>
        <p:nvSpPr>
          <p:cNvPr id="19" name="Text 17"/>
          <p:cNvSpPr/>
          <p:nvPr/>
        </p:nvSpPr>
        <p:spPr>
          <a:xfrm>
            <a:off x="1280160" y="1792224"/>
            <a:ext cx="1463040" cy="201168"/>
          </a:xfrm>
          <a:prstGeom prst="rect">
            <a:avLst/>
          </a:prstGeom>
          <a:noFill/>
          <a:ln/>
        </p:spPr>
        <p:txBody>
          <a:bodyPr wrap="square" rtlCol="0" anchor="ctr"/>
          <a:lstStyle/>
          <a:p>
            <a:pPr algn="ctr" indent="0" marL="0">
              <a:buNone/>
            </a:pPr>
            <a:r>
              <a:rPr lang="en-US" sz="700" dirty="0">
                <a:solidFill>
                  <a:srgbClr val="2D3748"/>
                </a:solidFill>
                <a:latin typeface="Calibri" pitchFamily="34" charset="0"/>
                <a:ea typeface="Calibri" pitchFamily="34" charset="-122"/>
                <a:cs typeface="Calibri" pitchFamily="34" charset="-120"/>
              </a:rPr>
              <a:t>None</a:t>
            </a:r>
            <a:endParaRPr lang="en-US" sz="700" dirty="0"/>
          </a:p>
        </p:txBody>
      </p:sp>
      <p:sp>
        <p:nvSpPr>
          <p:cNvPr id="20" name="Text 18"/>
          <p:cNvSpPr/>
          <p:nvPr/>
        </p:nvSpPr>
        <p:spPr>
          <a:xfrm>
            <a:off x="2743200" y="1792224"/>
            <a:ext cx="1463040" cy="201168"/>
          </a:xfrm>
          <a:prstGeom prst="rect">
            <a:avLst/>
          </a:prstGeom>
          <a:noFill/>
          <a:ln/>
        </p:spPr>
        <p:txBody>
          <a:bodyPr wrap="square" rtlCol="0" anchor="ctr"/>
          <a:lstStyle/>
          <a:p>
            <a:pPr algn="ctr" indent="0" marL="0">
              <a:buNone/>
            </a:pPr>
            <a:r>
              <a:rPr lang="en-US" sz="700" dirty="0">
                <a:solidFill>
                  <a:srgbClr val="2D3748"/>
                </a:solidFill>
                <a:latin typeface="Calibri" pitchFamily="34" charset="0"/>
                <a:ea typeface="Calibri" pitchFamily="34" charset="-122"/>
                <a:cs typeface="Calibri" pitchFamily="34" charset="-120"/>
              </a:rPr>
              <a:t>∀ (for all), ∃ (exists)</a:t>
            </a:r>
            <a:endParaRPr lang="en-US" sz="700" dirty="0"/>
          </a:p>
        </p:txBody>
      </p:sp>
      <p:sp>
        <p:nvSpPr>
          <p:cNvPr id="21" name="Text 19"/>
          <p:cNvSpPr/>
          <p:nvPr/>
        </p:nvSpPr>
        <p:spPr>
          <a:xfrm>
            <a:off x="457200" y="1993392"/>
            <a:ext cx="822960" cy="201168"/>
          </a:xfrm>
          <a:prstGeom prst="rect">
            <a:avLst/>
          </a:prstGeom>
          <a:noFill/>
          <a:ln/>
        </p:spPr>
        <p:txBody>
          <a:bodyPr wrap="square" rtlCol="0" anchor="ctr"/>
          <a:lstStyle/>
          <a:p>
            <a:pPr algn="ctr" indent="0" marL="0">
              <a:buNone/>
            </a:pPr>
            <a:r>
              <a:rPr lang="en-US" sz="700" b="1" dirty="0">
                <a:solidFill>
                  <a:srgbClr val="065A82"/>
                </a:solidFill>
                <a:latin typeface="Calibri" pitchFamily="34" charset="0"/>
                <a:ea typeface="Calibri" pitchFamily="34" charset="-122"/>
                <a:cs typeface="Calibri" pitchFamily="34" charset="-120"/>
              </a:rPr>
              <a:t>Expressiveness</a:t>
            </a:r>
            <a:endParaRPr lang="en-US" sz="700" dirty="0"/>
          </a:p>
        </p:txBody>
      </p:sp>
      <p:sp>
        <p:nvSpPr>
          <p:cNvPr id="22" name="Text 20"/>
          <p:cNvSpPr/>
          <p:nvPr/>
        </p:nvSpPr>
        <p:spPr>
          <a:xfrm>
            <a:off x="1280160" y="1993392"/>
            <a:ext cx="1463040" cy="201168"/>
          </a:xfrm>
          <a:prstGeom prst="rect">
            <a:avLst/>
          </a:prstGeom>
          <a:noFill/>
          <a:ln/>
        </p:spPr>
        <p:txBody>
          <a:bodyPr wrap="square" rtlCol="0" anchor="ctr"/>
          <a:lstStyle/>
          <a:p>
            <a:pPr algn="ctr" indent="0" marL="0">
              <a:buNone/>
            </a:pPr>
            <a:r>
              <a:rPr lang="en-US" sz="700" dirty="0">
                <a:solidFill>
                  <a:srgbClr val="2D3748"/>
                </a:solidFill>
                <a:latin typeface="Calibri" pitchFamily="34" charset="0"/>
                <a:ea typeface="Calibri" pitchFamily="34" charset="-122"/>
                <a:cs typeface="Calibri" pitchFamily="34" charset="-120"/>
              </a:rPr>
              <a:t>Limited</a:t>
            </a:r>
            <a:endParaRPr lang="en-US" sz="700" dirty="0"/>
          </a:p>
        </p:txBody>
      </p:sp>
      <p:sp>
        <p:nvSpPr>
          <p:cNvPr id="23" name="Text 21"/>
          <p:cNvSpPr/>
          <p:nvPr/>
        </p:nvSpPr>
        <p:spPr>
          <a:xfrm>
            <a:off x="2743200" y="1993392"/>
            <a:ext cx="1463040" cy="201168"/>
          </a:xfrm>
          <a:prstGeom prst="rect">
            <a:avLst/>
          </a:prstGeom>
          <a:noFill/>
          <a:ln/>
        </p:spPr>
        <p:txBody>
          <a:bodyPr wrap="square" rtlCol="0" anchor="ctr"/>
          <a:lstStyle/>
          <a:p>
            <a:pPr algn="ctr" indent="0" marL="0">
              <a:buNone/>
            </a:pPr>
            <a:r>
              <a:rPr lang="en-US" sz="700" dirty="0">
                <a:solidFill>
                  <a:srgbClr val="2D3748"/>
                </a:solidFill>
                <a:latin typeface="Calibri" pitchFamily="34" charset="0"/>
                <a:ea typeface="Calibri" pitchFamily="34" charset="-122"/>
                <a:cs typeface="Calibri" pitchFamily="34" charset="-120"/>
              </a:rPr>
              <a:t>Very expressive</a:t>
            </a:r>
            <a:endParaRPr lang="en-US" sz="700" dirty="0"/>
          </a:p>
        </p:txBody>
      </p:sp>
      <p:sp>
        <p:nvSpPr>
          <p:cNvPr id="24" name="Shape 22"/>
          <p:cNvSpPr/>
          <p:nvPr/>
        </p:nvSpPr>
        <p:spPr>
          <a:xfrm>
            <a:off x="4572000" y="914400"/>
            <a:ext cx="4206240" cy="1417320"/>
          </a:xfrm>
          <a:prstGeom prst="rect">
            <a:avLst/>
          </a:prstGeom>
          <a:solidFill>
            <a:srgbClr val="FFFFFF"/>
          </a:solidFill>
          <a:ln w="6350">
            <a:solidFill>
              <a:srgbClr val="E8F4F8"/>
            </a:solidFill>
            <a:prstDash val="solid"/>
          </a:ln>
        </p:spPr>
      </p:sp>
      <p:sp>
        <p:nvSpPr>
          <p:cNvPr id="25" name="Text 23"/>
          <p:cNvSpPr/>
          <p:nvPr/>
        </p:nvSpPr>
        <p:spPr>
          <a:xfrm>
            <a:off x="4663440" y="932688"/>
            <a:ext cx="2743200" cy="201168"/>
          </a:xfrm>
          <a:prstGeom prst="rect">
            <a:avLst/>
          </a:prstGeom>
          <a:noFill/>
          <a:ln/>
        </p:spPr>
        <p:txBody>
          <a:bodyPr wrap="square" rtlCol="0" anchor="ctr"/>
          <a:lstStyle/>
          <a:p>
            <a:pPr indent="0" marL="0">
              <a:buNone/>
            </a:pPr>
            <a:r>
              <a:rPr lang="en-US" sz="900" b="1" dirty="0">
                <a:solidFill>
                  <a:srgbClr val="065A82"/>
                </a:solidFill>
                <a:latin typeface="Georgia" pitchFamily="34" charset="0"/>
                <a:ea typeface="Georgia" pitchFamily="34" charset="-122"/>
                <a:cs typeface="Georgia" pitchFamily="34" charset="-120"/>
              </a:rPr>
              <a:t>(2) Inference Methods</a:t>
            </a:r>
            <a:endParaRPr lang="en-US" sz="900" dirty="0"/>
          </a:p>
        </p:txBody>
      </p:sp>
      <p:sp>
        <p:nvSpPr>
          <p:cNvPr id="26" name="Shape 24"/>
          <p:cNvSpPr/>
          <p:nvPr/>
        </p:nvSpPr>
        <p:spPr>
          <a:xfrm>
            <a:off x="4663440" y="1161288"/>
            <a:ext cx="3931920" cy="201168"/>
          </a:xfrm>
          <a:prstGeom prst="rect">
            <a:avLst/>
          </a:prstGeom>
          <a:solidFill>
            <a:srgbClr val="065A82"/>
          </a:solidFill>
          <a:ln w="6350">
            <a:solidFill>
              <a:srgbClr val="065A82"/>
            </a:solidFill>
            <a:prstDash val="solid"/>
          </a:ln>
        </p:spPr>
      </p:sp>
      <p:sp>
        <p:nvSpPr>
          <p:cNvPr id="27" name="Text 25"/>
          <p:cNvSpPr/>
          <p:nvPr/>
        </p:nvSpPr>
        <p:spPr>
          <a:xfrm>
            <a:off x="4663440" y="1161288"/>
            <a:ext cx="1463040" cy="201168"/>
          </a:xfrm>
          <a:prstGeom prst="rect">
            <a:avLst/>
          </a:prstGeom>
          <a:noFill/>
          <a:ln/>
        </p:spPr>
        <p:txBody>
          <a:bodyPr wrap="square" rtlCol="0" anchor="ctr"/>
          <a:lstStyle/>
          <a:p>
            <a:pPr algn="ctr" indent="0" marL="0">
              <a:buNone/>
            </a:pPr>
            <a:r>
              <a:rPr lang="en-US" sz="750" b="1" dirty="0">
                <a:solidFill>
                  <a:srgbClr val="FFFFFF"/>
                </a:solidFill>
                <a:latin typeface="Calibri" pitchFamily="34" charset="0"/>
                <a:ea typeface="Calibri" pitchFamily="34" charset="-122"/>
                <a:cs typeface="Calibri" pitchFamily="34" charset="-120"/>
              </a:rPr>
              <a:t>Method</a:t>
            </a:r>
            <a:endParaRPr lang="en-US" sz="750" dirty="0"/>
          </a:p>
        </p:txBody>
      </p:sp>
      <p:sp>
        <p:nvSpPr>
          <p:cNvPr id="28" name="Text 26"/>
          <p:cNvSpPr/>
          <p:nvPr/>
        </p:nvSpPr>
        <p:spPr>
          <a:xfrm>
            <a:off x="6126480" y="1161288"/>
            <a:ext cx="2468880" cy="201168"/>
          </a:xfrm>
          <a:prstGeom prst="rect">
            <a:avLst/>
          </a:prstGeom>
          <a:noFill/>
          <a:ln/>
        </p:spPr>
        <p:txBody>
          <a:bodyPr wrap="square" rtlCol="0" anchor="ctr"/>
          <a:lstStyle/>
          <a:p>
            <a:pPr algn="ctr" indent="0" marL="0">
              <a:buNone/>
            </a:pPr>
            <a:r>
              <a:rPr lang="en-US" sz="750" b="1" dirty="0">
                <a:solidFill>
                  <a:srgbClr val="FFFFFF"/>
                </a:solidFill>
                <a:latin typeface="Calibri" pitchFamily="34" charset="0"/>
                <a:ea typeface="Calibri" pitchFamily="34" charset="-122"/>
                <a:cs typeface="Calibri" pitchFamily="34" charset="-120"/>
              </a:rPr>
              <a:t>Key Idea</a:t>
            </a:r>
            <a:endParaRPr lang="en-US" sz="750" dirty="0"/>
          </a:p>
        </p:txBody>
      </p:sp>
      <p:sp>
        <p:nvSpPr>
          <p:cNvPr id="29" name="Shape 27"/>
          <p:cNvSpPr/>
          <p:nvPr/>
        </p:nvSpPr>
        <p:spPr>
          <a:xfrm>
            <a:off x="4663440" y="1389888"/>
            <a:ext cx="3931920" cy="201168"/>
          </a:xfrm>
          <a:prstGeom prst="rect">
            <a:avLst/>
          </a:prstGeom>
          <a:solidFill>
            <a:srgbClr val="FFFFFF"/>
          </a:solidFill>
          <a:ln w="6350">
            <a:solidFill>
              <a:srgbClr val="E8F4F8"/>
            </a:solidFill>
            <a:prstDash val="solid"/>
          </a:ln>
        </p:spPr>
      </p:sp>
      <p:sp>
        <p:nvSpPr>
          <p:cNvPr id="30" name="Text 28"/>
          <p:cNvSpPr/>
          <p:nvPr/>
        </p:nvSpPr>
        <p:spPr>
          <a:xfrm>
            <a:off x="4663440" y="1389888"/>
            <a:ext cx="1463040" cy="201168"/>
          </a:xfrm>
          <a:prstGeom prst="rect">
            <a:avLst/>
          </a:prstGeom>
          <a:noFill/>
          <a:ln/>
        </p:spPr>
        <p:txBody>
          <a:bodyPr wrap="square" rtlCol="0" anchor="ctr"/>
          <a:lstStyle/>
          <a:p>
            <a:pPr algn="ctr" indent="0" marL="0">
              <a:buNone/>
            </a:pPr>
            <a:r>
              <a:rPr lang="en-US" sz="750" b="1" dirty="0">
                <a:solidFill>
                  <a:srgbClr val="065A82"/>
                </a:solidFill>
                <a:latin typeface="Calibri" pitchFamily="34" charset="0"/>
                <a:ea typeface="Calibri" pitchFamily="34" charset="-122"/>
                <a:cs typeface="Calibri" pitchFamily="34" charset="-120"/>
              </a:rPr>
              <a:t>Modus Ponens</a:t>
            </a:r>
            <a:endParaRPr lang="en-US" sz="750" dirty="0"/>
          </a:p>
        </p:txBody>
      </p:sp>
      <p:sp>
        <p:nvSpPr>
          <p:cNvPr id="31" name="Text 29"/>
          <p:cNvSpPr/>
          <p:nvPr/>
        </p:nvSpPr>
        <p:spPr>
          <a:xfrm>
            <a:off x="6126480" y="1389888"/>
            <a:ext cx="2468880" cy="201168"/>
          </a:xfrm>
          <a:prstGeom prst="rect">
            <a:avLst/>
          </a:prstGeom>
          <a:noFill/>
          <a:ln/>
        </p:spPr>
        <p:txBody>
          <a:bodyPr wrap="square" rtlCol="0" anchor="ctr"/>
          <a:lstStyle/>
          <a:p>
            <a:pPr algn="ctr" indent="0" marL="0">
              <a:buNone/>
            </a:pPr>
            <a:r>
              <a:rPr lang="en-US" sz="750" dirty="0">
                <a:solidFill>
                  <a:srgbClr val="2D3748"/>
                </a:solidFill>
                <a:latin typeface="Calibri" pitchFamily="34" charset="0"/>
                <a:ea typeface="Calibri" pitchFamily="34" charset="-122"/>
                <a:cs typeface="Calibri" pitchFamily="34" charset="-120"/>
              </a:rPr>
              <a:t>P ⇒ Q, P ⊢ Q</a:t>
            </a:r>
            <a:endParaRPr lang="en-US" sz="750" dirty="0"/>
          </a:p>
        </p:txBody>
      </p:sp>
      <p:sp>
        <p:nvSpPr>
          <p:cNvPr id="32" name="Shape 30"/>
          <p:cNvSpPr/>
          <p:nvPr/>
        </p:nvSpPr>
        <p:spPr>
          <a:xfrm>
            <a:off x="4663440" y="1591056"/>
            <a:ext cx="3931920" cy="201168"/>
          </a:xfrm>
          <a:prstGeom prst="rect">
            <a:avLst/>
          </a:prstGeom>
          <a:solidFill>
            <a:srgbClr val="E8F4F8"/>
          </a:solidFill>
          <a:ln w="6350">
            <a:solidFill>
              <a:srgbClr val="E8F4F8"/>
            </a:solidFill>
            <a:prstDash val="solid"/>
          </a:ln>
        </p:spPr>
      </p:sp>
      <p:sp>
        <p:nvSpPr>
          <p:cNvPr id="33" name="Text 31"/>
          <p:cNvSpPr/>
          <p:nvPr/>
        </p:nvSpPr>
        <p:spPr>
          <a:xfrm>
            <a:off x="4663440" y="1591056"/>
            <a:ext cx="1463040" cy="201168"/>
          </a:xfrm>
          <a:prstGeom prst="rect">
            <a:avLst/>
          </a:prstGeom>
          <a:noFill/>
          <a:ln/>
        </p:spPr>
        <p:txBody>
          <a:bodyPr wrap="square" rtlCol="0" anchor="ctr"/>
          <a:lstStyle/>
          <a:p>
            <a:pPr algn="ctr" indent="0" marL="0">
              <a:buNone/>
            </a:pPr>
            <a:r>
              <a:rPr lang="en-US" sz="750" b="1" dirty="0">
                <a:solidFill>
                  <a:srgbClr val="065A82"/>
                </a:solidFill>
                <a:latin typeface="Calibri" pitchFamily="34" charset="0"/>
                <a:ea typeface="Calibri" pitchFamily="34" charset="-122"/>
                <a:cs typeface="Calibri" pitchFamily="34" charset="-120"/>
              </a:rPr>
              <a:t>Resolution</a:t>
            </a:r>
            <a:endParaRPr lang="en-US" sz="750" dirty="0"/>
          </a:p>
        </p:txBody>
      </p:sp>
      <p:sp>
        <p:nvSpPr>
          <p:cNvPr id="34" name="Text 32"/>
          <p:cNvSpPr/>
          <p:nvPr/>
        </p:nvSpPr>
        <p:spPr>
          <a:xfrm>
            <a:off x="6126480" y="1591056"/>
            <a:ext cx="2468880" cy="201168"/>
          </a:xfrm>
          <a:prstGeom prst="rect">
            <a:avLst/>
          </a:prstGeom>
          <a:noFill/>
          <a:ln/>
        </p:spPr>
        <p:txBody>
          <a:bodyPr wrap="square" rtlCol="0" anchor="ctr"/>
          <a:lstStyle/>
          <a:p>
            <a:pPr algn="ctr" indent="0" marL="0">
              <a:buNone/>
            </a:pPr>
            <a:r>
              <a:rPr lang="en-US" sz="750" dirty="0">
                <a:solidFill>
                  <a:srgbClr val="2D3748"/>
                </a:solidFill>
                <a:latin typeface="Calibri" pitchFamily="34" charset="0"/>
                <a:ea typeface="Calibri" pitchFamily="34" charset="-122"/>
                <a:cs typeface="Calibri" pitchFamily="34" charset="-120"/>
              </a:rPr>
              <a:t>Resolve complementary literals</a:t>
            </a:r>
            <a:endParaRPr lang="en-US" sz="750" dirty="0"/>
          </a:p>
        </p:txBody>
      </p:sp>
      <p:sp>
        <p:nvSpPr>
          <p:cNvPr id="35" name="Shape 33"/>
          <p:cNvSpPr/>
          <p:nvPr/>
        </p:nvSpPr>
        <p:spPr>
          <a:xfrm>
            <a:off x="4663440" y="1792224"/>
            <a:ext cx="3931920" cy="201168"/>
          </a:xfrm>
          <a:prstGeom prst="rect">
            <a:avLst/>
          </a:prstGeom>
          <a:solidFill>
            <a:srgbClr val="FFFFFF"/>
          </a:solidFill>
          <a:ln w="6350">
            <a:solidFill>
              <a:srgbClr val="E8F4F8"/>
            </a:solidFill>
            <a:prstDash val="solid"/>
          </a:ln>
        </p:spPr>
      </p:sp>
      <p:sp>
        <p:nvSpPr>
          <p:cNvPr id="36" name="Text 34"/>
          <p:cNvSpPr/>
          <p:nvPr/>
        </p:nvSpPr>
        <p:spPr>
          <a:xfrm>
            <a:off x="4663440" y="1792224"/>
            <a:ext cx="1463040" cy="201168"/>
          </a:xfrm>
          <a:prstGeom prst="rect">
            <a:avLst/>
          </a:prstGeom>
          <a:noFill/>
          <a:ln/>
        </p:spPr>
        <p:txBody>
          <a:bodyPr wrap="square" rtlCol="0" anchor="ctr"/>
          <a:lstStyle/>
          <a:p>
            <a:pPr algn="ctr" indent="0" marL="0">
              <a:buNone/>
            </a:pPr>
            <a:r>
              <a:rPr lang="en-US" sz="750" b="1" dirty="0">
                <a:solidFill>
                  <a:srgbClr val="065A82"/>
                </a:solidFill>
                <a:latin typeface="Calibri" pitchFamily="34" charset="0"/>
                <a:ea typeface="Calibri" pitchFamily="34" charset="-122"/>
                <a:cs typeface="Calibri" pitchFamily="34" charset="-120"/>
              </a:rPr>
              <a:t>Forward Chain</a:t>
            </a:r>
            <a:endParaRPr lang="en-US" sz="750" dirty="0"/>
          </a:p>
        </p:txBody>
      </p:sp>
      <p:sp>
        <p:nvSpPr>
          <p:cNvPr id="37" name="Text 35"/>
          <p:cNvSpPr/>
          <p:nvPr/>
        </p:nvSpPr>
        <p:spPr>
          <a:xfrm>
            <a:off x="6126480" y="1792224"/>
            <a:ext cx="2468880" cy="201168"/>
          </a:xfrm>
          <a:prstGeom prst="rect">
            <a:avLst/>
          </a:prstGeom>
          <a:noFill/>
          <a:ln/>
        </p:spPr>
        <p:txBody>
          <a:bodyPr wrap="square" rtlCol="0" anchor="ctr"/>
          <a:lstStyle/>
          <a:p>
            <a:pPr algn="ctr" indent="0" marL="0">
              <a:buNone/>
            </a:pPr>
            <a:r>
              <a:rPr lang="en-US" sz="750" dirty="0">
                <a:solidFill>
                  <a:srgbClr val="2D3748"/>
                </a:solidFill>
                <a:latin typeface="Calibri" pitchFamily="34" charset="0"/>
                <a:ea typeface="Calibri" pitchFamily="34" charset="-122"/>
                <a:cs typeface="Calibri" pitchFamily="34" charset="-120"/>
              </a:rPr>
              <a:t>Facts → Rules → New Facts</a:t>
            </a:r>
            <a:endParaRPr lang="en-US" sz="750" dirty="0"/>
          </a:p>
        </p:txBody>
      </p:sp>
      <p:sp>
        <p:nvSpPr>
          <p:cNvPr id="38" name="Shape 36"/>
          <p:cNvSpPr/>
          <p:nvPr/>
        </p:nvSpPr>
        <p:spPr>
          <a:xfrm>
            <a:off x="4663440" y="1993392"/>
            <a:ext cx="3931920" cy="201168"/>
          </a:xfrm>
          <a:prstGeom prst="rect">
            <a:avLst/>
          </a:prstGeom>
          <a:solidFill>
            <a:srgbClr val="E8F4F8"/>
          </a:solidFill>
          <a:ln w="6350">
            <a:solidFill>
              <a:srgbClr val="E8F4F8"/>
            </a:solidFill>
            <a:prstDash val="solid"/>
          </a:ln>
        </p:spPr>
      </p:sp>
      <p:sp>
        <p:nvSpPr>
          <p:cNvPr id="39" name="Text 37"/>
          <p:cNvSpPr/>
          <p:nvPr/>
        </p:nvSpPr>
        <p:spPr>
          <a:xfrm>
            <a:off x="4663440" y="1993392"/>
            <a:ext cx="1463040" cy="201168"/>
          </a:xfrm>
          <a:prstGeom prst="rect">
            <a:avLst/>
          </a:prstGeom>
          <a:noFill/>
          <a:ln/>
        </p:spPr>
        <p:txBody>
          <a:bodyPr wrap="square" rtlCol="0" anchor="ctr"/>
          <a:lstStyle/>
          <a:p>
            <a:pPr algn="ctr" indent="0" marL="0">
              <a:buNone/>
            </a:pPr>
            <a:r>
              <a:rPr lang="en-US" sz="750" b="1" dirty="0">
                <a:solidFill>
                  <a:srgbClr val="065A82"/>
                </a:solidFill>
                <a:latin typeface="Calibri" pitchFamily="34" charset="0"/>
                <a:ea typeface="Calibri" pitchFamily="34" charset="-122"/>
                <a:cs typeface="Calibri" pitchFamily="34" charset="-120"/>
              </a:rPr>
              <a:t>Backward Chain</a:t>
            </a:r>
            <a:endParaRPr lang="en-US" sz="750" dirty="0"/>
          </a:p>
        </p:txBody>
      </p:sp>
      <p:sp>
        <p:nvSpPr>
          <p:cNvPr id="40" name="Text 38"/>
          <p:cNvSpPr/>
          <p:nvPr/>
        </p:nvSpPr>
        <p:spPr>
          <a:xfrm>
            <a:off x="6126480" y="1993392"/>
            <a:ext cx="2468880" cy="201168"/>
          </a:xfrm>
          <a:prstGeom prst="rect">
            <a:avLst/>
          </a:prstGeom>
          <a:noFill/>
          <a:ln/>
        </p:spPr>
        <p:txBody>
          <a:bodyPr wrap="square" rtlCol="0" anchor="ctr"/>
          <a:lstStyle/>
          <a:p>
            <a:pPr algn="ctr" indent="0" marL="0">
              <a:buNone/>
            </a:pPr>
            <a:r>
              <a:rPr lang="en-US" sz="750" dirty="0">
                <a:solidFill>
                  <a:srgbClr val="2D3748"/>
                </a:solidFill>
                <a:latin typeface="Calibri" pitchFamily="34" charset="0"/>
                <a:ea typeface="Calibri" pitchFamily="34" charset="-122"/>
                <a:cs typeface="Calibri" pitchFamily="34" charset="-120"/>
              </a:rPr>
              <a:t>Goal → Rules → Prove premises</a:t>
            </a:r>
            <a:endParaRPr lang="en-US" sz="750" dirty="0"/>
          </a:p>
        </p:txBody>
      </p:sp>
      <p:sp>
        <p:nvSpPr>
          <p:cNvPr id="41" name="Shape 39"/>
          <p:cNvSpPr/>
          <p:nvPr/>
        </p:nvSpPr>
        <p:spPr>
          <a:xfrm>
            <a:off x="365760" y="2468880"/>
            <a:ext cx="8412480" cy="1325880"/>
          </a:xfrm>
          <a:prstGeom prst="rect">
            <a:avLst/>
          </a:prstGeom>
          <a:solidFill>
            <a:srgbClr val="FEF3C7"/>
          </a:solidFill>
          <a:ln w="6350">
            <a:solidFill>
              <a:srgbClr val="F59E0B"/>
            </a:solidFill>
            <a:prstDash val="solid"/>
          </a:ln>
        </p:spPr>
      </p:sp>
      <p:sp>
        <p:nvSpPr>
          <p:cNvPr id="42" name="Text 40"/>
          <p:cNvSpPr/>
          <p:nvPr/>
        </p:nvSpPr>
        <p:spPr>
          <a:xfrm>
            <a:off x="502920" y="2487168"/>
            <a:ext cx="4572000" cy="201168"/>
          </a:xfrm>
          <a:prstGeom prst="rect">
            <a:avLst/>
          </a:prstGeom>
          <a:noFill/>
          <a:ln/>
        </p:spPr>
        <p:txBody>
          <a:bodyPr wrap="square" rtlCol="0" anchor="ctr"/>
          <a:lstStyle/>
          <a:p>
            <a:pPr indent="0" marL="0">
              <a:buNone/>
            </a:pPr>
            <a:r>
              <a:rPr lang="en-US" sz="900" b="1" dirty="0">
                <a:solidFill>
                  <a:srgbClr val="92400E"/>
                </a:solidFill>
                <a:latin typeface="Georgia" pitchFamily="34" charset="0"/>
                <a:ea typeface="Georgia" pitchFamily="34" charset="-122"/>
                <a:cs typeface="Georgia" pitchFamily="34" charset="-120"/>
              </a:rPr>
              <a:t>(3) ⚡ Must-Memorise Formulas &amp; Rules</a:t>
            </a:r>
            <a:endParaRPr lang="en-US" sz="900" dirty="0"/>
          </a:p>
        </p:txBody>
      </p:sp>
      <p:sp>
        <p:nvSpPr>
          <p:cNvPr id="43" name="Text 41"/>
          <p:cNvSpPr/>
          <p:nvPr/>
        </p:nvSpPr>
        <p:spPr>
          <a:xfrm>
            <a:off x="548640" y="2715768"/>
            <a:ext cx="1280160" cy="201168"/>
          </a:xfrm>
          <a:prstGeom prst="rect">
            <a:avLst/>
          </a:prstGeom>
          <a:noFill/>
          <a:ln/>
        </p:spPr>
        <p:txBody>
          <a:bodyPr wrap="square" rtlCol="0" anchor="ctr"/>
          <a:lstStyle/>
          <a:p>
            <a:pPr indent="0" marL="0">
              <a:buNone/>
            </a:pPr>
            <a:r>
              <a:rPr lang="en-US" sz="750" b="1" dirty="0">
                <a:solidFill>
                  <a:srgbClr val="92400E"/>
                </a:solidFill>
                <a:latin typeface="Calibri" pitchFamily="34" charset="0"/>
                <a:ea typeface="Calibri" pitchFamily="34" charset="-122"/>
                <a:cs typeface="Calibri" pitchFamily="34" charset="-120"/>
              </a:rPr>
              <a:t>Quantifiers:</a:t>
            </a:r>
            <a:endParaRPr lang="en-US" sz="750" dirty="0"/>
          </a:p>
        </p:txBody>
      </p:sp>
      <p:sp>
        <p:nvSpPr>
          <p:cNvPr id="44" name="Text 42"/>
          <p:cNvSpPr/>
          <p:nvPr/>
        </p:nvSpPr>
        <p:spPr>
          <a:xfrm>
            <a:off x="1828800" y="2715768"/>
            <a:ext cx="6766560" cy="201168"/>
          </a:xfrm>
          <a:prstGeom prst="rect">
            <a:avLst/>
          </a:prstGeom>
          <a:noFill/>
          <a:ln/>
        </p:spPr>
        <p:txBody>
          <a:bodyPr wrap="square" rtlCol="0" anchor="ctr"/>
          <a:lstStyle/>
          <a:p>
            <a:pPr indent="0" marL="0">
              <a:buNone/>
            </a:pPr>
            <a:r>
              <a:rPr lang="en-US" sz="750" dirty="0">
                <a:solidFill>
                  <a:srgbClr val="2D3748"/>
                </a:solidFill>
                <a:latin typeface="Calibri" pitchFamily="34" charset="0"/>
                <a:ea typeface="Calibri" pitchFamily="34" charset="-122"/>
                <a:cs typeface="Calibri" pitchFamily="34" charset="-120"/>
              </a:rPr>
              <a:t>∀x P(x) ⇒ Q(x)   |   ∃x P(x) ∧ Q(x)   —   ∀ uses ⇒, ∃ uses ∧</a:t>
            </a:r>
            <a:endParaRPr lang="en-US" sz="750" dirty="0"/>
          </a:p>
        </p:txBody>
      </p:sp>
      <p:sp>
        <p:nvSpPr>
          <p:cNvPr id="45" name="Text 43"/>
          <p:cNvSpPr/>
          <p:nvPr/>
        </p:nvSpPr>
        <p:spPr>
          <a:xfrm>
            <a:off x="548640" y="2916936"/>
            <a:ext cx="1280160" cy="201168"/>
          </a:xfrm>
          <a:prstGeom prst="rect">
            <a:avLst/>
          </a:prstGeom>
          <a:noFill/>
          <a:ln/>
        </p:spPr>
        <p:txBody>
          <a:bodyPr wrap="square" rtlCol="0" anchor="ctr"/>
          <a:lstStyle/>
          <a:p>
            <a:pPr indent="0" marL="0">
              <a:buNone/>
            </a:pPr>
            <a:r>
              <a:rPr lang="en-US" sz="750" b="1" dirty="0">
                <a:solidFill>
                  <a:srgbClr val="92400E"/>
                </a:solidFill>
                <a:latin typeface="Calibri" pitchFamily="34" charset="0"/>
                <a:ea typeface="Calibri" pitchFamily="34" charset="-122"/>
                <a:cs typeface="Calibri" pitchFamily="34" charset="-120"/>
              </a:rPr>
              <a:t>Resolution:</a:t>
            </a:r>
            <a:endParaRPr lang="en-US" sz="750" dirty="0"/>
          </a:p>
        </p:txBody>
      </p:sp>
      <p:sp>
        <p:nvSpPr>
          <p:cNvPr id="46" name="Text 44"/>
          <p:cNvSpPr/>
          <p:nvPr/>
        </p:nvSpPr>
        <p:spPr>
          <a:xfrm>
            <a:off x="1828800" y="2916936"/>
            <a:ext cx="6766560" cy="201168"/>
          </a:xfrm>
          <a:prstGeom prst="rect">
            <a:avLst/>
          </a:prstGeom>
          <a:noFill/>
          <a:ln/>
        </p:spPr>
        <p:txBody>
          <a:bodyPr wrap="square" rtlCol="0" anchor="ctr"/>
          <a:lstStyle/>
          <a:p>
            <a:pPr indent="0" marL="0">
              <a:buNone/>
            </a:pPr>
            <a:r>
              <a:rPr lang="en-US" sz="750" dirty="0">
                <a:solidFill>
                  <a:srgbClr val="2D3748"/>
                </a:solidFill>
                <a:latin typeface="Calibri" pitchFamily="34" charset="0"/>
                <a:ea typeface="Calibri" pitchFamily="34" charset="-122"/>
                <a:cs typeface="Calibri" pitchFamily="34" charset="-120"/>
              </a:rPr>
              <a:t>(A ∨ B) ∧ (¬B ∨ C)  →  (A ∨ C)   — resolve on complementary literal B</a:t>
            </a:r>
            <a:endParaRPr lang="en-US" sz="750" dirty="0"/>
          </a:p>
        </p:txBody>
      </p:sp>
      <p:sp>
        <p:nvSpPr>
          <p:cNvPr id="47" name="Text 45"/>
          <p:cNvSpPr/>
          <p:nvPr/>
        </p:nvSpPr>
        <p:spPr>
          <a:xfrm>
            <a:off x="548640" y="3118104"/>
            <a:ext cx="1280160" cy="201168"/>
          </a:xfrm>
          <a:prstGeom prst="rect">
            <a:avLst/>
          </a:prstGeom>
          <a:noFill/>
          <a:ln/>
        </p:spPr>
        <p:txBody>
          <a:bodyPr wrap="square" rtlCol="0" anchor="ctr"/>
          <a:lstStyle/>
          <a:p>
            <a:pPr indent="0" marL="0">
              <a:buNone/>
            </a:pPr>
            <a:r>
              <a:rPr lang="en-US" sz="750" b="1" dirty="0">
                <a:solidFill>
                  <a:srgbClr val="92400E"/>
                </a:solidFill>
                <a:latin typeface="Calibri" pitchFamily="34" charset="0"/>
                <a:ea typeface="Calibri" pitchFamily="34" charset="-122"/>
                <a:cs typeface="Calibri" pitchFamily="34" charset="-120"/>
              </a:rPr>
              <a:t>CNF Recipe:</a:t>
            </a:r>
            <a:endParaRPr lang="en-US" sz="750" dirty="0"/>
          </a:p>
        </p:txBody>
      </p:sp>
      <p:sp>
        <p:nvSpPr>
          <p:cNvPr id="48" name="Text 46"/>
          <p:cNvSpPr/>
          <p:nvPr/>
        </p:nvSpPr>
        <p:spPr>
          <a:xfrm>
            <a:off x="1828800" y="3118104"/>
            <a:ext cx="6766560" cy="201168"/>
          </a:xfrm>
          <a:prstGeom prst="rect">
            <a:avLst/>
          </a:prstGeom>
          <a:noFill/>
          <a:ln/>
        </p:spPr>
        <p:txBody>
          <a:bodyPr wrap="square" rtlCol="0" anchor="ctr"/>
          <a:lstStyle/>
          <a:p>
            <a:pPr indent="0" marL="0">
              <a:buNone/>
            </a:pPr>
            <a:r>
              <a:rPr lang="en-US" sz="750" dirty="0">
                <a:solidFill>
                  <a:srgbClr val="2D3748"/>
                </a:solidFill>
                <a:latin typeface="Calibri" pitchFamily="34" charset="0"/>
                <a:ea typeface="Calibri" pitchFamily="34" charset="-122"/>
                <a:cs typeface="Calibri" pitchFamily="34" charset="-120"/>
              </a:rPr>
              <a:t>Eliminate ⇒ → Move ¬ inward → Standardise vars → Skolemise → Drop ∀ → Distribute ∨ over ∧</a:t>
            </a:r>
            <a:endParaRPr lang="en-US" sz="750" dirty="0"/>
          </a:p>
        </p:txBody>
      </p:sp>
      <p:sp>
        <p:nvSpPr>
          <p:cNvPr id="49" name="Text 47"/>
          <p:cNvSpPr/>
          <p:nvPr/>
        </p:nvSpPr>
        <p:spPr>
          <a:xfrm>
            <a:off x="548640" y="3319272"/>
            <a:ext cx="1280160" cy="201168"/>
          </a:xfrm>
          <a:prstGeom prst="rect">
            <a:avLst/>
          </a:prstGeom>
          <a:noFill/>
          <a:ln/>
        </p:spPr>
        <p:txBody>
          <a:bodyPr wrap="square" rtlCol="0" anchor="ctr"/>
          <a:lstStyle/>
          <a:p>
            <a:pPr indent="0" marL="0">
              <a:buNone/>
            </a:pPr>
            <a:r>
              <a:rPr lang="en-US" sz="750" b="1" dirty="0">
                <a:solidFill>
                  <a:srgbClr val="92400E"/>
                </a:solidFill>
                <a:latin typeface="Calibri" pitchFamily="34" charset="0"/>
                <a:ea typeface="Calibri" pitchFamily="34" charset="-122"/>
                <a:cs typeface="Calibri" pitchFamily="34" charset="-120"/>
              </a:rPr>
              <a:t>MGU:</a:t>
            </a:r>
            <a:endParaRPr lang="en-US" sz="750" dirty="0"/>
          </a:p>
        </p:txBody>
      </p:sp>
      <p:sp>
        <p:nvSpPr>
          <p:cNvPr id="50" name="Text 48"/>
          <p:cNvSpPr/>
          <p:nvPr/>
        </p:nvSpPr>
        <p:spPr>
          <a:xfrm>
            <a:off x="1828800" y="3319272"/>
            <a:ext cx="6766560" cy="201168"/>
          </a:xfrm>
          <a:prstGeom prst="rect">
            <a:avLst/>
          </a:prstGeom>
          <a:noFill/>
          <a:ln/>
        </p:spPr>
        <p:txBody>
          <a:bodyPr wrap="square" rtlCol="0" anchor="ctr"/>
          <a:lstStyle/>
          <a:p>
            <a:pPr indent="0" marL="0">
              <a:buNone/>
            </a:pPr>
            <a:r>
              <a:rPr lang="en-US" sz="750" dirty="0">
                <a:solidFill>
                  <a:srgbClr val="2D3748"/>
                </a:solidFill>
                <a:latin typeface="Calibri" pitchFamily="34" charset="0"/>
                <a:ea typeface="Calibri" pitchFamily="34" charset="-122"/>
                <a:cs typeface="Calibri" pitchFamily="34" charset="-120"/>
              </a:rPr>
              <a:t>UNIFY(P(x,f(y)), P(A,f(B))) = {x/A, y/B} — simplest substitution making both identical</a:t>
            </a:r>
            <a:endParaRPr lang="en-US" sz="750" dirty="0"/>
          </a:p>
        </p:txBody>
      </p:sp>
      <p:sp>
        <p:nvSpPr>
          <p:cNvPr id="51" name="Text 49"/>
          <p:cNvSpPr/>
          <p:nvPr/>
        </p:nvSpPr>
        <p:spPr>
          <a:xfrm>
            <a:off x="548640" y="3520440"/>
            <a:ext cx="1280160" cy="201168"/>
          </a:xfrm>
          <a:prstGeom prst="rect">
            <a:avLst/>
          </a:prstGeom>
          <a:noFill/>
          <a:ln/>
        </p:spPr>
        <p:txBody>
          <a:bodyPr wrap="square" rtlCol="0" anchor="ctr"/>
          <a:lstStyle/>
          <a:p>
            <a:pPr indent="0" marL="0">
              <a:buNone/>
            </a:pPr>
            <a:r>
              <a:rPr lang="en-US" sz="750" b="1" dirty="0">
                <a:solidFill>
                  <a:srgbClr val="92400E"/>
                </a:solidFill>
                <a:latin typeface="Calibri" pitchFamily="34" charset="0"/>
                <a:ea typeface="Calibri" pitchFamily="34" charset="-122"/>
                <a:cs typeface="Calibri" pitchFamily="34" charset="-120"/>
              </a:rPr>
              <a:t>De Morgan:</a:t>
            </a:r>
            <a:endParaRPr lang="en-US" sz="750" dirty="0"/>
          </a:p>
        </p:txBody>
      </p:sp>
      <p:sp>
        <p:nvSpPr>
          <p:cNvPr id="52" name="Text 50"/>
          <p:cNvSpPr/>
          <p:nvPr/>
        </p:nvSpPr>
        <p:spPr>
          <a:xfrm>
            <a:off x="1828800" y="3520440"/>
            <a:ext cx="6766560" cy="201168"/>
          </a:xfrm>
          <a:prstGeom prst="rect">
            <a:avLst/>
          </a:prstGeom>
          <a:noFill/>
          <a:ln/>
        </p:spPr>
        <p:txBody>
          <a:bodyPr wrap="square" rtlCol="0" anchor="ctr"/>
          <a:lstStyle/>
          <a:p>
            <a:pPr indent="0" marL="0">
              <a:buNone/>
            </a:pPr>
            <a:r>
              <a:rPr lang="en-US" sz="750" dirty="0">
                <a:solidFill>
                  <a:srgbClr val="2D3748"/>
                </a:solidFill>
                <a:latin typeface="Calibri" pitchFamily="34" charset="0"/>
                <a:ea typeface="Calibri" pitchFamily="34" charset="-122"/>
                <a:cs typeface="Calibri" pitchFamily="34" charset="-120"/>
              </a:rPr>
              <a:t>¬(A ∧ B) = ¬A ∨ ¬B   |   ¬(A ∨ B) = ¬A ∧ ¬B   |   ¬∀x P = ∃x ¬P   |   ¬∃x P = ∀x ¬P</a:t>
            </a:r>
            <a:endParaRPr lang="en-US" sz="750" dirty="0"/>
          </a:p>
        </p:txBody>
      </p:sp>
      <p:sp>
        <p:nvSpPr>
          <p:cNvPr id="53" name="Shape 51"/>
          <p:cNvSpPr/>
          <p:nvPr/>
        </p:nvSpPr>
        <p:spPr>
          <a:xfrm>
            <a:off x="365760" y="3886200"/>
            <a:ext cx="8412480" cy="822960"/>
          </a:xfrm>
          <a:prstGeom prst="rect">
            <a:avLst/>
          </a:prstGeom>
          <a:solidFill>
            <a:srgbClr val="ECFDF5"/>
          </a:solidFill>
          <a:ln w="6350">
            <a:solidFill>
              <a:srgbClr val="059669"/>
            </a:solidFill>
            <a:prstDash val="solid"/>
          </a:ln>
        </p:spPr>
      </p:sp>
      <p:sp>
        <p:nvSpPr>
          <p:cNvPr id="54" name="Text 52"/>
          <p:cNvSpPr/>
          <p:nvPr/>
        </p:nvSpPr>
        <p:spPr>
          <a:xfrm>
            <a:off x="502920" y="3904488"/>
            <a:ext cx="4572000" cy="201168"/>
          </a:xfrm>
          <a:prstGeom prst="rect">
            <a:avLst/>
          </a:prstGeom>
          <a:noFill/>
          <a:ln/>
        </p:spPr>
        <p:txBody>
          <a:bodyPr wrap="square" rtlCol="0" anchor="ctr"/>
          <a:lstStyle/>
          <a:p>
            <a:pPr indent="0" marL="0">
              <a:buNone/>
            </a:pPr>
            <a:r>
              <a:rPr lang="en-US" sz="900" b="1" dirty="0">
                <a:solidFill>
                  <a:srgbClr val="059669"/>
                </a:solidFill>
                <a:latin typeface="Georgia" pitchFamily="34" charset="0"/>
                <a:ea typeface="Georgia" pitchFamily="34" charset="-122"/>
                <a:cs typeface="Georgia" pitchFamily="34" charset="-120"/>
              </a:rPr>
              <a:t>(4) Key Definitions to Remember</a:t>
            </a:r>
            <a:endParaRPr lang="en-US" sz="900" dirty="0"/>
          </a:p>
        </p:txBody>
      </p:sp>
      <p:sp>
        <p:nvSpPr>
          <p:cNvPr id="55" name="Text 53"/>
          <p:cNvSpPr/>
          <p:nvPr/>
        </p:nvSpPr>
        <p:spPr>
          <a:xfrm>
            <a:off x="548640" y="4114800"/>
            <a:ext cx="8046720" cy="155448"/>
          </a:xfrm>
          <a:prstGeom prst="rect">
            <a:avLst/>
          </a:prstGeom>
          <a:noFill/>
          <a:ln/>
        </p:spPr>
        <p:txBody>
          <a:bodyPr wrap="square" rtlCol="0" anchor="ctr"/>
          <a:lstStyle/>
          <a:p>
            <a:pPr indent="0" marL="0">
              <a:buNone/>
            </a:pPr>
            <a:r>
              <a:rPr lang="en-US" sz="750" dirty="0">
                <a:solidFill>
                  <a:srgbClr val="2D3748"/>
                </a:solidFill>
                <a:latin typeface="Calibri" pitchFamily="34" charset="0"/>
                <a:ea typeface="Calibri" pitchFamily="34" charset="-122"/>
                <a:cs typeface="Calibri" pitchFamily="34" charset="-120"/>
              </a:rPr>
              <a:t>• Entailment (α ⊨ β): β is true in EVERY model where α is true</a:t>
            </a:r>
            <a:endParaRPr lang="en-US" sz="750" dirty="0"/>
          </a:p>
        </p:txBody>
      </p:sp>
      <p:sp>
        <p:nvSpPr>
          <p:cNvPr id="56" name="Text 54"/>
          <p:cNvSpPr/>
          <p:nvPr/>
        </p:nvSpPr>
        <p:spPr>
          <a:xfrm>
            <a:off x="548640" y="4270248"/>
            <a:ext cx="8046720" cy="155448"/>
          </a:xfrm>
          <a:prstGeom prst="rect">
            <a:avLst/>
          </a:prstGeom>
          <a:noFill/>
          <a:ln/>
        </p:spPr>
        <p:txBody>
          <a:bodyPr wrap="square" rtlCol="0" anchor="ctr"/>
          <a:lstStyle/>
          <a:p>
            <a:pPr indent="0" marL="0">
              <a:buNone/>
            </a:pPr>
            <a:r>
              <a:rPr lang="en-US" sz="750" dirty="0">
                <a:solidFill>
                  <a:srgbClr val="2D3748"/>
                </a:solidFill>
                <a:latin typeface="Calibri" pitchFamily="34" charset="0"/>
                <a:ea typeface="Calibri" pitchFamily="34" charset="-122"/>
                <a:cs typeface="Calibri" pitchFamily="34" charset="-120"/>
              </a:rPr>
              <a:t>• Soundness: Inference derives ONLY entailed sentences (no false positives)</a:t>
            </a:r>
            <a:endParaRPr lang="en-US" sz="750" dirty="0"/>
          </a:p>
        </p:txBody>
      </p:sp>
      <p:sp>
        <p:nvSpPr>
          <p:cNvPr id="57" name="Text 55"/>
          <p:cNvSpPr/>
          <p:nvPr/>
        </p:nvSpPr>
        <p:spPr>
          <a:xfrm>
            <a:off x="548640" y="4425696"/>
            <a:ext cx="8046720" cy="155448"/>
          </a:xfrm>
          <a:prstGeom prst="rect">
            <a:avLst/>
          </a:prstGeom>
          <a:noFill/>
          <a:ln/>
        </p:spPr>
        <p:txBody>
          <a:bodyPr wrap="square" rtlCol="0" anchor="ctr"/>
          <a:lstStyle/>
          <a:p>
            <a:pPr indent="0" marL="0">
              <a:buNone/>
            </a:pPr>
            <a:r>
              <a:rPr lang="en-US" sz="750" dirty="0">
                <a:solidFill>
                  <a:srgbClr val="2D3748"/>
                </a:solidFill>
                <a:latin typeface="Calibri" pitchFamily="34" charset="0"/>
                <a:ea typeface="Calibri" pitchFamily="34" charset="-122"/>
                <a:cs typeface="Calibri" pitchFamily="34" charset="-120"/>
              </a:rPr>
              <a:t>• Completeness: Inference can derive EVERY entailed sentence (no misses)</a:t>
            </a:r>
            <a:endParaRPr lang="en-US" sz="750" dirty="0"/>
          </a:p>
        </p:txBody>
      </p:sp>
      <p:sp>
        <p:nvSpPr>
          <p:cNvPr id="58" name="Text 56"/>
          <p:cNvSpPr/>
          <p:nvPr/>
        </p:nvSpPr>
        <p:spPr>
          <a:xfrm>
            <a:off x="548640" y="4581144"/>
            <a:ext cx="8046720" cy="155448"/>
          </a:xfrm>
          <a:prstGeom prst="rect">
            <a:avLst/>
          </a:prstGeom>
          <a:noFill/>
          <a:ln/>
        </p:spPr>
        <p:txBody>
          <a:bodyPr wrap="square" rtlCol="0" anchor="ctr"/>
          <a:lstStyle/>
          <a:p>
            <a:pPr indent="0" marL="0">
              <a:buNone/>
            </a:pPr>
            <a:r>
              <a:rPr lang="en-US" sz="750" dirty="0">
                <a:solidFill>
                  <a:srgbClr val="2D3748"/>
                </a:solidFill>
                <a:latin typeface="Calibri" pitchFamily="34" charset="0"/>
                <a:ea typeface="Calibri" pitchFamily="34" charset="-122"/>
                <a:cs typeface="Calibri" pitchFamily="34" charset="-120"/>
              </a:rPr>
              <a:t>• Unification: Finding substitution θ that makes two expressions identical: UNIFY(p,q) = θ</a:t>
            </a:r>
            <a:endParaRPr lang="en-US" sz="75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7FA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C7293"/>
          </a:solidFill>
          <a:ln/>
        </p:spPr>
      </p:sp>
      <p:sp>
        <p:nvSpPr>
          <p:cNvPr id="3" name="Text 1"/>
          <p:cNvSpPr/>
          <p:nvPr/>
        </p:nvSpPr>
        <p:spPr>
          <a:xfrm>
            <a:off x="548640" y="182880"/>
            <a:ext cx="8046720" cy="548640"/>
          </a:xfrm>
          <a:prstGeom prst="rect">
            <a:avLst/>
          </a:prstGeom>
          <a:noFill/>
          <a:ln/>
        </p:spPr>
        <p:txBody>
          <a:bodyPr wrap="square" lIns="0" tIns="0" rIns="0" bIns="0" rtlCol="0" anchor="ctr"/>
          <a:lstStyle/>
          <a:p>
            <a:pPr indent="0" marL="0">
              <a:buNone/>
            </a:pPr>
            <a:r>
              <a:rPr lang="en-US" sz="2200" b="1" dirty="0">
                <a:solidFill>
                  <a:srgbClr val="1A1A2E"/>
                </a:solidFill>
                <a:latin typeface="Georgia" pitchFamily="34" charset="0"/>
                <a:ea typeface="Georgia" pitchFamily="34" charset="-122"/>
                <a:cs typeface="Georgia" pitchFamily="34" charset="-120"/>
              </a:rPr>
              <a:t>Self-Check Questions</a:t>
            </a:r>
            <a:endParaRPr lang="en-US" sz="2200" dirty="0"/>
          </a:p>
        </p:txBody>
      </p:sp>
      <p:sp>
        <p:nvSpPr>
          <p:cNvPr id="4" name="Text 2"/>
          <p:cNvSpPr/>
          <p:nvPr/>
        </p:nvSpPr>
        <p:spPr>
          <a:xfrm>
            <a:off x="548640" y="4754880"/>
            <a:ext cx="8046720" cy="274320"/>
          </a:xfrm>
          <a:prstGeom prst="rect">
            <a:avLst/>
          </a:prstGeom>
          <a:noFill/>
          <a:ln/>
        </p:spPr>
        <p:txBody>
          <a:bodyPr wrap="square" rtlCol="0" anchor="ctr"/>
          <a:lstStyle/>
          <a:p>
            <a:pPr indent="0" marL="0">
              <a:buNone/>
            </a:pPr>
            <a:r>
              <a:rPr lang="en-US" sz="900" dirty="0">
                <a:solidFill>
                  <a:srgbClr val="64748B"/>
                </a:solidFill>
                <a:latin typeface="Calibri" pitchFamily="34" charset="0"/>
                <a:ea typeface="Calibri" pitchFamily="34" charset="-122"/>
                <a:cs typeface="Calibri" pitchFamily="34" charset="-120"/>
              </a:rPr>
              <a:t>PECST522 — Artificial Intelligence | B.Tech CSE S5 (2024 Scheme)</a:t>
            </a:r>
            <a:endParaRPr lang="en-US" sz="900" dirty="0"/>
          </a:p>
        </p:txBody>
      </p:sp>
      <p:sp>
        <p:nvSpPr>
          <p:cNvPr id="5" name="Text 3"/>
          <p:cNvSpPr/>
          <p:nvPr/>
        </p:nvSpPr>
        <p:spPr>
          <a:xfrm>
            <a:off x="548640" y="960120"/>
            <a:ext cx="320040" cy="310896"/>
          </a:xfrm>
          <a:prstGeom prst="rect">
            <a:avLst/>
          </a:prstGeom>
          <a:noFill/>
          <a:ln/>
        </p:spPr>
        <p:txBody>
          <a:bodyPr wrap="square" rtlCol="0" anchor="ctr"/>
          <a:lstStyle/>
          <a:p>
            <a:pPr indent="0" marL="0">
              <a:buNone/>
            </a:pPr>
            <a:r>
              <a:rPr lang="en-US" sz="1000" b="1" dirty="0">
                <a:solidFill>
                  <a:srgbClr val="065A82"/>
                </a:solidFill>
                <a:latin typeface="Calibri" pitchFamily="34" charset="0"/>
                <a:ea typeface="Calibri" pitchFamily="34" charset="-122"/>
                <a:cs typeface="Calibri" pitchFamily="34" charset="-120"/>
              </a:rPr>
              <a:t>1.</a:t>
            </a:r>
            <a:endParaRPr lang="en-US" sz="1000" dirty="0"/>
          </a:p>
        </p:txBody>
      </p:sp>
      <p:sp>
        <p:nvSpPr>
          <p:cNvPr id="6" name="Text 4"/>
          <p:cNvSpPr/>
          <p:nvPr/>
        </p:nvSpPr>
        <p:spPr>
          <a:xfrm>
            <a:off x="868680" y="960120"/>
            <a:ext cx="7498080" cy="310896"/>
          </a:xfrm>
          <a:prstGeom prst="rect">
            <a:avLst/>
          </a:prstGeom>
          <a:noFill/>
          <a:ln/>
        </p:spPr>
        <p:txBody>
          <a:bodyPr wrap="square" lIns="0" tIns="0" rIns="0" bIns="0" rtlCol="0" anchor="ctr"/>
          <a:lstStyle/>
          <a:p>
            <a:pPr indent="0" marL="0">
              <a:buNone/>
            </a:pPr>
            <a:r>
              <a:rPr lang="en-US" sz="900" dirty="0">
                <a:solidFill>
                  <a:srgbClr val="2D3748"/>
                </a:solidFill>
                <a:latin typeface="Calibri" pitchFamily="34" charset="0"/>
                <a:ea typeface="Calibri" pitchFamily="34" charset="-122"/>
                <a:cs typeface="Calibri" pitchFamily="34" charset="-120"/>
              </a:rPr>
              <a:t>Describe the TELL/ASK loop of a KB agent. What's the advantage of declarative knowledge?</a:t>
            </a:r>
            <a:endParaRPr lang="en-US" sz="900" dirty="0"/>
          </a:p>
        </p:txBody>
      </p:sp>
      <p:sp>
        <p:nvSpPr>
          <p:cNvPr id="7" name="Text 5"/>
          <p:cNvSpPr/>
          <p:nvPr/>
        </p:nvSpPr>
        <p:spPr>
          <a:xfrm>
            <a:off x="548640" y="1289304"/>
            <a:ext cx="320040" cy="310896"/>
          </a:xfrm>
          <a:prstGeom prst="rect">
            <a:avLst/>
          </a:prstGeom>
          <a:noFill/>
          <a:ln/>
        </p:spPr>
        <p:txBody>
          <a:bodyPr wrap="square" rtlCol="0" anchor="ctr"/>
          <a:lstStyle/>
          <a:p>
            <a:pPr indent="0" marL="0">
              <a:buNone/>
            </a:pPr>
            <a:r>
              <a:rPr lang="en-US" sz="1000" b="1" dirty="0">
                <a:solidFill>
                  <a:srgbClr val="065A82"/>
                </a:solidFill>
                <a:latin typeface="Calibri" pitchFamily="34" charset="0"/>
                <a:ea typeface="Calibri" pitchFamily="34" charset="-122"/>
                <a:cs typeface="Calibri" pitchFamily="34" charset="-120"/>
              </a:rPr>
              <a:t>2.</a:t>
            </a:r>
            <a:endParaRPr lang="en-US" sz="1000" dirty="0"/>
          </a:p>
        </p:txBody>
      </p:sp>
      <p:sp>
        <p:nvSpPr>
          <p:cNvPr id="8" name="Text 6"/>
          <p:cNvSpPr/>
          <p:nvPr/>
        </p:nvSpPr>
        <p:spPr>
          <a:xfrm>
            <a:off x="868680" y="1289304"/>
            <a:ext cx="7498080" cy="310896"/>
          </a:xfrm>
          <a:prstGeom prst="rect">
            <a:avLst/>
          </a:prstGeom>
          <a:noFill/>
          <a:ln/>
        </p:spPr>
        <p:txBody>
          <a:bodyPr wrap="square" lIns="0" tIns="0" rIns="0" bIns="0" rtlCol="0" anchor="ctr"/>
          <a:lstStyle/>
          <a:p>
            <a:pPr indent="0" marL="0">
              <a:buNone/>
            </a:pPr>
            <a:r>
              <a:rPr lang="en-US" sz="900" b="1" dirty="0">
                <a:solidFill>
                  <a:srgbClr val="1A1A2E"/>
                </a:solidFill>
                <a:latin typeface="Calibri" pitchFamily="34" charset="0"/>
                <a:ea typeface="Calibri" pitchFamily="34" charset="-122"/>
                <a:cs typeface="Calibri" pitchFamily="34" charset="-120"/>
              </a:rPr>
              <a:t>In the Wumpus World, if you feel a breeze at [1,2] and no breeze at [1,1], what can you deduce?</a:t>
            </a:r>
            <a:endParaRPr lang="en-US" sz="900" dirty="0"/>
          </a:p>
        </p:txBody>
      </p:sp>
      <p:sp>
        <p:nvSpPr>
          <p:cNvPr id="9" name="Text 7"/>
          <p:cNvSpPr/>
          <p:nvPr/>
        </p:nvSpPr>
        <p:spPr>
          <a:xfrm>
            <a:off x="8458200" y="1289304"/>
            <a:ext cx="274320" cy="310896"/>
          </a:xfrm>
          <a:prstGeom prst="rect">
            <a:avLst/>
          </a:prstGeom>
          <a:noFill/>
          <a:ln/>
        </p:spPr>
        <p:txBody>
          <a:bodyPr wrap="square" rtlCol="0" anchor="ctr"/>
          <a:lstStyle/>
          <a:p>
            <a:pPr indent="0" marL="0">
              <a:buNone/>
            </a:pPr>
            <a:r>
              <a:rPr lang="en-US" sz="1000" dirty="0">
                <a:solidFill>
                  <a:srgbClr val="000000"/>
                </a:solidFill>
              </a:rPr>
              <a:t>⚡</a:t>
            </a:r>
            <a:endParaRPr lang="en-US" sz="1000" dirty="0"/>
          </a:p>
        </p:txBody>
      </p:sp>
      <p:sp>
        <p:nvSpPr>
          <p:cNvPr id="10" name="Text 8"/>
          <p:cNvSpPr/>
          <p:nvPr/>
        </p:nvSpPr>
        <p:spPr>
          <a:xfrm>
            <a:off x="548640" y="1618488"/>
            <a:ext cx="320040" cy="310896"/>
          </a:xfrm>
          <a:prstGeom prst="rect">
            <a:avLst/>
          </a:prstGeom>
          <a:noFill/>
          <a:ln/>
        </p:spPr>
        <p:txBody>
          <a:bodyPr wrap="square" rtlCol="0" anchor="ctr"/>
          <a:lstStyle/>
          <a:p>
            <a:pPr indent="0" marL="0">
              <a:buNone/>
            </a:pPr>
            <a:r>
              <a:rPr lang="en-US" sz="1000" b="1" dirty="0">
                <a:solidFill>
                  <a:srgbClr val="065A82"/>
                </a:solidFill>
                <a:latin typeface="Calibri" pitchFamily="34" charset="0"/>
                <a:ea typeface="Calibri" pitchFamily="34" charset="-122"/>
                <a:cs typeface="Calibri" pitchFamily="34" charset="-120"/>
              </a:rPr>
              <a:t>3.</a:t>
            </a:r>
            <a:endParaRPr lang="en-US" sz="1000" dirty="0"/>
          </a:p>
        </p:txBody>
      </p:sp>
      <p:sp>
        <p:nvSpPr>
          <p:cNvPr id="11" name="Text 9"/>
          <p:cNvSpPr/>
          <p:nvPr/>
        </p:nvSpPr>
        <p:spPr>
          <a:xfrm>
            <a:off x="868680" y="1618488"/>
            <a:ext cx="7498080" cy="310896"/>
          </a:xfrm>
          <a:prstGeom prst="rect">
            <a:avLst/>
          </a:prstGeom>
          <a:noFill/>
          <a:ln/>
        </p:spPr>
        <p:txBody>
          <a:bodyPr wrap="square" lIns="0" tIns="0" rIns="0" bIns="0" rtlCol="0" anchor="ctr"/>
          <a:lstStyle/>
          <a:p>
            <a:pPr indent="0" marL="0">
              <a:buNone/>
            </a:pPr>
            <a:r>
              <a:rPr lang="en-US" sz="900" dirty="0">
                <a:solidFill>
                  <a:srgbClr val="2D3748"/>
                </a:solidFill>
                <a:latin typeface="Calibri" pitchFamily="34" charset="0"/>
                <a:ea typeface="Calibri" pitchFamily="34" charset="-122"/>
                <a:cs typeface="Calibri" pitchFamily="34" charset="-120"/>
              </a:rPr>
              <a:t>Define: model, entailment, soundness, completeness. Give an example of each.</a:t>
            </a:r>
            <a:endParaRPr lang="en-US" sz="900" dirty="0"/>
          </a:p>
        </p:txBody>
      </p:sp>
      <p:sp>
        <p:nvSpPr>
          <p:cNvPr id="12" name="Text 10"/>
          <p:cNvSpPr/>
          <p:nvPr/>
        </p:nvSpPr>
        <p:spPr>
          <a:xfrm>
            <a:off x="548640" y="1947672"/>
            <a:ext cx="320040" cy="310896"/>
          </a:xfrm>
          <a:prstGeom prst="rect">
            <a:avLst/>
          </a:prstGeom>
          <a:noFill/>
          <a:ln/>
        </p:spPr>
        <p:txBody>
          <a:bodyPr wrap="square" rtlCol="0" anchor="ctr"/>
          <a:lstStyle/>
          <a:p>
            <a:pPr indent="0" marL="0">
              <a:buNone/>
            </a:pPr>
            <a:r>
              <a:rPr lang="en-US" sz="1000" b="1" dirty="0">
                <a:solidFill>
                  <a:srgbClr val="065A82"/>
                </a:solidFill>
                <a:latin typeface="Calibri" pitchFamily="34" charset="0"/>
                <a:ea typeface="Calibri" pitchFamily="34" charset="-122"/>
                <a:cs typeface="Calibri" pitchFamily="34" charset="-120"/>
              </a:rPr>
              <a:t>4.</a:t>
            </a:r>
            <a:endParaRPr lang="en-US" sz="1000" dirty="0"/>
          </a:p>
        </p:txBody>
      </p:sp>
      <p:sp>
        <p:nvSpPr>
          <p:cNvPr id="13" name="Text 11"/>
          <p:cNvSpPr/>
          <p:nvPr/>
        </p:nvSpPr>
        <p:spPr>
          <a:xfrm>
            <a:off x="868680" y="1947672"/>
            <a:ext cx="7498080" cy="310896"/>
          </a:xfrm>
          <a:prstGeom prst="rect">
            <a:avLst/>
          </a:prstGeom>
          <a:noFill/>
          <a:ln/>
        </p:spPr>
        <p:txBody>
          <a:bodyPr wrap="square" lIns="0" tIns="0" rIns="0" bIns="0" rtlCol="0" anchor="ctr"/>
          <a:lstStyle/>
          <a:p>
            <a:pPr indent="0" marL="0">
              <a:buNone/>
            </a:pPr>
            <a:r>
              <a:rPr lang="en-US" sz="900" b="1" dirty="0">
                <a:solidFill>
                  <a:srgbClr val="1A1A2E"/>
                </a:solidFill>
                <a:latin typeface="Calibri" pitchFamily="34" charset="0"/>
                <a:ea typeface="Calibri" pitchFamily="34" charset="-122"/>
                <a:cs typeface="Calibri" pitchFamily="34" charset="-120"/>
              </a:rPr>
              <a:t>Write the truth table for A ⇒ B. When is it false? Why is F ⇒ T true?</a:t>
            </a:r>
            <a:endParaRPr lang="en-US" sz="900" dirty="0"/>
          </a:p>
        </p:txBody>
      </p:sp>
      <p:sp>
        <p:nvSpPr>
          <p:cNvPr id="14" name="Text 12"/>
          <p:cNvSpPr/>
          <p:nvPr/>
        </p:nvSpPr>
        <p:spPr>
          <a:xfrm>
            <a:off x="8458200" y="1947672"/>
            <a:ext cx="274320" cy="310896"/>
          </a:xfrm>
          <a:prstGeom prst="rect">
            <a:avLst/>
          </a:prstGeom>
          <a:noFill/>
          <a:ln/>
        </p:spPr>
        <p:txBody>
          <a:bodyPr wrap="square" rtlCol="0" anchor="ctr"/>
          <a:lstStyle/>
          <a:p>
            <a:pPr indent="0" marL="0">
              <a:buNone/>
            </a:pPr>
            <a:r>
              <a:rPr lang="en-US" sz="1000" dirty="0">
                <a:solidFill>
                  <a:srgbClr val="000000"/>
                </a:solidFill>
              </a:rPr>
              <a:t>⚡</a:t>
            </a:r>
            <a:endParaRPr lang="en-US" sz="1000" dirty="0"/>
          </a:p>
        </p:txBody>
      </p:sp>
      <p:sp>
        <p:nvSpPr>
          <p:cNvPr id="15" name="Text 13"/>
          <p:cNvSpPr/>
          <p:nvPr/>
        </p:nvSpPr>
        <p:spPr>
          <a:xfrm>
            <a:off x="548640" y="2276856"/>
            <a:ext cx="320040" cy="310896"/>
          </a:xfrm>
          <a:prstGeom prst="rect">
            <a:avLst/>
          </a:prstGeom>
          <a:noFill/>
          <a:ln/>
        </p:spPr>
        <p:txBody>
          <a:bodyPr wrap="square" rtlCol="0" anchor="ctr"/>
          <a:lstStyle/>
          <a:p>
            <a:pPr indent="0" marL="0">
              <a:buNone/>
            </a:pPr>
            <a:r>
              <a:rPr lang="en-US" sz="1000" b="1" dirty="0">
                <a:solidFill>
                  <a:srgbClr val="065A82"/>
                </a:solidFill>
                <a:latin typeface="Calibri" pitchFamily="34" charset="0"/>
                <a:ea typeface="Calibri" pitchFamily="34" charset="-122"/>
                <a:cs typeface="Calibri" pitchFamily="34" charset="-120"/>
              </a:rPr>
              <a:t>5.</a:t>
            </a:r>
            <a:endParaRPr lang="en-US" sz="1000" dirty="0"/>
          </a:p>
        </p:txBody>
      </p:sp>
      <p:sp>
        <p:nvSpPr>
          <p:cNvPr id="16" name="Text 14"/>
          <p:cNvSpPr/>
          <p:nvPr/>
        </p:nvSpPr>
        <p:spPr>
          <a:xfrm>
            <a:off x="868680" y="2276856"/>
            <a:ext cx="7498080" cy="310896"/>
          </a:xfrm>
          <a:prstGeom prst="rect">
            <a:avLst/>
          </a:prstGeom>
          <a:noFill/>
          <a:ln/>
        </p:spPr>
        <p:txBody>
          <a:bodyPr wrap="square" lIns="0" tIns="0" rIns="0" bIns="0" rtlCol="0" anchor="ctr"/>
          <a:lstStyle/>
          <a:p>
            <a:pPr indent="0" marL="0">
              <a:buNone/>
            </a:pPr>
            <a:r>
              <a:rPr lang="en-US" sz="900" dirty="0">
                <a:solidFill>
                  <a:srgbClr val="2D3748"/>
                </a:solidFill>
                <a:latin typeface="Calibri" pitchFamily="34" charset="0"/>
                <a:ea typeface="Calibri" pitchFamily="34" charset="-122"/>
                <a:cs typeface="Calibri" pitchFamily="34" charset="-120"/>
              </a:rPr>
              <a:t>State Modus Ponens and the Resolution rule with examples.</a:t>
            </a:r>
            <a:endParaRPr lang="en-US" sz="900" dirty="0"/>
          </a:p>
        </p:txBody>
      </p:sp>
      <p:sp>
        <p:nvSpPr>
          <p:cNvPr id="17" name="Text 15"/>
          <p:cNvSpPr/>
          <p:nvPr/>
        </p:nvSpPr>
        <p:spPr>
          <a:xfrm>
            <a:off x="548640" y="2606040"/>
            <a:ext cx="320040" cy="310896"/>
          </a:xfrm>
          <a:prstGeom prst="rect">
            <a:avLst/>
          </a:prstGeom>
          <a:noFill/>
          <a:ln/>
        </p:spPr>
        <p:txBody>
          <a:bodyPr wrap="square" rtlCol="0" anchor="ctr"/>
          <a:lstStyle/>
          <a:p>
            <a:pPr indent="0" marL="0">
              <a:buNone/>
            </a:pPr>
            <a:r>
              <a:rPr lang="en-US" sz="1000" b="1" dirty="0">
                <a:solidFill>
                  <a:srgbClr val="065A82"/>
                </a:solidFill>
                <a:latin typeface="Calibri" pitchFamily="34" charset="0"/>
                <a:ea typeface="Calibri" pitchFamily="34" charset="-122"/>
                <a:cs typeface="Calibri" pitchFamily="34" charset="-120"/>
              </a:rPr>
              <a:t>6.</a:t>
            </a:r>
            <a:endParaRPr lang="en-US" sz="1000" dirty="0"/>
          </a:p>
        </p:txBody>
      </p:sp>
      <p:sp>
        <p:nvSpPr>
          <p:cNvPr id="18" name="Text 16"/>
          <p:cNvSpPr/>
          <p:nvPr/>
        </p:nvSpPr>
        <p:spPr>
          <a:xfrm>
            <a:off x="868680" y="2606040"/>
            <a:ext cx="7498080" cy="310896"/>
          </a:xfrm>
          <a:prstGeom prst="rect">
            <a:avLst/>
          </a:prstGeom>
          <a:noFill/>
          <a:ln/>
        </p:spPr>
        <p:txBody>
          <a:bodyPr wrap="square" lIns="0" tIns="0" rIns="0" bIns="0" rtlCol="0" anchor="ctr"/>
          <a:lstStyle/>
          <a:p>
            <a:pPr indent="0" marL="0">
              <a:buNone/>
            </a:pPr>
            <a:r>
              <a:rPr lang="en-US" sz="900" b="1" dirty="0">
                <a:solidFill>
                  <a:srgbClr val="1A1A2E"/>
                </a:solidFill>
                <a:latin typeface="Calibri" pitchFamily="34" charset="0"/>
                <a:ea typeface="Calibri" pitchFamily="34" charset="-122"/>
                <a:cs typeface="Calibri" pitchFamily="34" charset="-120"/>
              </a:rPr>
              <a:t>Convert (P ∧ Q) ⇒ R to CNF using the step-by-step recipe.</a:t>
            </a:r>
            <a:endParaRPr lang="en-US" sz="900" dirty="0"/>
          </a:p>
        </p:txBody>
      </p:sp>
      <p:sp>
        <p:nvSpPr>
          <p:cNvPr id="19" name="Text 17"/>
          <p:cNvSpPr/>
          <p:nvPr/>
        </p:nvSpPr>
        <p:spPr>
          <a:xfrm>
            <a:off x="8458200" y="2606040"/>
            <a:ext cx="274320" cy="310896"/>
          </a:xfrm>
          <a:prstGeom prst="rect">
            <a:avLst/>
          </a:prstGeom>
          <a:noFill/>
          <a:ln/>
        </p:spPr>
        <p:txBody>
          <a:bodyPr wrap="square" rtlCol="0" anchor="ctr"/>
          <a:lstStyle/>
          <a:p>
            <a:pPr indent="0" marL="0">
              <a:buNone/>
            </a:pPr>
            <a:r>
              <a:rPr lang="en-US" sz="1000" dirty="0">
                <a:solidFill>
                  <a:srgbClr val="000000"/>
                </a:solidFill>
              </a:rPr>
              <a:t>⚡</a:t>
            </a:r>
            <a:endParaRPr lang="en-US" sz="1000" dirty="0"/>
          </a:p>
        </p:txBody>
      </p:sp>
      <p:sp>
        <p:nvSpPr>
          <p:cNvPr id="20" name="Text 18"/>
          <p:cNvSpPr/>
          <p:nvPr/>
        </p:nvSpPr>
        <p:spPr>
          <a:xfrm>
            <a:off x="548640" y="2935224"/>
            <a:ext cx="320040" cy="310896"/>
          </a:xfrm>
          <a:prstGeom prst="rect">
            <a:avLst/>
          </a:prstGeom>
          <a:noFill/>
          <a:ln/>
        </p:spPr>
        <p:txBody>
          <a:bodyPr wrap="square" rtlCol="0" anchor="ctr"/>
          <a:lstStyle/>
          <a:p>
            <a:pPr indent="0" marL="0">
              <a:buNone/>
            </a:pPr>
            <a:r>
              <a:rPr lang="en-US" sz="1000" b="1" dirty="0">
                <a:solidFill>
                  <a:srgbClr val="065A82"/>
                </a:solidFill>
                <a:latin typeface="Calibri" pitchFamily="34" charset="0"/>
                <a:ea typeface="Calibri" pitchFamily="34" charset="-122"/>
                <a:cs typeface="Calibri" pitchFamily="34" charset="-120"/>
              </a:rPr>
              <a:t>7.</a:t>
            </a:r>
            <a:endParaRPr lang="en-US" sz="1000" dirty="0"/>
          </a:p>
        </p:txBody>
      </p:sp>
      <p:sp>
        <p:nvSpPr>
          <p:cNvPr id="21" name="Text 19"/>
          <p:cNvSpPr/>
          <p:nvPr/>
        </p:nvSpPr>
        <p:spPr>
          <a:xfrm>
            <a:off x="868680" y="2935224"/>
            <a:ext cx="7498080" cy="310896"/>
          </a:xfrm>
          <a:prstGeom prst="rect">
            <a:avLst/>
          </a:prstGeom>
          <a:noFill/>
          <a:ln/>
        </p:spPr>
        <p:txBody>
          <a:bodyPr wrap="square" lIns="0" tIns="0" rIns="0" bIns="0" rtlCol="0" anchor="ctr"/>
          <a:lstStyle/>
          <a:p>
            <a:pPr indent="0" marL="0">
              <a:buNone/>
            </a:pPr>
            <a:r>
              <a:rPr lang="en-US" sz="900" b="1" dirty="0">
                <a:solidFill>
                  <a:srgbClr val="1A1A2E"/>
                </a:solidFill>
                <a:latin typeface="Calibri" pitchFamily="34" charset="0"/>
                <a:ea typeface="Calibri" pitchFamily="34" charset="-122"/>
                <a:cs typeface="Calibri" pitchFamily="34" charset="-120"/>
              </a:rPr>
              <a:t>Prove by resolution: Given {A ⇒ B, B ⇒ C, A}, prove C.</a:t>
            </a:r>
            <a:endParaRPr lang="en-US" sz="900" dirty="0"/>
          </a:p>
        </p:txBody>
      </p:sp>
      <p:sp>
        <p:nvSpPr>
          <p:cNvPr id="22" name="Text 20"/>
          <p:cNvSpPr/>
          <p:nvPr/>
        </p:nvSpPr>
        <p:spPr>
          <a:xfrm>
            <a:off x="8458200" y="2935224"/>
            <a:ext cx="274320" cy="310896"/>
          </a:xfrm>
          <a:prstGeom prst="rect">
            <a:avLst/>
          </a:prstGeom>
          <a:noFill/>
          <a:ln/>
        </p:spPr>
        <p:txBody>
          <a:bodyPr wrap="square" rtlCol="0" anchor="ctr"/>
          <a:lstStyle/>
          <a:p>
            <a:pPr indent="0" marL="0">
              <a:buNone/>
            </a:pPr>
            <a:r>
              <a:rPr lang="en-US" sz="1000" dirty="0">
                <a:solidFill>
                  <a:srgbClr val="000000"/>
                </a:solidFill>
              </a:rPr>
              <a:t>⚡</a:t>
            </a:r>
            <a:endParaRPr lang="en-US" sz="1000" dirty="0"/>
          </a:p>
        </p:txBody>
      </p:sp>
      <p:sp>
        <p:nvSpPr>
          <p:cNvPr id="23" name="Text 21"/>
          <p:cNvSpPr/>
          <p:nvPr/>
        </p:nvSpPr>
        <p:spPr>
          <a:xfrm>
            <a:off x="548640" y="3264408"/>
            <a:ext cx="320040" cy="310896"/>
          </a:xfrm>
          <a:prstGeom prst="rect">
            <a:avLst/>
          </a:prstGeom>
          <a:noFill/>
          <a:ln/>
        </p:spPr>
        <p:txBody>
          <a:bodyPr wrap="square" rtlCol="0" anchor="ctr"/>
          <a:lstStyle/>
          <a:p>
            <a:pPr indent="0" marL="0">
              <a:buNone/>
            </a:pPr>
            <a:r>
              <a:rPr lang="en-US" sz="1000" b="1" dirty="0">
                <a:solidFill>
                  <a:srgbClr val="065A82"/>
                </a:solidFill>
                <a:latin typeface="Calibri" pitchFamily="34" charset="0"/>
                <a:ea typeface="Calibri" pitchFamily="34" charset="-122"/>
                <a:cs typeface="Calibri" pitchFamily="34" charset="-120"/>
              </a:rPr>
              <a:t>8.</a:t>
            </a:r>
            <a:endParaRPr lang="en-US" sz="1000" dirty="0"/>
          </a:p>
        </p:txBody>
      </p:sp>
      <p:sp>
        <p:nvSpPr>
          <p:cNvPr id="24" name="Text 22"/>
          <p:cNvSpPr/>
          <p:nvPr/>
        </p:nvSpPr>
        <p:spPr>
          <a:xfrm>
            <a:off x="868680" y="3264408"/>
            <a:ext cx="7498080" cy="310896"/>
          </a:xfrm>
          <a:prstGeom prst="rect">
            <a:avLst/>
          </a:prstGeom>
          <a:noFill/>
          <a:ln/>
        </p:spPr>
        <p:txBody>
          <a:bodyPr wrap="square" lIns="0" tIns="0" rIns="0" bIns="0" rtlCol="0" anchor="ctr"/>
          <a:lstStyle/>
          <a:p>
            <a:pPr indent="0" marL="0">
              <a:buNone/>
            </a:pPr>
            <a:r>
              <a:rPr lang="en-US" sz="900" dirty="0">
                <a:solidFill>
                  <a:srgbClr val="2D3748"/>
                </a:solidFill>
                <a:latin typeface="Calibri" pitchFamily="34" charset="0"/>
                <a:ea typeface="Calibri" pitchFamily="34" charset="-122"/>
                <a:cs typeface="Calibri" pitchFamily="34" charset="-120"/>
              </a:rPr>
              <a:t>What does FOL add over propositional logic? Define constant, variable, predicate, function.</a:t>
            </a:r>
            <a:endParaRPr lang="en-US" sz="900" dirty="0"/>
          </a:p>
        </p:txBody>
      </p:sp>
      <p:sp>
        <p:nvSpPr>
          <p:cNvPr id="25" name="Text 23"/>
          <p:cNvSpPr/>
          <p:nvPr/>
        </p:nvSpPr>
        <p:spPr>
          <a:xfrm>
            <a:off x="548640" y="3593592"/>
            <a:ext cx="320040" cy="310896"/>
          </a:xfrm>
          <a:prstGeom prst="rect">
            <a:avLst/>
          </a:prstGeom>
          <a:noFill/>
          <a:ln/>
        </p:spPr>
        <p:txBody>
          <a:bodyPr wrap="square" rtlCol="0" anchor="ctr"/>
          <a:lstStyle/>
          <a:p>
            <a:pPr indent="0" marL="0">
              <a:buNone/>
            </a:pPr>
            <a:r>
              <a:rPr lang="en-US" sz="1000" b="1" dirty="0">
                <a:solidFill>
                  <a:srgbClr val="065A82"/>
                </a:solidFill>
                <a:latin typeface="Calibri" pitchFamily="34" charset="0"/>
                <a:ea typeface="Calibri" pitchFamily="34" charset="-122"/>
                <a:cs typeface="Calibri" pitchFamily="34" charset="-120"/>
              </a:rPr>
              <a:t>9.</a:t>
            </a:r>
            <a:endParaRPr lang="en-US" sz="1000" dirty="0"/>
          </a:p>
        </p:txBody>
      </p:sp>
      <p:sp>
        <p:nvSpPr>
          <p:cNvPr id="26" name="Text 24"/>
          <p:cNvSpPr/>
          <p:nvPr/>
        </p:nvSpPr>
        <p:spPr>
          <a:xfrm>
            <a:off x="868680" y="3593592"/>
            <a:ext cx="7498080" cy="310896"/>
          </a:xfrm>
          <a:prstGeom prst="rect">
            <a:avLst/>
          </a:prstGeom>
          <a:noFill/>
          <a:ln/>
        </p:spPr>
        <p:txBody>
          <a:bodyPr wrap="square" lIns="0" tIns="0" rIns="0" bIns="0" rtlCol="0" anchor="ctr"/>
          <a:lstStyle/>
          <a:p>
            <a:pPr indent="0" marL="0">
              <a:buNone/>
            </a:pPr>
            <a:r>
              <a:rPr lang="en-US" sz="900" b="1" dirty="0">
                <a:solidFill>
                  <a:srgbClr val="1A1A2E"/>
                </a:solidFill>
                <a:latin typeface="Calibri" pitchFamily="34" charset="0"/>
                <a:ea typeface="Calibri" pitchFamily="34" charset="-122"/>
                <a:cs typeface="Calibri" pitchFamily="34" charset="-120"/>
              </a:rPr>
              <a:t>Translate to FOL: "Every student who studies hard passes"; "Some teacher likes all students."</a:t>
            </a:r>
            <a:endParaRPr lang="en-US" sz="900" dirty="0"/>
          </a:p>
        </p:txBody>
      </p:sp>
      <p:sp>
        <p:nvSpPr>
          <p:cNvPr id="27" name="Text 25"/>
          <p:cNvSpPr/>
          <p:nvPr/>
        </p:nvSpPr>
        <p:spPr>
          <a:xfrm>
            <a:off x="8458200" y="3593592"/>
            <a:ext cx="274320" cy="310896"/>
          </a:xfrm>
          <a:prstGeom prst="rect">
            <a:avLst/>
          </a:prstGeom>
          <a:noFill/>
          <a:ln/>
        </p:spPr>
        <p:txBody>
          <a:bodyPr wrap="square" rtlCol="0" anchor="ctr"/>
          <a:lstStyle/>
          <a:p>
            <a:pPr indent="0" marL="0">
              <a:buNone/>
            </a:pPr>
            <a:r>
              <a:rPr lang="en-US" sz="1000" dirty="0">
                <a:solidFill>
                  <a:srgbClr val="000000"/>
                </a:solidFill>
              </a:rPr>
              <a:t>⚡</a:t>
            </a:r>
            <a:endParaRPr lang="en-US" sz="1000" dirty="0"/>
          </a:p>
        </p:txBody>
      </p:sp>
      <p:sp>
        <p:nvSpPr>
          <p:cNvPr id="28" name="Text 26"/>
          <p:cNvSpPr/>
          <p:nvPr/>
        </p:nvSpPr>
        <p:spPr>
          <a:xfrm>
            <a:off x="548640" y="3922776"/>
            <a:ext cx="320040" cy="310896"/>
          </a:xfrm>
          <a:prstGeom prst="rect">
            <a:avLst/>
          </a:prstGeom>
          <a:noFill/>
          <a:ln/>
        </p:spPr>
        <p:txBody>
          <a:bodyPr wrap="square" rtlCol="0" anchor="ctr"/>
          <a:lstStyle/>
          <a:p>
            <a:pPr indent="0" marL="0">
              <a:buNone/>
            </a:pPr>
            <a:r>
              <a:rPr lang="en-US" sz="1000" b="1" dirty="0">
                <a:solidFill>
                  <a:srgbClr val="065A82"/>
                </a:solidFill>
                <a:latin typeface="Calibri" pitchFamily="34" charset="0"/>
                <a:ea typeface="Calibri" pitchFamily="34" charset="-122"/>
                <a:cs typeface="Calibri" pitchFamily="34" charset="-120"/>
              </a:rPr>
              <a:t>10.</a:t>
            </a:r>
            <a:endParaRPr lang="en-US" sz="1000" dirty="0"/>
          </a:p>
        </p:txBody>
      </p:sp>
      <p:sp>
        <p:nvSpPr>
          <p:cNvPr id="29" name="Text 27"/>
          <p:cNvSpPr/>
          <p:nvPr/>
        </p:nvSpPr>
        <p:spPr>
          <a:xfrm>
            <a:off x="868680" y="3922776"/>
            <a:ext cx="7498080" cy="310896"/>
          </a:xfrm>
          <a:prstGeom prst="rect">
            <a:avLst/>
          </a:prstGeom>
          <a:noFill/>
          <a:ln/>
        </p:spPr>
        <p:txBody>
          <a:bodyPr wrap="square" lIns="0" tIns="0" rIns="0" bIns="0" rtlCol="0" anchor="ctr"/>
          <a:lstStyle/>
          <a:p>
            <a:pPr indent="0" marL="0">
              <a:buNone/>
            </a:pPr>
            <a:r>
              <a:rPr lang="en-US" sz="900" b="1" dirty="0">
                <a:solidFill>
                  <a:srgbClr val="1A1A2E"/>
                </a:solidFill>
                <a:latin typeface="Calibri" pitchFamily="34" charset="0"/>
                <a:ea typeface="Calibri" pitchFamily="34" charset="-122"/>
                <a:cs typeface="Calibri" pitchFamily="34" charset="-120"/>
              </a:rPr>
              <a:t>Find the MGU: UNIFY(P(x, f(y)), P(A, f(B))).</a:t>
            </a:r>
            <a:endParaRPr lang="en-US" sz="900" dirty="0"/>
          </a:p>
        </p:txBody>
      </p:sp>
      <p:sp>
        <p:nvSpPr>
          <p:cNvPr id="30" name="Text 28"/>
          <p:cNvSpPr/>
          <p:nvPr/>
        </p:nvSpPr>
        <p:spPr>
          <a:xfrm>
            <a:off x="8458200" y="3922776"/>
            <a:ext cx="274320" cy="310896"/>
          </a:xfrm>
          <a:prstGeom prst="rect">
            <a:avLst/>
          </a:prstGeom>
          <a:noFill/>
          <a:ln/>
        </p:spPr>
        <p:txBody>
          <a:bodyPr wrap="square" rtlCol="0" anchor="ctr"/>
          <a:lstStyle/>
          <a:p>
            <a:pPr indent="0" marL="0">
              <a:buNone/>
            </a:pPr>
            <a:r>
              <a:rPr lang="en-US" sz="1000" dirty="0">
                <a:solidFill>
                  <a:srgbClr val="000000"/>
                </a:solidFill>
              </a:rPr>
              <a:t>⚡</a:t>
            </a:r>
            <a:endParaRPr lang="en-US" sz="1000" dirty="0"/>
          </a:p>
        </p:txBody>
      </p:sp>
      <p:sp>
        <p:nvSpPr>
          <p:cNvPr id="31" name="Text 29"/>
          <p:cNvSpPr/>
          <p:nvPr/>
        </p:nvSpPr>
        <p:spPr>
          <a:xfrm>
            <a:off x="548640" y="4251960"/>
            <a:ext cx="320040" cy="310896"/>
          </a:xfrm>
          <a:prstGeom prst="rect">
            <a:avLst/>
          </a:prstGeom>
          <a:noFill/>
          <a:ln/>
        </p:spPr>
        <p:txBody>
          <a:bodyPr wrap="square" rtlCol="0" anchor="ctr"/>
          <a:lstStyle/>
          <a:p>
            <a:pPr indent="0" marL="0">
              <a:buNone/>
            </a:pPr>
            <a:r>
              <a:rPr lang="en-US" sz="1000" b="1" dirty="0">
                <a:solidFill>
                  <a:srgbClr val="065A82"/>
                </a:solidFill>
                <a:latin typeface="Calibri" pitchFamily="34" charset="0"/>
                <a:ea typeface="Calibri" pitchFamily="34" charset="-122"/>
                <a:cs typeface="Calibri" pitchFamily="34" charset="-120"/>
              </a:rPr>
              <a:t>11.</a:t>
            </a:r>
            <a:endParaRPr lang="en-US" sz="1000" dirty="0"/>
          </a:p>
        </p:txBody>
      </p:sp>
      <p:sp>
        <p:nvSpPr>
          <p:cNvPr id="32" name="Text 30"/>
          <p:cNvSpPr/>
          <p:nvPr/>
        </p:nvSpPr>
        <p:spPr>
          <a:xfrm>
            <a:off x="868680" y="4251960"/>
            <a:ext cx="7498080" cy="310896"/>
          </a:xfrm>
          <a:prstGeom prst="rect">
            <a:avLst/>
          </a:prstGeom>
          <a:noFill/>
          <a:ln/>
        </p:spPr>
        <p:txBody>
          <a:bodyPr wrap="square" lIns="0" tIns="0" rIns="0" bIns="0" rtlCol="0" anchor="ctr"/>
          <a:lstStyle/>
          <a:p>
            <a:pPr indent="0" marL="0">
              <a:buNone/>
            </a:pPr>
            <a:r>
              <a:rPr lang="en-US" sz="900" b="1" dirty="0">
                <a:solidFill>
                  <a:srgbClr val="1A1A2E"/>
                </a:solidFill>
                <a:latin typeface="Calibri" pitchFamily="34" charset="0"/>
                <a:ea typeface="Calibri" pitchFamily="34" charset="-122"/>
                <a:cs typeface="Calibri" pitchFamily="34" charset="-120"/>
              </a:rPr>
              <a:t>Explain forward and backward chaining with an example. When do you use each?</a:t>
            </a:r>
            <a:endParaRPr lang="en-US" sz="900" dirty="0"/>
          </a:p>
        </p:txBody>
      </p:sp>
      <p:sp>
        <p:nvSpPr>
          <p:cNvPr id="33" name="Text 31"/>
          <p:cNvSpPr/>
          <p:nvPr/>
        </p:nvSpPr>
        <p:spPr>
          <a:xfrm>
            <a:off x="8458200" y="4251960"/>
            <a:ext cx="274320" cy="310896"/>
          </a:xfrm>
          <a:prstGeom prst="rect">
            <a:avLst/>
          </a:prstGeom>
          <a:noFill/>
          <a:ln/>
        </p:spPr>
        <p:txBody>
          <a:bodyPr wrap="square" rtlCol="0" anchor="ctr"/>
          <a:lstStyle/>
          <a:p>
            <a:pPr indent="0" marL="0">
              <a:buNone/>
            </a:pPr>
            <a:r>
              <a:rPr lang="en-US" sz="1000" dirty="0">
                <a:solidFill>
                  <a:srgbClr val="000000"/>
                </a:solidFill>
              </a:rPr>
              <a:t>⚡</a:t>
            </a:r>
            <a:endParaRPr lang="en-US" sz="1000" dirty="0"/>
          </a:p>
        </p:txBody>
      </p:sp>
      <p:sp>
        <p:nvSpPr>
          <p:cNvPr id="34" name="Text 32"/>
          <p:cNvSpPr/>
          <p:nvPr/>
        </p:nvSpPr>
        <p:spPr>
          <a:xfrm>
            <a:off x="548640" y="4434840"/>
            <a:ext cx="8046720" cy="228600"/>
          </a:xfrm>
          <a:prstGeom prst="rect">
            <a:avLst/>
          </a:prstGeom>
          <a:noFill/>
          <a:ln/>
        </p:spPr>
        <p:txBody>
          <a:bodyPr wrap="square" rtlCol="0" anchor="ctr"/>
          <a:lstStyle/>
          <a:p>
            <a:pPr indent="0" marL="0">
              <a:buNone/>
            </a:pPr>
            <a:r>
              <a:rPr lang="en-US" sz="900" i="1" dirty="0">
                <a:solidFill>
                  <a:srgbClr val="F59E0B"/>
                </a:solidFill>
                <a:latin typeface="Calibri" pitchFamily="34" charset="0"/>
                <a:ea typeface="Calibri" pitchFamily="34" charset="-122"/>
                <a:cs typeface="Calibri" pitchFamily="34" charset="-120"/>
              </a:rPr>
              <a:t>⚡ = Exam hot topics (Part A: 3 marks | Part B: 9 marks)</a:t>
            </a:r>
            <a:endParaRPr lang="en-US" sz="9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7FA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C7293"/>
          </a:solidFill>
          <a:ln/>
        </p:spPr>
      </p:sp>
      <p:sp>
        <p:nvSpPr>
          <p:cNvPr id="3" name="Text 1"/>
          <p:cNvSpPr/>
          <p:nvPr/>
        </p:nvSpPr>
        <p:spPr>
          <a:xfrm>
            <a:off x="548640" y="182880"/>
            <a:ext cx="8046720" cy="548640"/>
          </a:xfrm>
          <a:prstGeom prst="rect">
            <a:avLst/>
          </a:prstGeom>
          <a:noFill/>
          <a:ln/>
        </p:spPr>
        <p:txBody>
          <a:bodyPr wrap="square" lIns="0" tIns="0" rIns="0" bIns="0" rtlCol="0" anchor="ctr"/>
          <a:lstStyle/>
          <a:p>
            <a:pPr indent="0" marL="0">
              <a:buNone/>
            </a:pPr>
            <a:r>
              <a:rPr lang="en-US" sz="2200" b="1" dirty="0">
                <a:solidFill>
                  <a:srgbClr val="1A1A2E"/>
                </a:solidFill>
                <a:latin typeface="Georgia" pitchFamily="34" charset="0"/>
                <a:ea typeface="Georgia" pitchFamily="34" charset="-122"/>
                <a:cs typeface="Georgia" pitchFamily="34" charset="-120"/>
              </a:rPr>
              <a:t>Exam Cheat Sheet — Module 3 Quick Revision</a:t>
            </a:r>
            <a:endParaRPr lang="en-US" sz="2200" dirty="0"/>
          </a:p>
        </p:txBody>
      </p:sp>
      <p:sp>
        <p:nvSpPr>
          <p:cNvPr id="4" name="Text 2"/>
          <p:cNvSpPr/>
          <p:nvPr/>
        </p:nvSpPr>
        <p:spPr>
          <a:xfrm>
            <a:off x="548640" y="685800"/>
            <a:ext cx="8046720" cy="274320"/>
          </a:xfrm>
          <a:prstGeom prst="rect">
            <a:avLst/>
          </a:prstGeom>
          <a:noFill/>
          <a:ln/>
        </p:spPr>
        <p:txBody>
          <a:bodyPr wrap="square" lIns="0" tIns="0" rIns="0" bIns="0" rtlCol="0" anchor="ctr"/>
          <a:lstStyle/>
          <a:p>
            <a:pPr indent="0" marL="0">
              <a:buNone/>
            </a:pPr>
            <a:r>
              <a:rPr lang="en-US" sz="1200" i="1" dirty="0">
                <a:solidFill>
                  <a:srgbClr val="64748B"/>
                </a:solidFill>
                <a:latin typeface="Calibri" pitchFamily="34" charset="0"/>
                <a:ea typeface="Calibri" pitchFamily="34" charset="-122"/>
                <a:cs typeface="Calibri" pitchFamily="34" charset="-120"/>
              </a:rPr>
              <a:t>Compact reference for last-minute revision before the exam</a:t>
            </a:r>
            <a:endParaRPr lang="en-US" sz="1200" dirty="0"/>
          </a:p>
        </p:txBody>
      </p:sp>
      <p:sp>
        <p:nvSpPr>
          <p:cNvPr id="5" name="Text 3"/>
          <p:cNvSpPr/>
          <p:nvPr/>
        </p:nvSpPr>
        <p:spPr>
          <a:xfrm>
            <a:off x="548640" y="4754880"/>
            <a:ext cx="8046720" cy="274320"/>
          </a:xfrm>
          <a:prstGeom prst="rect">
            <a:avLst/>
          </a:prstGeom>
          <a:noFill/>
          <a:ln/>
        </p:spPr>
        <p:txBody>
          <a:bodyPr wrap="square" rtlCol="0" anchor="ctr"/>
          <a:lstStyle/>
          <a:p>
            <a:pPr indent="0" marL="0">
              <a:buNone/>
            </a:pPr>
            <a:r>
              <a:rPr lang="en-US" sz="900" dirty="0">
                <a:solidFill>
                  <a:srgbClr val="64748B"/>
                </a:solidFill>
                <a:latin typeface="Calibri" pitchFamily="34" charset="0"/>
                <a:ea typeface="Calibri" pitchFamily="34" charset="-122"/>
                <a:cs typeface="Calibri" pitchFamily="34" charset="-120"/>
              </a:rPr>
              <a:t>PECST522 — Artificial Intelligence | B.Tech CSE S5 (2024 Scheme)</a:t>
            </a:r>
            <a:endParaRPr lang="en-US" sz="900" dirty="0"/>
          </a:p>
        </p:txBody>
      </p:sp>
      <p:sp>
        <p:nvSpPr>
          <p:cNvPr id="6" name="Shape 4"/>
          <p:cNvSpPr/>
          <p:nvPr/>
        </p:nvSpPr>
        <p:spPr>
          <a:xfrm>
            <a:off x="365760" y="914400"/>
            <a:ext cx="8412480" cy="868680"/>
          </a:xfrm>
          <a:prstGeom prst="rect">
            <a:avLst/>
          </a:prstGeom>
          <a:solidFill>
            <a:srgbClr val="EDE9FE"/>
          </a:solidFill>
          <a:ln w="6350">
            <a:solidFill>
              <a:srgbClr val="7C3AED"/>
            </a:solidFill>
            <a:prstDash val="solid"/>
          </a:ln>
        </p:spPr>
      </p:sp>
      <p:sp>
        <p:nvSpPr>
          <p:cNvPr id="7" name="Text 5"/>
          <p:cNvSpPr/>
          <p:nvPr/>
        </p:nvSpPr>
        <p:spPr>
          <a:xfrm>
            <a:off x="502920" y="932688"/>
            <a:ext cx="6400800" cy="201168"/>
          </a:xfrm>
          <a:prstGeom prst="rect">
            <a:avLst/>
          </a:prstGeom>
          <a:noFill/>
          <a:ln/>
        </p:spPr>
        <p:txBody>
          <a:bodyPr wrap="square" rtlCol="0" anchor="ctr"/>
          <a:lstStyle/>
          <a:p>
            <a:pPr indent="0" marL="0">
              <a:buNone/>
            </a:pPr>
            <a:r>
              <a:rPr lang="en-US" sz="900" b="1" dirty="0">
                <a:solidFill>
                  <a:srgbClr val="7C3AED"/>
                </a:solidFill>
                <a:latin typeface="Georgia" pitchFamily="34" charset="0"/>
                <a:ea typeface="Georgia" pitchFamily="34" charset="-122"/>
                <a:cs typeface="Georgia" pitchFamily="34" charset="-120"/>
              </a:rPr>
              <a:t>(1) 3 Recurring Problem Families (from past papers)</a:t>
            </a:r>
            <a:endParaRPr lang="en-US" sz="900" dirty="0"/>
          </a:p>
        </p:txBody>
      </p:sp>
      <p:sp>
        <p:nvSpPr>
          <p:cNvPr id="8" name="Text 6"/>
          <p:cNvSpPr/>
          <p:nvPr/>
        </p:nvSpPr>
        <p:spPr>
          <a:xfrm>
            <a:off x="594360" y="1161288"/>
            <a:ext cx="2286000" cy="182880"/>
          </a:xfrm>
          <a:prstGeom prst="rect">
            <a:avLst/>
          </a:prstGeom>
          <a:noFill/>
          <a:ln/>
        </p:spPr>
        <p:txBody>
          <a:bodyPr wrap="square" rtlCol="0" anchor="ctr"/>
          <a:lstStyle/>
          <a:p>
            <a:pPr indent="0" marL="0">
              <a:buNone/>
            </a:pPr>
            <a:r>
              <a:rPr lang="en-US" sz="800" b="1" dirty="0">
                <a:solidFill>
                  <a:srgbClr val="7C3AED"/>
                </a:solidFill>
                <a:latin typeface="Calibri" pitchFamily="34" charset="0"/>
                <a:ea typeface="Calibri" pitchFamily="34" charset="-122"/>
                <a:cs typeface="Calibri" pitchFamily="34" charset="-120"/>
              </a:rPr>
              <a:t>▸ "John likes food"</a:t>
            </a:r>
            <a:endParaRPr lang="en-US" sz="800" dirty="0"/>
          </a:p>
        </p:txBody>
      </p:sp>
      <p:sp>
        <p:nvSpPr>
          <p:cNvPr id="9" name="Text 7"/>
          <p:cNvSpPr/>
          <p:nvPr/>
        </p:nvSpPr>
        <p:spPr>
          <a:xfrm>
            <a:off x="2926080" y="1161288"/>
            <a:ext cx="4114800" cy="182880"/>
          </a:xfrm>
          <a:prstGeom prst="rect">
            <a:avLst/>
          </a:prstGeom>
          <a:noFill/>
          <a:ln/>
        </p:spPr>
        <p:txBody>
          <a:bodyPr wrap="square" rtlCol="0" anchor="ctr"/>
          <a:lstStyle/>
          <a:p>
            <a:pPr indent="0" marL="0">
              <a:buNone/>
            </a:pPr>
            <a:r>
              <a:rPr lang="en-US" sz="800" dirty="0">
                <a:solidFill>
                  <a:srgbClr val="2D3748"/>
                </a:solidFill>
                <a:latin typeface="Calibri" pitchFamily="34" charset="0"/>
                <a:ea typeface="Calibri" pitchFamily="34" charset="-122"/>
                <a:cs typeface="Calibri" pitchFamily="34" charset="-120"/>
              </a:rPr>
              <a:t>Convert FOL → CNF → Resolution proof</a:t>
            </a:r>
            <a:endParaRPr lang="en-US" sz="800" dirty="0"/>
          </a:p>
        </p:txBody>
      </p:sp>
      <p:sp>
        <p:nvSpPr>
          <p:cNvPr id="10" name="Text 8"/>
          <p:cNvSpPr/>
          <p:nvPr/>
        </p:nvSpPr>
        <p:spPr>
          <a:xfrm>
            <a:off x="7132320" y="1161288"/>
            <a:ext cx="1463040" cy="182880"/>
          </a:xfrm>
          <a:prstGeom prst="rect">
            <a:avLst/>
          </a:prstGeom>
          <a:noFill/>
          <a:ln/>
        </p:spPr>
        <p:txBody>
          <a:bodyPr wrap="square" rtlCol="0" anchor="ctr"/>
          <a:lstStyle/>
          <a:p>
            <a:pPr indent="0" marL="0">
              <a:buNone/>
            </a:pPr>
            <a:r>
              <a:rPr lang="en-US" sz="800" b="1" dirty="0">
                <a:solidFill>
                  <a:srgbClr val="F59E0B"/>
                </a:solidFill>
                <a:latin typeface="Calibri" pitchFamily="34" charset="0"/>
                <a:ea typeface="Calibri" pitchFamily="34" charset="-122"/>
                <a:cs typeface="Calibri" pitchFamily="34" charset="-120"/>
              </a:rPr>
              <a:t>8–10 marks</a:t>
            </a:r>
            <a:endParaRPr lang="en-US" sz="800" dirty="0"/>
          </a:p>
        </p:txBody>
      </p:sp>
      <p:sp>
        <p:nvSpPr>
          <p:cNvPr id="11" name="Text 9"/>
          <p:cNvSpPr/>
          <p:nvPr/>
        </p:nvSpPr>
        <p:spPr>
          <a:xfrm>
            <a:off x="594360" y="1344168"/>
            <a:ext cx="2286000" cy="182880"/>
          </a:xfrm>
          <a:prstGeom prst="rect">
            <a:avLst/>
          </a:prstGeom>
          <a:noFill/>
          <a:ln/>
        </p:spPr>
        <p:txBody>
          <a:bodyPr wrap="square" rtlCol="0" anchor="ctr"/>
          <a:lstStyle/>
          <a:p>
            <a:pPr indent="0" marL="0">
              <a:buNone/>
            </a:pPr>
            <a:r>
              <a:rPr lang="en-US" sz="800" b="1" dirty="0">
                <a:solidFill>
                  <a:srgbClr val="7C3AED"/>
                </a:solidFill>
                <a:latin typeface="Calibri" pitchFamily="34" charset="0"/>
                <a:ea typeface="Calibri" pitchFamily="34" charset="-122"/>
                <a:cs typeface="Calibri" pitchFamily="34" charset="-120"/>
              </a:rPr>
              <a:t>▸ "Curiosity killed the cat"</a:t>
            </a:r>
            <a:endParaRPr lang="en-US" sz="800" dirty="0"/>
          </a:p>
        </p:txBody>
      </p:sp>
      <p:sp>
        <p:nvSpPr>
          <p:cNvPr id="12" name="Text 10"/>
          <p:cNvSpPr/>
          <p:nvPr/>
        </p:nvSpPr>
        <p:spPr>
          <a:xfrm>
            <a:off x="2926080" y="1344168"/>
            <a:ext cx="4114800" cy="182880"/>
          </a:xfrm>
          <a:prstGeom prst="rect">
            <a:avLst/>
          </a:prstGeom>
          <a:noFill/>
          <a:ln/>
        </p:spPr>
        <p:txBody>
          <a:bodyPr wrap="square" rtlCol="0" anchor="ctr"/>
          <a:lstStyle/>
          <a:p>
            <a:pPr indent="0" marL="0">
              <a:buNone/>
            </a:pPr>
            <a:r>
              <a:rPr lang="en-US" sz="800" dirty="0">
                <a:solidFill>
                  <a:srgbClr val="2D3748"/>
                </a:solidFill>
                <a:latin typeface="Calibri" pitchFamily="34" charset="0"/>
                <a:ea typeface="Calibri" pitchFamily="34" charset="-122"/>
                <a:cs typeface="Calibri" pitchFamily="34" charset="-120"/>
              </a:rPr>
              <a:t>FOL → Skolemization → CNF → Refutation</a:t>
            </a:r>
            <a:endParaRPr lang="en-US" sz="800" dirty="0"/>
          </a:p>
        </p:txBody>
      </p:sp>
      <p:sp>
        <p:nvSpPr>
          <p:cNvPr id="13" name="Text 11"/>
          <p:cNvSpPr/>
          <p:nvPr/>
        </p:nvSpPr>
        <p:spPr>
          <a:xfrm>
            <a:off x="7132320" y="1344168"/>
            <a:ext cx="1463040" cy="182880"/>
          </a:xfrm>
          <a:prstGeom prst="rect">
            <a:avLst/>
          </a:prstGeom>
          <a:noFill/>
          <a:ln/>
        </p:spPr>
        <p:txBody>
          <a:bodyPr wrap="square" rtlCol="0" anchor="ctr"/>
          <a:lstStyle/>
          <a:p>
            <a:pPr indent="0" marL="0">
              <a:buNone/>
            </a:pPr>
            <a:r>
              <a:rPr lang="en-US" sz="800" b="1" dirty="0">
                <a:solidFill>
                  <a:srgbClr val="F59E0B"/>
                </a:solidFill>
                <a:latin typeface="Calibri" pitchFamily="34" charset="0"/>
                <a:ea typeface="Calibri" pitchFamily="34" charset="-122"/>
                <a:cs typeface="Calibri" pitchFamily="34" charset="-120"/>
              </a:rPr>
              <a:t>8–10 marks</a:t>
            </a:r>
            <a:endParaRPr lang="en-US" sz="800" dirty="0"/>
          </a:p>
        </p:txBody>
      </p:sp>
      <p:sp>
        <p:nvSpPr>
          <p:cNvPr id="14" name="Text 12"/>
          <p:cNvSpPr/>
          <p:nvPr/>
        </p:nvSpPr>
        <p:spPr>
          <a:xfrm>
            <a:off x="594360" y="1527048"/>
            <a:ext cx="2286000" cy="182880"/>
          </a:xfrm>
          <a:prstGeom prst="rect">
            <a:avLst/>
          </a:prstGeom>
          <a:noFill/>
          <a:ln/>
        </p:spPr>
        <p:txBody>
          <a:bodyPr wrap="square" rtlCol="0" anchor="ctr"/>
          <a:lstStyle/>
          <a:p>
            <a:pPr indent="0" marL="0">
              <a:buNone/>
            </a:pPr>
            <a:r>
              <a:rPr lang="en-US" sz="800" b="1" dirty="0">
                <a:solidFill>
                  <a:srgbClr val="7C3AED"/>
                </a:solidFill>
                <a:latin typeface="Calibri" pitchFamily="34" charset="0"/>
                <a:ea typeface="Calibri" pitchFamily="34" charset="-122"/>
                <a:cs typeface="Calibri" pitchFamily="34" charset="-120"/>
              </a:rPr>
              <a:t>▸ "West is Criminal"</a:t>
            </a:r>
            <a:endParaRPr lang="en-US" sz="800" dirty="0"/>
          </a:p>
        </p:txBody>
      </p:sp>
      <p:sp>
        <p:nvSpPr>
          <p:cNvPr id="15" name="Text 13"/>
          <p:cNvSpPr/>
          <p:nvPr/>
        </p:nvSpPr>
        <p:spPr>
          <a:xfrm>
            <a:off x="2926080" y="1527048"/>
            <a:ext cx="4114800" cy="182880"/>
          </a:xfrm>
          <a:prstGeom prst="rect">
            <a:avLst/>
          </a:prstGeom>
          <a:noFill/>
          <a:ln/>
        </p:spPr>
        <p:txBody>
          <a:bodyPr wrap="square" rtlCol="0" anchor="ctr"/>
          <a:lstStyle/>
          <a:p>
            <a:pPr indent="0" marL="0">
              <a:buNone/>
            </a:pPr>
            <a:r>
              <a:rPr lang="en-US" sz="800" dirty="0">
                <a:solidFill>
                  <a:srgbClr val="2D3748"/>
                </a:solidFill>
                <a:latin typeface="Calibri" pitchFamily="34" charset="0"/>
                <a:ea typeface="Calibri" pitchFamily="34" charset="-122"/>
                <a:cs typeface="Calibri" pitchFamily="34" charset="-120"/>
              </a:rPr>
              <a:t>Forward chaining OR backward chaining with full KB</a:t>
            </a:r>
            <a:endParaRPr lang="en-US" sz="800" dirty="0"/>
          </a:p>
        </p:txBody>
      </p:sp>
      <p:sp>
        <p:nvSpPr>
          <p:cNvPr id="16" name="Text 14"/>
          <p:cNvSpPr/>
          <p:nvPr/>
        </p:nvSpPr>
        <p:spPr>
          <a:xfrm>
            <a:off x="7132320" y="1527048"/>
            <a:ext cx="1463040" cy="182880"/>
          </a:xfrm>
          <a:prstGeom prst="rect">
            <a:avLst/>
          </a:prstGeom>
          <a:noFill/>
          <a:ln/>
        </p:spPr>
        <p:txBody>
          <a:bodyPr wrap="square" rtlCol="0" anchor="ctr"/>
          <a:lstStyle/>
          <a:p>
            <a:pPr indent="0" marL="0">
              <a:buNone/>
            </a:pPr>
            <a:r>
              <a:rPr lang="en-US" sz="800" b="1" dirty="0">
                <a:solidFill>
                  <a:srgbClr val="F59E0B"/>
                </a:solidFill>
                <a:latin typeface="Calibri" pitchFamily="34" charset="0"/>
                <a:ea typeface="Calibri" pitchFamily="34" charset="-122"/>
                <a:cs typeface="Calibri" pitchFamily="34" charset="-120"/>
              </a:rPr>
              <a:t>6–9 marks</a:t>
            </a:r>
            <a:endParaRPr lang="en-US" sz="800" dirty="0"/>
          </a:p>
        </p:txBody>
      </p:sp>
      <p:sp>
        <p:nvSpPr>
          <p:cNvPr id="17" name="Shape 15"/>
          <p:cNvSpPr/>
          <p:nvPr/>
        </p:nvSpPr>
        <p:spPr>
          <a:xfrm>
            <a:off x="365760" y="1874520"/>
            <a:ext cx="4023360" cy="1234440"/>
          </a:xfrm>
          <a:prstGeom prst="rect">
            <a:avLst/>
          </a:prstGeom>
          <a:solidFill>
            <a:srgbClr val="FEF3C7"/>
          </a:solidFill>
          <a:ln w="6350">
            <a:solidFill>
              <a:srgbClr val="F59E0B"/>
            </a:solidFill>
            <a:prstDash val="solid"/>
          </a:ln>
        </p:spPr>
      </p:sp>
      <p:sp>
        <p:nvSpPr>
          <p:cNvPr id="18" name="Text 16"/>
          <p:cNvSpPr/>
          <p:nvPr/>
        </p:nvSpPr>
        <p:spPr>
          <a:xfrm>
            <a:off x="502920" y="1892808"/>
            <a:ext cx="3657600" cy="201168"/>
          </a:xfrm>
          <a:prstGeom prst="rect">
            <a:avLst/>
          </a:prstGeom>
          <a:noFill/>
          <a:ln/>
        </p:spPr>
        <p:txBody>
          <a:bodyPr wrap="square" rtlCol="0" anchor="ctr"/>
          <a:lstStyle/>
          <a:p>
            <a:pPr indent="0" marL="0">
              <a:buNone/>
            </a:pPr>
            <a:r>
              <a:rPr lang="en-US" sz="900" b="1" dirty="0">
                <a:solidFill>
                  <a:srgbClr val="92400E"/>
                </a:solidFill>
                <a:latin typeface="Georgia" pitchFamily="34" charset="0"/>
                <a:ea typeface="Georgia" pitchFamily="34" charset="-122"/>
                <a:cs typeface="Georgia" pitchFamily="34" charset="-120"/>
              </a:rPr>
              <a:t>(2) CNF Conversion Recipe</a:t>
            </a:r>
            <a:endParaRPr lang="en-US" sz="900" dirty="0"/>
          </a:p>
        </p:txBody>
      </p:sp>
      <p:sp>
        <p:nvSpPr>
          <p:cNvPr id="19" name="Text 17"/>
          <p:cNvSpPr/>
          <p:nvPr/>
        </p:nvSpPr>
        <p:spPr>
          <a:xfrm>
            <a:off x="548640" y="2121408"/>
            <a:ext cx="3657600" cy="155448"/>
          </a:xfrm>
          <a:prstGeom prst="rect">
            <a:avLst/>
          </a:prstGeom>
          <a:noFill/>
          <a:ln/>
        </p:spPr>
        <p:txBody>
          <a:bodyPr wrap="square" rtlCol="0" anchor="ctr"/>
          <a:lstStyle/>
          <a:p>
            <a:pPr indent="0" marL="0">
              <a:buNone/>
            </a:pPr>
            <a:r>
              <a:rPr lang="en-US" sz="750" dirty="0">
                <a:solidFill>
                  <a:srgbClr val="2D3748"/>
                </a:solidFill>
                <a:latin typeface="Calibri" pitchFamily="34" charset="0"/>
                <a:ea typeface="Calibri" pitchFamily="34" charset="-122"/>
                <a:cs typeface="Calibri" pitchFamily="34" charset="-120"/>
              </a:rPr>
              <a:t>1. Eliminate ⇒ :  A ⇒ B  →  ¬A ∨ B</a:t>
            </a:r>
            <a:endParaRPr lang="en-US" sz="750" dirty="0"/>
          </a:p>
        </p:txBody>
      </p:sp>
      <p:sp>
        <p:nvSpPr>
          <p:cNvPr id="20" name="Text 18"/>
          <p:cNvSpPr/>
          <p:nvPr/>
        </p:nvSpPr>
        <p:spPr>
          <a:xfrm>
            <a:off x="548640" y="2276856"/>
            <a:ext cx="3657600" cy="155448"/>
          </a:xfrm>
          <a:prstGeom prst="rect">
            <a:avLst/>
          </a:prstGeom>
          <a:noFill/>
          <a:ln/>
        </p:spPr>
        <p:txBody>
          <a:bodyPr wrap="square" rtlCol="0" anchor="ctr"/>
          <a:lstStyle/>
          <a:p>
            <a:pPr indent="0" marL="0">
              <a:buNone/>
            </a:pPr>
            <a:r>
              <a:rPr lang="en-US" sz="750" dirty="0">
                <a:solidFill>
                  <a:srgbClr val="2D3748"/>
                </a:solidFill>
                <a:latin typeface="Calibri" pitchFamily="34" charset="0"/>
                <a:ea typeface="Calibri" pitchFamily="34" charset="-122"/>
                <a:cs typeface="Calibri" pitchFamily="34" charset="-120"/>
              </a:rPr>
              <a:t>2. Move ¬ inward:  ¬(A∧B) → ¬A∨¬B;  ¬∀x → ∃x¬</a:t>
            </a:r>
            <a:endParaRPr lang="en-US" sz="750" dirty="0"/>
          </a:p>
        </p:txBody>
      </p:sp>
      <p:sp>
        <p:nvSpPr>
          <p:cNvPr id="21" name="Text 19"/>
          <p:cNvSpPr/>
          <p:nvPr/>
        </p:nvSpPr>
        <p:spPr>
          <a:xfrm>
            <a:off x="548640" y="2432304"/>
            <a:ext cx="3657600" cy="155448"/>
          </a:xfrm>
          <a:prstGeom prst="rect">
            <a:avLst/>
          </a:prstGeom>
          <a:noFill/>
          <a:ln/>
        </p:spPr>
        <p:txBody>
          <a:bodyPr wrap="square" rtlCol="0" anchor="ctr"/>
          <a:lstStyle/>
          <a:p>
            <a:pPr indent="0" marL="0">
              <a:buNone/>
            </a:pPr>
            <a:r>
              <a:rPr lang="en-US" sz="750" dirty="0">
                <a:solidFill>
                  <a:srgbClr val="2D3748"/>
                </a:solidFill>
                <a:latin typeface="Calibri" pitchFamily="34" charset="0"/>
                <a:ea typeface="Calibri" pitchFamily="34" charset="-122"/>
                <a:cs typeface="Calibri" pitchFamily="34" charset="-120"/>
              </a:rPr>
              <a:t>3. Standardise variables apart</a:t>
            </a:r>
            <a:endParaRPr lang="en-US" sz="750" dirty="0"/>
          </a:p>
        </p:txBody>
      </p:sp>
      <p:sp>
        <p:nvSpPr>
          <p:cNvPr id="22" name="Text 20"/>
          <p:cNvSpPr/>
          <p:nvPr/>
        </p:nvSpPr>
        <p:spPr>
          <a:xfrm>
            <a:off x="548640" y="2587752"/>
            <a:ext cx="3657600" cy="155448"/>
          </a:xfrm>
          <a:prstGeom prst="rect">
            <a:avLst/>
          </a:prstGeom>
          <a:noFill/>
          <a:ln/>
        </p:spPr>
        <p:txBody>
          <a:bodyPr wrap="square" rtlCol="0" anchor="ctr"/>
          <a:lstStyle/>
          <a:p>
            <a:pPr indent="0" marL="0">
              <a:buNone/>
            </a:pPr>
            <a:r>
              <a:rPr lang="en-US" sz="750" dirty="0">
                <a:solidFill>
                  <a:srgbClr val="2D3748"/>
                </a:solidFill>
                <a:latin typeface="Calibri" pitchFamily="34" charset="0"/>
                <a:ea typeface="Calibri" pitchFamily="34" charset="-122"/>
                <a:cs typeface="Calibri" pitchFamily="34" charset="-120"/>
              </a:rPr>
              <a:t>4. Skolemise:  ∃x → replace with Skolem constant/function</a:t>
            </a:r>
            <a:endParaRPr lang="en-US" sz="750" dirty="0"/>
          </a:p>
        </p:txBody>
      </p:sp>
      <p:sp>
        <p:nvSpPr>
          <p:cNvPr id="23" name="Text 21"/>
          <p:cNvSpPr/>
          <p:nvPr/>
        </p:nvSpPr>
        <p:spPr>
          <a:xfrm>
            <a:off x="548640" y="2743200"/>
            <a:ext cx="3657600" cy="155448"/>
          </a:xfrm>
          <a:prstGeom prst="rect">
            <a:avLst/>
          </a:prstGeom>
          <a:noFill/>
          <a:ln/>
        </p:spPr>
        <p:txBody>
          <a:bodyPr wrap="square" rtlCol="0" anchor="ctr"/>
          <a:lstStyle/>
          <a:p>
            <a:pPr indent="0" marL="0">
              <a:buNone/>
            </a:pPr>
            <a:r>
              <a:rPr lang="en-US" sz="750" dirty="0">
                <a:solidFill>
                  <a:srgbClr val="2D3748"/>
                </a:solidFill>
                <a:latin typeface="Calibri" pitchFamily="34" charset="0"/>
                <a:ea typeface="Calibri" pitchFamily="34" charset="-122"/>
                <a:cs typeface="Calibri" pitchFamily="34" charset="-120"/>
              </a:rPr>
              <a:t>5. Drop ∀ (all remaining vars are universal)</a:t>
            </a:r>
            <a:endParaRPr lang="en-US" sz="750" dirty="0"/>
          </a:p>
        </p:txBody>
      </p:sp>
      <p:sp>
        <p:nvSpPr>
          <p:cNvPr id="24" name="Text 22"/>
          <p:cNvSpPr/>
          <p:nvPr/>
        </p:nvSpPr>
        <p:spPr>
          <a:xfrm>
            <a:off x="548640" y="2898648"/>
            <a:ext cx="3657600" cy="155448"/>
          </a:xfrm>
          <a:prstGeom prst="rect">
            <a:avLst/>
          </a:prstGeom>
          <a:noFill/>
          <a:ln/>
        </p:spPr>
        <p:txBody>
          <a:bodyPr wrap="square" rtlCol="0" anchor="ctr"/>
          <a:lstStyle/>
          <a:p>
            <a:pPr indent="0" marL="0">
              <a:buNone/>
            </a:pPr>
            <a:r>
              <a:rPr lang="en-US" sz="750" dirty="0">
                <a:solidFill>
                  <a:srgbClr val="2D3748"/>
                </a:solidFill>
                <a:latin typeface="Calibri" pitchFamily="34" charset="0"/>
                <a:ea typeface="Calibri" pitchFamily="34" charset="-122"/>
                <a:cs typeface="Calibri" pitchFamily="34" charset="-120"/>
              </a:rPr>
              <a:t>6. Distribute ∨ over ∧:  A∨(B∧C) → (A∨B)∧(A∨C)</a:t>
            </a:r>
            <a:endParaRPr lang="en-US" sz="750" dirty="0"/>
          </a:p>
        </p:txBody>
      </p:sp>
      <p:sp>
        <p:nvSpPr>
          <p:cNvPr id="25" name="Shape 23"/>
          <p:cNvSpPr/>
          <p:nvPr/>
        </p:nvSpPr>
        <p:spPr>
          <a:xfrm>
            <a:off x="4572000" y="1874520"/>
            <a:ext cx="4206240" cy="1234440"/>
          </a:xfrm>
          <a:prstGeom prst="rect">
            <a:avLst/>
          </a:prstGeom>
          <a:solidFill>
            <a:srgbClr val="ECFDF5"/>
          </a:solidFill>
          <a:ln w="6350">
            <a:solidFill>
              <a:srgbClr val="059669"/>
            </a:solidFill>
            <a:prstDash val="solid"/>
          </a:ln>
        </p:spPr>
      </p:sp>
      <p:sp>
        <p:nvSpPr>
          <p:cNvPr id="26" name="Text 24"/>
          <p:cNvSpPr/>
          <p:nvPr/>
        </p:nvSpPr>
        <p:spPr>
          <a:xfrm>
            <a:off x="4709160" y="1892808"/>
            <a:ext cx="3657600" cy="201168"/>
          </a:xfrm>
          <a:prstGeom prst="rect">
            <a:avLst/>
          </a:prstGeom>
          <a:noFill/>
          <a:ln/>
        </p:spPr>
        <p:txBody>
          <a:bodyPr wrap="square" rtlCol="0" anchor="ctr"/>
          <a:lstStyle/>
          <a:p>
            <a:pPr indent="0" marL="0">
              <a:buNone/>
            </a:pPr>
            <a:r>
              <a:rPr lang="en-US" sz="900" b="1" dirty="0">
                <a:solidFill>
                  <a:srgbClr val="059669"/>
                </a:solidFill>
                <a:latin typeface="Georgia" pitchFamily="34" charset="0"/>
                <a:ea typeface="Georgia" pitchFamily="34" charset="-122"/>
                <a:cs typeface="Georgia" pitchFamily="34" charset="-120"/>
              </a:rPr>
              <a:t>(3) Resolution Proof Method</a:t>
            </a:r>
            <a:endParaRPr lang="en-US" sz="900" dirty="0"/>
          </a:p>
        </p:txBody>
      </p:sp>
      <p:sp>
        <p:nvSpPr>
          <p:cNvPr id="27" name="Text 25"/>
          <p:cNvSpPr/>
          <p:nvPr/>
        </p:nvSpPr>
        <p:spPr>
          <a:xfrm>
            <a:off x="4709160" y="2121408"/>
            <a:ext cx="3931920" cy="137160"/>
          </a:xfrm>
          <a:prstGeom prst="rect">
            <a:avLst/>
          </a:prstGeom>
          <a:noFill/>
          <a:ln/>
        </p:spPr>
        <p:txBody>
          <a:bodyPr wrap="square" rtlCol="0" anchor="ctr"/>
          <a:lstStyle/>
          <a:p>
            <a:pPr indent="0" marL="0">
              <a:buNone/>
            </a:pPr>
            <a:r>
              <a:rPr lang="en-US" sz="750" dirty="0">
                <a:solidFill>
                  <a:srgbClr val="2D3748"/>
                </a:solidFill>
                <a:latin typeface="Calibri" pitchFamily="34" charset="0"/>
                <a:ea typeface="Calibri" pitchFamily="34" charset="-122"/>
                <a:cs typeface="Calibri" pitchFamily="34" charset="-120"/>
              </a:rPr>
              <a:t>1. Convert ALL premises to CNF (clauses)</a:t>
            </a:r>
            <a:endParaRPr lang="en-US" sz="750" dirty="0"/>
          </a:p>
        </p:txBody>
      </p:sp>
      <p:sp>
        <p:nvSpPr>
          <p:cNvPr id="28" name="Text 26"/>
          <p:cNvSpPr/>
          <p:nvPr/>
        </p:nvSpPr>
        <p:spPr>
          <a:xfrm>
            <a:off x="4709160" y="2258568"/>
            <a:ext cx="3931920" cy="137160"/>
          </a:xfrm>
          <a:prstGeom prst="rect">
            <a:avLst/>
          </a:prstGeom>
          <a:noFill/>
          <a:ln/>
        </p:spPr>
        <p:txBody>
          <a:bodyPr wrap="square" rtlCol="0" anchor="ctr"/>
          <a:lstStyle/>
          <a:p>
            <a:pPr indent="0" marL="0">
              <a:buNone/>
            </a:pPr>
            <a:r>
              <a:rPr lang="en-US" sz="750" dirty="0">
                <a:solidFill>
                  <a:srgbClr val="2D3748"/>
                </a:solidFill>
                <a:latin typeface="Calibri" pitchFamily="34" charset="0"/>
                <a:ea typeface="Calibri" pitchFamily="34" charset="-122"/>
                <a:cs typeface="Calibri" pitchFamily="34" charset="-120"/>
              </a:rPr>
              <a:t>2. NEGATE the goal → add as a clause</a:t>
            </a:r>
            <a:endParaRPr lang="en-US" sz="750" dirty="0"/>
          </a:p>
        </p:txBody>
      </p:sp>
      <p:sp>
        <p:nvSpPr>
          <p:cNvPr id="29" name="Text 27"/>
          <p:cNvSpPr/>
          <p:nvPr/>
        </p:nvSpPr>
        <p:spPr>
          <a:xfrm>
            <a:off x="4709160" y="2395728"/>
            <a:ext cx="3931920" cy="137160"/>
          </a:xfrm>
          <a:prstGeom prst="rect">
            <a:avLst/>
          </a:prstGeom>
          <a:noFill/>
          <a:ln/>
        </p:spPr>
        <p:txBody>
          <a:bodyPr wrap="square" rtlCol="0" anchor="ctr"/>
          <a:lstStyle/>
          <a:p>
            <a:pPr indent="0" marL="0">
              <a:buNone/>
            </a:pPr>
            <a:r>
              <a:rPr lang="en-US" sz="750" dirty="0">
                <a:solidFill>
                  <a:srgbClr val="2D3748"/>
                </a:solidFill>
                <a:latin typeface="Calibri" pitchFamily="34" charset="0"/>
                <a:ea typeface="Calibri" pitchFamily="34" charset="-122"/>
                <a:cs typeface="Calibri" pitchFamily="34" charset="-120"/>
              </a:rPr>
              <a:t>3. Find two clauses with complementary literals</a:t>
            </a:r>
            <a:endParaRPr lang="en-US" sz="750" dirty="0"/>
          </a:p>
        </p:txBody>
      </p:sp>
      <p:sp>
        <p:nvSpPr>
          <p:cNvPr id="30" name="Text 28"/>
          <p:cNvSpPr/>
          <p:nvPr/>
        </p:nvSpPr>
        <p:spPr>
          <a:xfrm>
            <a:off x="4709160" y="2532888"/>
            <a:ext cx="3931920" cy="137160"/>
          </a:xfrm>
          <a:prstGeom prst="rect">
            <a:avLst/>
          </a:prstGeom>
          <a:noFill/>
          <a:ln/>
        </p:spPr>
        <p:txBody>
          <a:bodyPr wrap="square" rtlCol="0" anchor="ctr"/>
          <a:lstStyle/>
          <a:p>
            <a:pPr indent="0" marL="0">
              <a:buNone/>
            </a:pPr>
            <a:r>
              <a:rPr lang="en-US" sz="750" dirty="0">
                <a:solidFill>
                  <a:srgbClr val="2D3748"/>
                </a:solidFill>
                <a:latin typeface="Calibri" pitchFamily="34" charset="0"/>
                <a:ea typeface="Calibri" pitchFamily="34" charset="-122"/>
                <a:cs typeface="Calibri" pitchFamily="34" charset="-120"/>
              </a:rPr>
              <a:t>   (P in one clause, ¬P in another)</a:t>
            </a:r>
            <a:endParaRPr lang="en-US" sz="750" dirty="0"/>
          </a:p>
        </p:txBody>
      </p:sp>
      <p:sp>
        <p:nvSpPr>
          <p:cNvPr id="31" name="Text 29"/>
          <p:cNvSpPr/>
          <p:nvPr/>
        </p:nvSpPr>
        <p:spPr>
          <a:xfrm>
            <a:off x="4709160" y="2670048"/>
            <a:ext cx="3931920" cy="137160"/>
          </a:xfrm>
          <a:prstGeom prst="rect">
            <a:avLst/>
          </a:prstGeom>
          <a:noFill/>
          <a:ln/>
        </p:spPr>
        <p:txBody>
          <a:bodyPr wrap="square" rtlCol="0" anchor="ctr"/>
          <a:lstStyle/>
          <a:p>
            <a:pPr indent="0" marL="0">
              <a:buNone/>
            </a:pPr>
            <a:r>
              <a:rPr lang="en-US" sz="750" dirty="0">
                <a:solidFill>
                  <a:srgbClr val="2D3748"/>
                </a:solidFill>
                <a:latin typeface="Calibri" pitchFamily="34" charset="0"/>
                <a:ea typeface="Calibri" pitchFamily="34" charset="-122"/>
                <a:cs typeface="Calibri" pitchFamily="34" charset="-120"/>
              </a:rPr>
              <a:t>4. Resolve: produce new clause (drop P and ¬P)</a:t>
            </a:r>
            <a:endParaRPr lang="en-US" sz="750" dirty="0"/>
          </a:p>
        </p:txBody>
      </p:sp>
      <p:sp>
        <p:nvSpPr>
          <p:cNvPr id="32" name="Text 30"/>
          <p:cNvSpPr/>
          <p:nvPr/>
        </p:nvSpPr>
        <p:spPr>
          <a:xfrm>
            <a:off x="4709160" y="2807208"/>
            <a:ext cx="3931920" cy="137160"/>
          </a:xfrm>
          <a:prstGeom prst="rect">
            <a:avLst/>
          </a:prstGeom>
          <a:noFill/>
          <a:ln/>
        </p:spPr>
        <p:txBody>
          <a:bodyPr wrap="square" rtlCol="0" anchor="ctr"/>
          <a:lstStyle/>
          <a:p>
            <a:pPr indent="0" marL="0">
              <a:buNone/>
            </a:pPr>
            <a:r>
              <a:rPr lang="en-US" sz="750" dirty="0">
                <a:solidFill>
                  <a:srgbClr val="2D3748"/>
                </a:solidFill>
                <a:latin typeface="Calibri" pitchFamily="34" charset="0"/>
                <a:ea typeface="Calibri" pitchFamily="34" charset="-122"/>
                <a:cs typeface="Calibri" pitchFamily="34" charset="-120"/>
              </a:rPr>
              <a:t>5. Add resolvent to clause set</a:t>
            </a:r>
            <a:endParaRPr lang="en-US" sz="750" dirty="0"/>
          </a:p>
        </p:txBody>
      </p:sp>
      <p:sp>
        <p:nvSpPr>
          <p:cNvPr id="33" name="Text 31"/>
          <p:cNvSpPr/>
          <p:nvPr/>
        </p:nvSpPr>
        <p:spPr>
          <a:xfrm>
            <a:off x="4709160" y="2944368"/>
            <a:ext cx="3931920" cy="137160"/>
          </a:xfrm>
          <a:prstGeom prst="rect">
            <a:avLst/>
          </a:prstGeom>
          <a:noFill/>
          <a:ln/>
        </p:spPr>
        <p:txBody>
          <a:bodyPr wrap="square" rtlCol="0" anchor="ctr"/>
          <a:lstStyle/>
          <a:p>
            <a:pPr indent="0" marL="0">
              <a:buNone/>
            </a:pPr>
            <a:r>
              <a:rPr lang="en-US" sz="750" dirty="0">
                <a:solidFill>
                  <a:srgbClr val="2D3748"/>
                </a:solidFill>
                <a:latin typeface="Calibri" pitchFamily="34" charset="0"/>
                <a:ea typeface="Calibri" pitchFamily="34" charset="-122"/>
                <a:cs typeface="Calibri" pitchFamily="34" charset="-120"/>
              </a:rPr>
              <a:t>6. Repeat until EMPTY CLAUSE □ (contradiction!)</a:t>
            </a:r>
            <a:endParaRPr lang="en-US" sz="750" dirty="0"/>
          </a:p>
        </p:txBody>
      </p:sp>
      <p:sp>
        <p:nvSpPr>
          <p:cNvPr id="34" name="Text 32"/>
          <p:cNvSpPr/>
          <p:nvPr/>
        </p:nvSpPr>
        <p:spPr>
          <a:xfrm>
            <a:off x="4709160" y="3081528"/>
            <a:ext cx="3931920" cy="137160"/>
          </a:xfrm>
          <a:prstGeom prst="rect">
            <a:avLst/>
          </a:prstGeom>
          <a:noFill/>
          <a:ln/>
        </p:spPr>
        <p:txBody>
          <a:bodyPr wrap="square" rtlCol="0" anchor="ctr"/>
          <a:lstStyle/>
          <a:p>
            <a:pPr indent="0" marL="0">
              <a:buNone/>
            </a:pPr>
            <a:r>
              <a:rPr lang="en-US" sz="750" dirty="0">
                <a:solidFill>
                  <a:srgbClr val="2D3748"/>
                </a:solidFill>
                <a:latin typeface="Calibri" pitchFamily="34" charset="0"/>
                <a:ea typeface="Calibri" pitchFamily="34" charset="-122"/>
                <a:cs typeface="Calibri" pitchFamily="34" charset="-120"/>
              </a:rPr>
              <a:t>7. □ found → goal is PROVED (by refutation)</a:t>
            </a:r>
            <a:endParaRPr lang="en-US" sz="750" dirty="0"/>
          </a:p>
        </p:txBody>
      </p:sp>
      <p:sp>
        <p:nvSpPr>
          <p:cNvPr id="35" name="Shape 33"/>
          <p:cNvSpPr/>
          <p:nvPr/>
        </p:nvSpPr>
        <p:spPr>
          <a:xfrm>
            <a:off x="365760" y="3200400"/>
            <a:ext cx="8412480" cy="960120"/>
          </a:xfrm>
          <a:prstGeom prst="rect">
            <a:avLst/>
          </a:prstGeom>
          <a:solidFill>
            <a:srgbClr val="FFFFFF"/>
          </a:solidFill>
          <a:ln w="6350">
            <a:solidFill>
              <a:srgbClr val="E8F4F8"/>
            </a:solidFill>
            <a:prstDash val="solid"/>
          </a:ln>
        </p:spPr>
      </p:sp>
      <p:sp>
        <p:nvSpPr>
          <p:cNvPr id="36" name="Text 34"/>
          <p:cNvSpPr/>
          <p:nvPr/>
        </p:nvSpPr>
        <p:spPr>
          <a:xfrm>
            <a:off x="502920" y="3218688"/>
            <a:ext cx="6400800" cy="201168"/>
          </a:xfrm>
          <a:prstGeom prst="rect">
            <a:avLst/>
          </a:prstGeom>
          <a:noFill/>
          <a:ln/>
        </p:spPr>
        <p:txBody>
          <a:bodyPr wrap="square" rtlCol="0" anchor="ctr"/>
          <a:lstStyle/>
          <a:p>
            <a:pPr indent="0" marL="0">
              <a:buNone/>
            </a:pPr>
            <a:r>
              <a:rPr lang="en-US" sz="900" b="1" dirty="0">
                <a:solidFill>
                  <a:srgbClr val="065A82"/>
                </a:solidFill>
                <a:latin typeface="Georgia" pitchFamily="34" charset="0"/>
                <a:ea typeface="Georgia" pitchFamily="34" charset="-122"/>
                <a:cs typeface="Georgia" pitchFamily="34" charset="-120"/>
              </a:rPr>
              <a:t>(4) Forward vs Backward Chaining — Keywords for Exam</a:t>
            </a:r>
            <a:endParaRPr lang="en-US" sz="900" dirty="0"/>
          </a:p>
        </p:txBody>
      </p:sp>
      <p:sp>
        <p:nvSpPr>
          <p:cNvPr id="37" name="Shape 35"/>
          <p:cNvSpPr/>
          <p:nvPr/>
        </p:nvSpPr>
        <p:spPr>
          <a:xfrm>
            <a:off x="502920" y="3474720"/>
            <a:ext cx="3840480" cy="594360"/>
          </a:xfrm>
          <a:prstGeom prst="rect">
            <a:avLst/>
          </a:prstGeom>
          <a:solidFill>
            <a:srgbClr val="EDE9FE"/>
          </a:solidFill>
          <a:ln w="6350">
            <a:solidFill>
              <a:srgbClr val="7C3AED"/>
            </a:solidFill>
            <a:prstDash val="solid"/>
          </a:ln>
        </p:spPr>
      </p:sp>
      <p:sp>
        <p:nvSpPr>
          <p:cNvPr id="38" name="Text 36"/>
          <p:cNvSpPr/>
          <p:nvPr/>
        </p:nvSpPr>
        <p:spPr>
          <a:xfrm>
            <a:off x="594360" y="3493008"/>
            <a:ext cx="2743200" cy="164592"/>
          </a:xfrm>
          <a:prstGeom prst="rect">
            <a:avLst/>
          </a:prstGeom>
          <a:noFill/>
          <a:ln/>
        </p:spPr>
        <p:txBody>
          <a:bodyPr wrap="square" rtlCol="0" anchor="ctr"/>
          <a:lstStyle/>
          <a:p>
            <a:pPr indent="0" marL="0">
              <a:buNone/>
            </a:pPr>
            <a:r>
              <a:rPr lang="en-US" sz="800" b="1" dirty="0">
                <a:solidFill>
                  <a:srgbClr val="7C3AED"/>
                </a:solidFill>
                <a:latin typeface="Calibri" pitchFamily="34" charset="0"/>
                <a:ea typeface="Calibri" pitchFamily="34" charset="-122"/>
                <a:cs typeface="Calibri" pitchFamily="34" charset="-120"/>
              </a:rPr>
              <a:t>Forward Chaining:</a:t>
            </a:r>
            <a:endParaRPr lang="en-US" sz="800" dirty="0"/>
          </a:p>
        </p:txBody>
      </p:sp>
      <p:sp>
        <p:nvSpPr>
          <p:cNvPr id="39" name="Text 37"/>
          <p:cNvSpPr/>
          <p:nvPr/>
        </p:nvSpPr>
        <p:spPr>
          <a:xfrm>
            <a:off x="594360" y="3657600"/>
            <a:ext cx="3657600" cy="384048"/>
          </a:xfrm>
          <a:prstGeom prst="rect">
            <a:avLst/>
          </a:prstGeom>
          <a:noFill/>
          <a:ln/>
        </p:spPr>
        <p:txBody>
          <a:bodyPr wrap="square" rtlCol="0" anchor="ctr"/>
          <a:lstStyle/>
          <a:p>
            <a:pPr indent="0" marL="0">
              <a:buNone/>
            </a:pPr>
            <a:r>
              <a:rPr lang="en-US" sz="700" dirty="0">
                <a:solidFill>
                  <a:srgbClr val="2D3748"/>
                </a:solidFill>
                <a:latin typeface="Calibri" pitchFamily="34" charset="0"/>
                <a:ea typeface="Calibri" pitchFamily="34" charset="-122"/>
                <a:cs typeface="Calibri" pitchFamily="34" charset="-120"/>
              </a:rPr>
              <a:t>• Data-driven  • Bottom-up  • Starts from facts</a:t>
            </a:r>
            <a:endParaRPr lang="en-US" sz="700" dirty="0"/>
          </a:p>
          <a:p>
            <a:pPr indent="0" marL="0">
              <a:buNone/>
            </a:pPr>
            <a:r>
              <a:rPr lang="en-US" sz="700" dirty="0">
                <a:solidFill>
                  <a:srgbClr val="2D3748"/>
                </a:solidFill>
                <a:latin typeface="Calibri" pitchFamily="34" charset="0"/>
                <a:ea typeface="Calibri" pitchFamily="34" charset="-122"/>
                <a:cs typeface="Calibri" pitchFamily="34" charset="-120"/>
              </a:rPr>
              <a:t>• Fires rules when premises match  • Derives ALL conclusions</a:t>
            </a:r>
            <a:endParaRPr lang="en-US" sz="700" dirty="0"/>
          </a:p>
          <a:p>
            <a:pPr indent="0" marL="0">
              <a:buNone/>
            </a:pPr>
            <a:r>
              <a:rPr lang="en-US" sz="700" dirty="0">
                <a:solidFill>
                  <a:srgbClr val="2D3748"/>
                </a:solidFill>
                <a:latin typeface="Calibri" pitchFamily="34" charset="0"/>
                <a:ea typeface="Calibri" pitchFamily="34" charset="-122"/>
                <a:cs typeface="Calibri" pitchFamily="34" charset="-120"/>
              </a:rPr>
              <a:t>• Used in: expert systems, production rules, monitoring</a:t>
            </a:r>
            <a:endParaRPr lang="en-US" sz="700" dirty="0"/>
          </a:p>
          <a:p>
            <a:pPr indent="0" marL="0">
              <a:buNone/>
            </a:pPr>
            <a:r>
              <a:rPr lang="en-US" sz="700" dirty="0">
                <a:solidFill>
                  <a:srgbClr val="2D3748"/>
                </a:solidFill>
                <a:latin typeface="Calibri" pitchFamily="34" charset="0"/>
                <a:ea typeface="Calibri" pitchFamily="34" charset="-122"/>
                <a:cs typeface="Calibri" pitchFamily="34" charset="-120"/>
              </a:rPr>
              <a:t>• Analogy: "What can I cook with these ingredients?"</a:t>
            </a:r>
            <a:endParaRPr lang="en-US" sz="700" dirty="0"/>
          </a:p>
        </p:txBody>
      </p:sp>
      <p:sp>
        <p:nvSpPr>
          <p:cNvPr id="40" name="Shape 38"/>
          <p:cNvSpPr/>
          <p:nvPr/>
        </p:nvSpPr>
        <p:spPr>
          <a:xfrm>
            <a:off x="4572000" y="3474720"/>
            <a:ext cx="4114800" cy="594360"/>
          </a:xfrm>
          <a:prstGeom prst="rect">
            <a:avLst/>
          </a:prstGeom>
          <a:solidFill>
            <a:srgbClr val="FEF3C7"/>
          </a:solidFill>
          <a:ln w="6350">
            <a:solidFill>
              <a:srgbClr val="F59E0B"/>
            </a:solidFill>
            <a:prstDash val="solid"/>
          </a:ln>
        </p:spPr>
      </p:sp>
      <p:sp>
        <p:nvSpPr>
          <p:cNvPr id="41" name="Text 39"/>
          <p:cNvSpPr/>
          <p:nvPr/>
        </p:nvSpPr>
        <p:spPr>
          <a:xfrm>
            <a:off x="4663440" y="3493008"/>
            <a:ext cx="2743200" cy="164592"/>
          </a:xfrm>
          <a:prstGeom prst="rect">
            <a:avLst/>
          </a:prstGeom>
          <a:noFill/>
          <a:ln/>
        </p:spPr>
        <p:txBody>
          <a:bodyPr wrap="square" rtlCol="0" anchor="ctr"/>
          <a:lstStyle/>
          <a:p>
            <a:pPr indent="0" marL="0">
              <a:buNone/>
            </a:pPr>
            <a:r>
              <a:rPr lang="en-US" sz="800" b="1" dirty="0">
                <a:solidFill>
                  <a:srgbClr val="92400E"/>
                </a:solidFill>
                <a:latin typeface="Calibri" pitchFamily="34" charset="0"/>
                <a:ea typeface="Calibri" pitchFamily="34" charset="-122"/>
                <a:cs typeface="Calibri" pitchFamily="34" charset="-120"/>
              </a:rPr>
              <a:t>Backward Chaining:</a:t>
            </a:r>
            <a:endParaRPr lang="en-US" sz="800" dirty="0"/>
          </a:p>
        </p:txBody>
      </p:sp>
      <p:sp>
        <p:nvSpPr>
          <p:cNvPr id="42" name="Text 40"/>
          <p:cNvSpPr/>
          <p:nvPr/>
        </p:nvSpPr>
        <p:spPr>
          <a:xfrm>
            <a:off x="4663440" y="3657600"/>
            <a:ext cx="3931920" cy="384048"/>
          </a:xfrm>
          <a:prstGeom prst="rect">
            <a:avLst/>
          </a:prstGeom>
          <a:noFill/>
          <a:ln/>
        </p:spPr>
        <p:txBody>
          <a:bodyPr wrap="square" rtlCol="0" anchor="ctr"/>
          <a:lstStyle/>
          <a:p>
            <a:pPr indent="0" marL="0">
              <a:buNone/>
            </a:pPr>
            <a:r>
              <a:rPr lang="en-US" sz="700" dirty="0">
                <a:solidFill>
                  <a:srgbClr val="2D3748"/>
                </a:solidFill>
                <a:latin typeface="Calibri" pitchFamily="34" charset="0"/>
                <a:ea typeface="Calibri" pitchFamily="34" charset="-122"/>
                <a:cs typeface="Calibri" pitchFamily="34" charset="-120"/>
              </a:rPr>
              <a:t>• Goal-driven  • Top-down  • Starts from the query</a:t>
            </a:r>
            <a:endParaRPr lang="en-US" sz="700" dirty="0"/>
          </a:p>
          <a:p>
            <a:pPr indent="0" marL="0">
              <a:buNone/>
            </a:pPr>
            <a:r>
              <a:rPr lang="en-US" sz="700" dirty="0">
                <a:solidFill>
                  <a:srgbClr val="2D3748"/>
                </a:solidFill>
                <a:latin typeface="Calibri" pitchFamily="34" charset="0"/>
                <a:ea typeface="Calibri" pitchFamily="34" charset="-122"/>
                <a:cs typeface="Calibri" pitchFamily="34" charset="-120"/>
              </a:rPr>
              <a:t>• Finds rules → proves premises as subgoals  • Only what's needed</a:t>
            </a:r>
            <a:endParaRPr lang="en-US" sz="700" dirty="0"/>
          </a:p>
          <a:p>
            <a:pPr indent="0" marL="0">
              <a:buNone/>
            </a:pPr>
            <a:r>
              <a:rPr lang="en-US" sz="700" dirty="0">
                <a:solidFill>
                  <a:srgbClr val="2D3748"/>
                </a:solidFill>
                <a:latin typeface="Calibri" pitchFamily="34" charset="0"/>
                <a:ea typeface="Calibri" pitchFamily="34" charset="-122"/>
                <a:cs typeface="Calibri" pitchFamily="34" charset="-120"/>
              </a:rPr>
              <a:t>• Used in: Prolog, query answering, medical diagnosis</a:t>
            </a:r>
            <a:endParaRPr lang="en-US" sz="700" dirty="0"/>
          </a:p>
          <a:p>
            <a:pPr indent="0" marL="0">
              <a:buNone/>
            </a:pPr>
            <a:r>
              <a:rPr lang="en-US" sz="700" dirty="0">
                <a:solidFill>
                  <a:srgbClr val="2D3748"/>
                </a:solidFill>
                <a:latin typeface="Calibri" pitchFamily="34" charset="0"/>
                <a:ea typeface="Calibri" pitchFamily="34" charset="-122"/>
                <a:cs typeface="Calibri" pitchFamily="34" charset="-120"/>
              </a:rPr>
              <a:t>• Analogy: "I want biryani — do I have ingredients?"</a:t>
            </a:r>
            <a:endParaRPr lang="en-US" sz="700" dirty="0"/>
          </a:p>
        </p:txBody>
      </p:sp>
      <p:sp>
        <p:nvSpPr>
          <p:cNvPr id="43" name="Shape 41"/>
          <p:cNvSpPr/>
          <p:nvPr/>
        </p:nvSpPr>
        <p:spPr>
          <a:xfrm>
            <a:off x="365760" y="4251960"/>
            <a:ext cx="8412480" cy="457200"/>
          </a:xfrm>
          <a:prstGeom prst="rect">
            <a:avLst/>
          </a:prstGeom>
          <a:solidFill>
            <a:srgbClr val="ECFDF5"/>
          </a:solidFill>
          <a:ln w="6350">
            <a:solidFill>
              <a:srgbClr val="059669"/>
            </a:solidFill>
            <a:prstDash val="solid"/>
          </a:ln>
        </p:spPr>
      </p:sp>
      <p:sp>
        <p:nvSpPr>
          <p:cNvPr id="44" name="Text 42"/>
          <p:cNvSpPr/>
          <p:nvPr/>
        </p:nvSpPr>
        <p:spPr>
          <a:xfrm>
            <a:off x="502920" y="4270248"/>
            <a:ext cx="1371600" cy="182880"/>
          </a:xfrm>
          <a:prstGeom prst="rect">
            <a:avLst/>
          </a:prstGeom>
          <a:noFill/>
          <a:ln/>
        </p:spPr>
        <p:txBody>
          <a:bodyPr wrap="square" rtlCol="0" anchor="ctr"/>
          <a:lstStyle/>
          <a:p>
            <a:pPr indent="0" marL="0">
              <a:buNone/>
            </a:pPr>
            <a:r>
              <a:rPr lang="en-US" sz="800" b="1" dirty="0">
                <a:solidFill>
                  <a:srgbClr val="059669"/>
                </a:solidFill>
                <a:latin typeface="Calibri" pitchFamily="34" charset="0"/>
                <a:ea typeface="Calibri" pitchFamily="34" charset="-122"/>
                <a:cs typeface="Calibri" pitchFamily="34" charset="-120"/>
              </a:rPr>
              <a:t>💡 Exam Tip:</a:t>
            </a:r>
            <a:endParaRPr lang="en-US" sz="800" dirty="0"/>
          </a:p>
        </p:txBody>
      </p:sp>
      <p:sp>
        <p:nvSpPr>
          <p:cNvPr id="45" name="Text 43"/>
          <p:cNvSpPr/>
          <p:nvPr/>
        </p:nvSpPr>
        <p:spPr>
          <a:xfrm>
            <a:off x="502920" y="4453128"/>
            <a:ext cx="8138160" cy="228600"/>
          </a:xfrm>
          <a:prstGeom prst="rect">
            <a:avLst/>
          </a:prstGeom>
          <a:noFill/>
          <a:ln/>
        </p:spPr>
        <p:txBody>
          <a:bodyPr wrap="square" rtlCol="0" anchor="ctr"/>
          <a:lstStyle/>
          <a:p>
            <a:pPr indent="0" marL="0">
              <a:buNone/>
            </a:pPr>
            <a:r>
              <a:rPr lang="en-US" sz="750" dirty="0">
                <a:solidFill>
                  <a:srgbClr val="2D3748"/>
                </a:solidFill>
                <a:latin typeface="Calibri" pitchFamily="34" charset="0"/>
                <a:ea typeface="Calibri" pitchFamily="34" charset="-122"/>
                <a:cs typeface="Calibri" pitchFamily="34" charset="-120"/>
              </a:rPr>
              <a:t>For ANY worked example: (1) Write the KB clearly, (2) Show each substitution/unification step, (3) State the rule used at each step.</a:t>
            </a:r>
            <a:endParaRPr lang="en-US" sz="750" dirty="0"/>
          </a:p>
          <a:p>
            <a:pPr indent="0" marL="0">
              <a:buNone/>
            </a:pPr>
            <a:r>
              <a:rPr lang="en-US" sz="750" dirty="0">
                <a:solidFill>
                  <a:srgbClr val="2D3748"/>
                </a:solidFill>
                <a:latin typeface="Calibri" pitchFamily="34" charset="0"/>
                <a:ea typeface="Calibri" pitchFamily="34" charset="-122"/>
                <a:cs typeface="Calibri" pitchFamily="34" charset="-120"/>
              </a:rPr>
              <a:t>Examiners award marks for PROCESS, not just the final answer. Even if the answer is wrong, steps get marks!</a:t>
            </a:r>
            <a:endParaRPr lang="en-US" sz="75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1E2761"/>
        </a:solidFill>
      </p:bgPr>
    </p:bg>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02C39A"/>
          </a:solidFill>
          <a:ln/>
        </p:spPr>
      </p:sp>
      <p:sp>
        <p:nvSpPr>
          <p:cNvPr id="3" name="Text 1"/>
          <p:cNvSpPr/>
          <p:nvPr/>
        </p:nvSpPr>
        <p:spPr>
          <a:xfrm>
            <a:off x="731520" y="1828800"/>
            <a:ext cx="7680960" cy="914400"/>
          </a:xfrm>
          <a:prstGeom prst="rect">
            <a:avLst/>
          </a:prstGeom>
          <a:noFill/>
          <a:ln/>
        </p:spPr>
        <p:txBody>
          <a:bodyPr wrap="square" rtlCol="0" anchor="ctr"/>
          <a:lstStyle/>
          <a:p>
            <a:pPr algn="ctr" indent="0" marL="0">
              <a:buNone/>
            </a:pPr>
            <a:r>
              <a:rPr lang="en-US" sz="3600" b="1" dirty="0">
                <a:solidFill>
                  <a:srgbClr val="FFFFFF"/>
                </a:solidFill>
                <a:latin typeface="Georgia" pitchFamily="34" charset="0"/>
                <a:ea typeface="Georgia" pitchFamily="34" charset="-122"/>
                <a:cs typeface="Georgia" pitchFamily="34" charset="-120"/>
              </a:rPr>
              <a:t>Module 3 Complete</a:t>
            </a:r>
            <a:endParaRPr lang="en-US" sz="3600" dirty="0"/>
          </a:p>
        </p:txBody>
      </p:sp>
      <p:sp>
        <p:nvSpPr>
          <p:cNvPr id="4" name="Text 2"/>
          <p:cNvSpPr/>
          <p:nvPr/>
        </p:nvSpPr>
        <p:spPr>
          <a:xfrm>
            <a:off x="731520" y="2926080"/>
            <a:ext cx="7680960" cy="548640"/>
          </a:xfrm>
          <a:prstGeom prst="rect">
            <a:avLst/>
          </a:prstGeom>
          <a:noFill/>
          <a:ln/>
        </p:spPr>
        <p:txBody>
          <a:bodyPr wrap="square" rtlCol="0" anchor="ctr"/>
          <a:lstStyle/>
          <a:p>
            <a:pPr algn="ctr" indent="0" marL="0">
              <a:buNone/>
            </a:pPr>
            <a:r>
              <a:rPr lang="en-US" sz="1400" dirty="0">
                <a:solidFill>
                  <a:srgbClr val="02C39A"/>
                </a:solidFill>
                <a:latin typeface="Calibri" pitchFamily="34" charset="0"/>
                <a:ea typeface="Calibri" pitchFamily="34" charset="-122"/>
                <a:cs typeface="Calibri" pitchFamily="34" charset="-120"/>
              </a:rPr>
              <a:t>Next: Module 4 — Reinforcement Learning (Learning from experience, not knowledge)</a:t>
            </a:r>
            <a:endParaRPr lang="en-US" sz="1400" dirty="0"/>
          </a:p>
        </p:txBody>
      </p:sp>
      <p:sp>
        <p:nvSpPr>
          <p:cNvPr id="5" name="Text 3"/>
          <p:cNvSpPr/>
          <p:nvPr/>
        </p:nvSpPr>
        <p:spPr>
          <a:xfrm>
            <a:off x="731520" y="4114800"/>
            <a:ext cx="7680960" cy="365760"/>
          </a:xfrm>
          <a:prstGeom prst="rect">
            <a:avLst/>
          </a:prstGeom>
          <a:noFill/>
          <a:ln/>
        </p:spPr>
        <p:txBody>
          <a:bodyPr wrap="square" rtlCol="0" anchor="ctr"/>
          <a:lstStyle/>
          <a:p>
            <a:pPr algn="ctr" indent="0" marL="0">
              <a:buNone/>
            </a:pPr>
            <a:r>
              <a:rPr lang="en-US" sz="1100" dirty="0">
                <a:solidFill>
                  <a:srgbClr val="64748B"/>
                </a:solidFill>
                <a:latin typeface="Calibri" pitchFamily="34" charset="0"/>
                <a:ea typeface="Calibri" pitchFamily="34" charset="-122"/>
                <a:cs typeface="Calibri" pitchFamily="34" charset="-120"/>
              </a:rPr>
              <a:t>PECST522 — Artificial Intelligence | B.Tech CSE S5 (2024 Scheme)</a:t>
            </a:r>
            <a:endParaRPr lang="en-US" sz="11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7FA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C7293"/>
          </a:solidFill>
          <a:ln/>
        </p:spPr>
      </p:sp>
      <p:sp>
        <p:nvSpPr>
          <p:cNvPr id="3" name="Text 1"/>
          <p:cNvSpPr/>
          <p:nvPr/>
        </p:nvSpPr>
        <p:spPr>
          <a:xfrm>
            <a:off x="548640" y="182880"/>
            <a:ext cx="8046720" cy="548640"/>
          </a:xfrm>
          <a:prstGeom prst="rect">
            <a:avLst/>
          </a:prstGeom>
          <a:noFill/>
          <a:ln/>
        </p:spPr>
        <p:txBody>
          <a:bodyPr wrap="square" lIns="0" tIns="0" rIns="0" bIns="0" rtlCol="0" anchor="ctr"/>
          <a:lstStyle/>
          <a:p>
            <a:pPr indent="0" marL="0">
              <a:buNone/>
            </a:pPr>
            <a:r>
              <a:rPr lang="en-US" sz="2200" b="1" dirty="0">
                <a:solidFill>
                  <a:srgbClr val="1A1A2E"/>
                </a:solidFill>
                <a:latin typeface="Georgia" pitchFamily="34" charset="0"/>
                <a:ea typeface="Georgia" pitchFamily="34" charset="-122"/>
                <a:cs typeface="Georgia" pitchFamily="34" charset="-120"/>
              </a:rPr>
              <a:t>The Knowledge-Based Agent Loop</a:t>
            </a:r>
            <a:endParaRPr lang="en-US" sz="2200" dirty="0"/>
          </a:p>
        </p:txBody>
      </p:sp>
      <p:sp>
        <p:nvSpPr>
          <p:cNvPr id="4" name="Text 2"/>
          <p:cNvSpPr/>
          <p:nvPr/>
        </p:nvSpPr>
        <p:spPr>
          <a:xfrm>
            <a:off x="548640" y="685800"/>
            <a:ext cx="8046720" cy="274320"/>
          </a:xfrm>
          <a:prstGeom prst="rect">
            <a:avLst/>
          </a:prstGeom>
          <a:noFill/>
          <a:ln/>
        </p:spPr>
        <p:txBody>
          <a:bodyPr wrap="square" lIns="0" tIns="0" rIns="0" bIns="0" rtlCol="0" anchor="ctr"/>
          <a:lstStyle/>
          <a:p>
            <a:pPr indent="0" marL="0">
              <a:buNone/>
            </a:pPr>
            <a:r>
              <a:rPr lang="en-US" sz="1200" i="1" dirty="0">
                <a:solidFill>
                  <a:srgbClr val="64748B"/>
                </a:solidFill>
                <a:latin typeface="Calibri" pitchFamily="34" charset="0"/>
                <a:ea typeface="Calibri" pitchFamily="34" charset="-122"/>
                <a:cs typeface="Calibri" pitchFamily="34" charset="-120"/>
              </a:rPr>
              <a:t>Think of the KB as the agent's "brain notebook" — write observations, read to decide</a:t>
            </a:r>
            <a:endParaRPr lang="en-US" sz="1200" dirty="0"/>
          </a:p>
        </p:txBody>
      </p:sp>
      <p:sp>
        <p:nvSpPr>
          <p:cNvPr id="5" name="Text 3"/>
          <p:cNvSpPr/>
          <p:nvPr/>
        </p:nvSpPr>
        <p:spPr>
          <a:xfrm>
            <a:off x="548640" y="4754880"/>
            <a:ext cx="8046720" cy="274320"/>
          </a:xfrm>
          <a:prstGeom prst="rect">
            <a:avLst/>
          </a:prstGeom>
          <a:noFill/>
          <a:ln/>
        </p:spPr>
        <p:txBody>
          <a:bodyPr wrap="square" rtlCol="0" anchor="ctr"/>
          <a:lstStyle/>
          <a:p>
            <a:pPr indent="0" marL="0">
              <a:buNone/>
            </a:pPr>
            <a:r>
              <a:rPr lang="en-US" sz="900" dirty="0">
                <a:solidFill>
                  <a:srgbClr val="64748B"/>
                </a:solidFill>
                <a:latin typeface="Calibri" pitchFamily="34" charset="0"/>
                <a:ea typeface="Calibri" pitchFamily="34" charset="-122"/>
                <a:cs typeface="Calibri" pitchFamily="34" charset="-120"/>
              </a:rPr>
              <a:t>PECST522 — Artificial Intelligence | B.Tech CSE S5 (2024 Scheme)</a:t>
            </a:r>
            <a:endParaRPr lang="en-US" sz="900" dirty="0"/>
          </a:p>
        </p:txBody>
      </p:sp>
      <p:sp>
        <p:nvSpPr>
          <p:cNvPr id="6" name="Shape 4"/>
          <p:cNvSpPr/>
          <p:nvPr/>
        </p:nvSpPr>
        <p:spPr>
          <a:xfrm>
            <a:off x="548640" y="1051560"/>
            <a:ext cx="3840480" cy="594360"/>
          </a:xfrm>
          <a:prstGeom prst="rect">
            <a:avLst/>
          </a:prstGeom>
          <a:solidFill>
            <a:srgbClr val="FFFFFF"/>
          </a:solidFill>
          <a:ln w="6350">
            <a:solidFill>
              <a:srgbClr val="7C3AED"/>
            </a:solidFill>
            <a:prstDash val="solid"/>
          </a:ln>
        </p:spPr>
      </p:sp>
      <p:sp>
        <p:nvSpPr>
          <p:cNvPr id="7" name="Shape 5"/>
          <p:cNvSpPr/>
          <p:nvPr/>
        </p:nvSpPr>
        <p:spPr>
          <a:xfrm>
            <a:off x="548640" y="1051560"/>
            <a:ext cx="54864" cy="594360"/>
          </a:xfrm>
          <a:prstGeom prst="rect">
            <a:avLst/>
          </a:prstGeom>
          <a:solidFill>
            <a:srgbClr val="7C3AED"/>
          </a:solidFill>
          <a:ln/>
        </p:spPr>
      </p:sp>
      <p:sp>
        <p:nvSpPr>
          <p:cNvPr id="8" name="Text 6"/>
          <p:cNvSpPr/>
          <p:nvPr/>
        </p:nvSpPr>
        <p:spPr>
          <a:xfrm>
            <a:off x="685800" y="1097280"/>
            <a:ext cx="365760" cy="274320"/>
          </a:xfrm>
          <a:prstGeom prst="rect">
            <a:avLst/>
          </a:prstGeom>
          <a:noFill/>
          <a:ln/>
        </p:spPr>
        <p:txBody>
          <a:bodyPr wrap="square" rtlCol="0" anchor="ctr"/>
          <a:lstStyle/>
          <a:p>
            <a:pPr indent="0" marL="0">
              <a:buNone/>
            </a:pPr>
            <a:r>
              <a:rPr lang="en-US" sz="1800" b="1" dirty="0">
                <a:solidFill>
                  <a:srgbClr val="7C3AED"/>
                </a:solidFill>
                <a:latin typeface="Georgia" pitchFamily="34" charset="0"/>
                <a:ea typeface="Georgia" pitchFamily="34" charset="-122"/>
                <a:cs typeface="Georgia" pitchFamily="34" charset="-120"/>
              </a:rPr>
              <a:t>1</a:t>
            </a:r>
            <a:endParaRPr lang="en-US" sz="1800" dirty="0"/>
          </a:p>
        </p:txBody>
      </p:sp>
      <p:sp>
        <p:nvSpPr>
          <p:cNvPr id="9" name="Text 7"/>
          <p:cNvSpPr/>
          <p:nvPr/>
        </p:nvSpPr>
        <p:spPr>
          <a:xfrm>
            <a:off x="1051560" y="1097280"/>
            <a:ext cx="1097280" cy="274320"/>
          </a:xfrm>
          <a:prstGeom prst="rect">
            <a:avLst/>
          </a:prstGeom>
          <a:noFill/>
          <a:ln/>
        </p:spPr>
        <p:txBody>
          <a:bodyPr wrap="square" rtlCol="0" anchor="ctr"/>
          <a:lstStyle/>
          <a:p>
            <a:pPr indent="0" marL="0">
              <a:buNone/>
            </a:pPr>
            <a:r>
              <a:rPr lang="en-US" sz="1400" b="1" dirty="0">
                <a:solidFill>
                  <a:srgbClr val="7C3AED"/>
                </a:solidFill>
                <a:latin typeface="Calibri" pitchFamily="34" charset="0"/>
                <a:ea typeface="Calibri" pitchFamily="34" charset="-122"/>
                <a:cs typeface="Calibri" pitchFamily="34" charset="-120"/>
              </a:rPr>
              <a:t>TELL</a:t>
            </a:r>
            <a:endParaRPr lang="en-US" sz="1400" dirty="0"/>
          </a:p>
        </p:txBody>
      </p:sp>
      <p:sp>
        <p:nvSpPr>
          <p:cNvPr id="10" name="Text 8"/>
          <p:cNvSpPr/>
          <p:nvPr/>
        </p:nvSpPr>
        <p:spPr>
          <a:xfrm>
            <a:off x="2194560" y="1097280"/>
            <a:ext cx="2011680" cy="502920"/>
          </a:xfrm>
          <a:prstGeom prst="rect">
            <a:avLst/>
          </a:prstGeom>
          <a:noFill/>
          <a:ln/>
        </p:spPr>
        <p:txBody>
          <a:bodyPr wrap="square" rtlCol="0" anchor="ctr"/>
          <a:lstStyle/>
          <a:p>
            <a:pPr indent="0" marL="0">
              <a:buNone/>
            </a:pPr>
            <a:r>
              <a:rPr lang="en-US" sz="1000" dirty="0">
                <a:solidFill>
                  <a:srgbClr val="2D3748"/>
                </a:solidFill>
                <a:latin typeface="Calibri" pitchFamily="34" charset="0"/>
                <a:ea typeface="Calibri" pitchFamily="34" charset="-122"/>
                <a:cs typeface="Calibri" pitchFamily="34" charset="-120"/>
              </a:rPr>
              <a:t>Write what I</a:t>
            </a:r>
            <a:endParaRPr lang="en-US" sz="1000" dirty="0"/>
          </a:p>
          <a:p>
            <a:pPr indent="0" marL="0">
              <a:buNone/>
            </a:pPr>
            <a:r>
              <a:rPr lang="en-US" sz="1000" dirty="0">
                <a:solidFill>
                  <a:srgbClr val="2D3748"/>
                </a:solidFill>
                <a:latin typeface="Calibri" pitchFamily="34" charset="0"/>
                <a:ea typeface="Calibri" pitchFamily="34" charset="-122"/>
                <a:cs typeface="Calibri" pitchFamily="34" charset="-120"/>
              </a:rPr>
              <a:t>perceive right now</a:t>
            </a:r>
            <a:endParaRPr lang="en-US" sz="1000" dirty="0"/>
          </a:p>
        </p:txBody>
      </p:sp>
      <p:sp>
        <p:nvSpPr>
          <p:cNvPr id="11" name="Shape 9"/>
          <p:cNvSpPr/>
          <p:nvPr/>
        </p:nvSpPr>
        <p:spPr>
          <a:xfrm>
            <a:off x="4754880" y="1051560"/>
            <a:ext cx="3840480" cy="594360"/>
          </a:xfrm>
          <a:prstGeom prst="rect">
            <a:avLst/>
          </a:prstGeom>
          <a:solidFill>
            <a:srgbClr val="FFFFFF"/>
          </a:solidFill>
          <a:ln w="6350">
            <a:solidFill>
              <a:srgbClr val="065A82"/>
            </a:solidFill>
            <a:prstDash val="solid"/>
          </a:ln>
        </p:spPr>
      </p:sp>
      <p:sp>
        <p:nvSpPr>
          <p:cNvPr id="12" name="Shape 10"/>
          <p:cNvSpPr/>
          <p:nvPr/>
        </p:nvSpPr>
        <p:spPr>
          <a:xfrm>
            <a:off x="4754880" y="1051560"/>
            <a:ext cx="54864" cy="594360"/>
          </a:xfrm>
          <a:prstGeom prst="rect">
            <a:avLst/>
          </a:prstGeom>
          <a:solidFill>
            <a:srgbClr val="065A82"/>
          </a:solidFill>
          <a:ln/>
        </p:spPr>
      </p:sp>
      <p:sp>
        <p:nvSpPr>
          <p:cNvPr id="13" name="Text 11"/>
          <p:cNvSpPr/>
          <p:nvPr/>
        </p:nvSpPr>
        <p:spPr>
          <a:xfrm>
            <a:off x="4892040" y="1097280"/>
            <a:ext cx="365760" cy="274320"/>
          </a:xfrm>
          <a:prstGeom prst="rect">
            <a:avLst/>
          </a:prstGeom>
          <a:noFill/>
          <a:ln/>
        </p:spPr>
        <p:txBody>
          <a:bodyPr wrap="square" rtlCol="0" anchor="ctr"/>
          <a:lstStyle/>
          <a:p>
            <a:pPr indent="0" marL="0">
              <a:buNone/>
            </a:pPr>
            <a:r>
              <a:rPr lang="en-US" sz="1800" b="1" dirty="0">
                <a:solidFill>
                  <a:srgbClr val="065A82"/>
                </a:solidFill>
                <a:latin typeface="Georgia" pitchFamily="34" charset="0"/>
                <a:ea typeface="Georgia" pitchFamily="34" charset="-122"/>
                <a:cs typeface="Georgia" pitchFamily="34" charset="-120"/>
              </a:rPr>
              <a:t>2</a:t>
            </a:r>
            <a:endParaRPr lang="en-US" sz="1800" dirty="0"/>
          </a:p>
        </p:txBody>
      </p:sp>
      <p:sp>
        <p:nvSpPr>
          <p:cNvPr id="14" name="Text 12"/>
          <p:cNvSpPr/>
          <p:nvPr/>
        </p:nvSpPr>
        <p:spPr>
          <a:xfrm>
            <a:off x="5257800" y="1097280"/>
            <a:ext cx="1097280" cy="274320"/>
          </a:xfrm>
          <a:prstGeom prst="rect">
            <a:avLst/>
          </a:prstGeom>
          <a:noFill/>
          <a:ln/>
        </p:spPr>
        <p:txBody>
          <a:bodyPr wrap="square" rtlCol="0" anchor="ctr"/>
          <a:lstStyle/>
          <a:p>
            <a:pPr indent="0" marL="0">
              <a:buNone/>
            </a:pPr>
            <a:r>
              <a:rPr lang="en-US" sz="1400" b="1" dirty="0">
                <a:solidFill>
                  <a:srgbClr val="065A82"/>
                </a:solidFill>
                <a:latin typeface="Calibri" pitchFamily="34" charset="0"/>
                <a:ea typeface="Calibri" pitchFamily="34" charset="-122"/>
                <a:cs typeface="Calibri" pitchFamily="34" charset="-120"/>
              </a:rPr>
              <a:t>ASK</a:t>
            </a:r>
            <a:endParaRPr lang="en-US" sz="1400" dirty="0"/>
          </a:p>
        </p:txBody>
      </p:sp>
      <p:sp>
        <p:nvSpPr>
          <p:cNvPr id="15" name="Text 13"/>
          <p:cNvSpPr/>
          <p:nvPr/>
        </p:nvSpPr>
        <p:spPr>
          <a:xfrm>
            <a:off x="6400800" y="1097280"/>
            <a:ext cx="2011680" cy="502920"/>
          </a:xfrm>
          <a:prstGeom prst="rect">
            <a:avLst/>
          </a:prstGeom>
          <a:noFill/>
          <a:ln/>
        </p:spPr>
        <p:txBody>
          <a:bodyPr wrap="square" rtlCol="0" anchor="ctr"/>
          <a:lstStyle/>
          <a:p>
            <a:pPr indent="0" marL="0">
              <a:buNone/>
            </a:pPr>
            <a:r>
              <a:rPr lang="en-US" sz="1000" dirty="0">
                <a:solidFill>
                  <a:srgbClr val="2D3748"/>
                </a:solidFill>
                <a:latin typeface="Calibri" pitchFamily="34" charset="0"/>
                <a:ea typeface="Calibri" pitchFamily="34" charset="-122"/>
                <a:cs typeface="Calibri" pitchFamily="34" charset="-120"/>
              </a:rPr>
              <a:t>Reason from KB:</a:t>
            </a:r>
            <a:endParaRPr lang="en-US" sz="1000" dirty="0"/>
          </a:p>
          <a:p>
            <a:pPr indent="0" marL="0">
              <a:buNone/>
            </a:pPr>
            <a:r>
              <a:rPr lang="en-US" sz="1000" dirty="0">
                <a:solidFill>
                  <a:srgbClr val="2D3748"/>
                </a:solidFill>
                <a:latin typeface="Calibri" pitchFamily="34" charset="0"/>
                <a:ea typeface="Calibri" pitchFamily="34" charset="-122"/>
                <a:cs typeface="Calibri" pitchFamily="34" charset="-120"/>
              </a:rPr>
              <a:t>what should I do?</a:t>
            </a:r>
            <a:endParaRPr lang="en-US" sz="1000" dirty="0"/>
          </a:p>
        </p:txBody>
      </p:sp>
      <p:sp>
        <p:nvSpPr>
          <p:cNvPr id="16" name="Shape 14"/>
          <p:cNvSpPr/>
          <p:nvPr/>
        </p:nvSpPr>
        <p:spPr>
          <a:xfrm>
            <a:off x="4754880" y="2331720"/>
            <a:ext cx="3840480" cy="594360"/>
          </a:xfrm>
          <a:prstGeom prst="rect">
            <a:avLst/>
          </a:prstGeom>
          <a:solidFill>
            <a:srgbClr val="FFFFFF"/>
          </a:solidFill>
          <a:ln w="6350">
            <a:solidFill>
              <a:srgbClr val="7C3AED"/>
            </a:solidFill>
            <a:prstDash val="solid"/>
          </a:ln>
        </p:spPr>
      </p:sp>
      <p:sp>
        <p:nvSpPr>
          <p:cNvPr id="17" name="Shape 15"/>
          <p:cNvSpPr/>
          <p:nvPr/>
        </p:nvSpPr>
        <p:spPr>
          <a:xfrm>
            <a:off x="4754880" y="2331720"/>
            <a:ext cx="54864" cy="594360"/>
          </a:xfrm>
          <a:prstGeom prst="rect">
            <a:avLst/>
          </a:prstGeom>
          <a:solidFill>
            <a:srgbClr val="7C3AED"/>
          </a:solidFill>
          <a:ln/>
        </p:spPr>
      </p:sp>
      <p:sp>
        <p:nvSpPr>
          <p:cNvPr id="18" name="Text 16"/>
          <p:cNvSpPr/>
          <p:nvPr/>
        </p:nvSpPr>
        <p:spPr>
          <a:xfrm>
            <a:off x="4892040" y="2377440"/>
            <a:ext cx="365760" cy="274320"/>
          </a:xfrm>
          <a:prstGeom prst="rect">
            <a:avLst/>
          </a:prstGeom>
          <a:noFill/>
          <a:ln/>
        </p:spPr>
        <p:txBody>
          <a:bodyPr wrap="square" rtlCol="0" anchor="ctr"/>
          <a:lstStyle/>
          <a:p>
            <a:pPr indent="0" marL="0">
              <a:buNone/>
            </a:pPr>
            <a:r>
              <a:rPr lang="en-US" sz="1800" b="1" dirty="0">
                <a:solidFill>
                  <a:srgbClr val="7C3AED"/>
                </a:solidFill>
                <a:latin typeface="Georgia" pitchFamily="34" charset="0"/>
                <a:ea typeface="Georgia" pitchFamily="34" charset="-122"/>
                <a:cs typeface="Georgia" pitchFamily="34" charset="-120"/>
              </a:rPr>
              <a:t>3</a:t>
            </a:r>
            <a:endParaRPr lang="en-US" sz="1800" dirty="0"/>
          </a:p>
        </p:txBody>
      </p:sp>
      <p:sp>
        <p:nvSpPr>
          <p:cNvPr id="19" name="Text 17"/>
          <p:cNvSpPr/>
          <p:nvPr/>
        </p:nvSpPr>
        <p:spPr>
          <a:xfrm>
            <a:off x="5257800" y="2377440"/>
            <a:ext cx="1097280" cy="274320"/>
          </a:xfrm>
          <a:prstGeom prst="rect">
            <a:avLst/>
          </a:prstGeom>
          <a:noFill/>
          <a:ln/>
        </p:spPr>
        <p:txBody>
          <a:bodyPr wrap="square" rtlCol="0" anchor="ctr"/>
          <a:lstStyle/>
          <a:p>
            <a:pPr indent="0" marL="0">
              <a:buNone/>
            </a:pPr>
            <a:r>
              <a:rPr lang="en-US" sz="1400" b="1" dirty="0">
                <a:solidFill>
                  <a:srgbClr val="7C3AED"/>
                </a:solidFill>
                <a:latin typeface="Calibri" pitchFamily="34" charset="0"/>
                <a:ea typeface="Calibri" pitchFamily="34" charset="-122"/>
                <a:cs typeface="Calibri" pitchFamily="34" charset="-120"/>
              </a:rPr>
              <a:t>TELL</a:t>
            </a:r>
            <a:endParaRPr lang="en-US" sz="1400" dirty="0"/>
          </a:p>
        </p:txBody>
      </p:sp>
      <p:sp>
        <p:nvSpPr>
          <p:cNvPr id="20" name="Text 18"/>
          <p:cNvSpPr/>
          <p:nvPr/>
        </p:nvSpPr>
        <p:spPr>
          <a:xfrm>
            <a:off x="6400800" y="2377440"/>
            <a:ext cx="2011680" cy="502920"/>
          </a:xfrm>
          <a:prstGeom prst="rect">
            <a:avLst/>
          </a:prstGeom>
          <a:noFill/>
          <a:ln/>
        </p:spPr>
        <p:txBody>
          <a:bodyPr wrap="square" rtlCol="0" anchor="ctr"/>
          <a:lstStyle/>
          <a:p>
            <a:pPr indent="0" marL="0">
              <a:buNone/>
            </a:pPr>
            <a:r>
              <a:rPr lang="en-US" sz="1000" dirty="0">
                <a:solidFill>
                  <a:srgbClr val="2D3748"/>
                </a:solidFill>
                <a:latin typeface="Calibri" pitchFamily="34" charset="0"/>
                <a:ea typeface="Calibri" pitchFamily="34" charset="-122"/>
                <a:cs typeface="Calibri" pitchFamily="34" charset="-120"/>
              </a:rPr>
              <a:t>Record the action</a:t>
            </a:r>
            <a:endParaRPr lang="en-US" sz="1000" dirty="0"/>
          </a:p>
          <a:p>
            <a:pPr indent="0" marL="0">
              <a:buNone/>
            </a:pPr>
            <a:r>
              <a:rPr lang="en-US" sz="1000" dirty="0">
                <a:solidFill>
                  <a:srgbClr val="2D3748"/>
                </a:solidFill>
                <a:latin typeface="Calibri" pitchFamily="34" charset="0"/>
                <a:ea typeface="Calibri" pitchFamily="34" charset="-122"/>
                <a:cs typeface="Calibri" pitchFamily="34" charset="-120"/>
              </a:rPr>
              <a:t>I decided on</a:t>
            </a:r>
            <a:endParaRPr lang="en-US" sz="1000" dirty="0"/>
          </a:p>
        </p:txBody>
      </p:sp>
      <p:sp>
        <p:nvSpPr>
          <p:cNvPr id="21" name="Shape 19"/>
          <p:cNvSpPr/>
          <p:nvPr/>
        </p:nvSpPr>
        <p:spPr>
          <a:xfrm>
            <a:off x="548640" y="2331720"/>
            <a:ext cx="3840480" cy="594360"/>
          </a:xfrm>
          <a:prstGeom prst="rect">
            <a:avLst/>
          </a:prstGeom>
          <a:solidFill>
            <a:srgbClr val="FFFFFF"/>
          </a:solidFill>
          <a:ln w="6350">
            <a:solidFill>
              <a:srgbClr val="02C39A"/>
            </a:solidFill>
            <a:prstDash val="solid"/>
          </a:ln>
        </p:spPr>
      </p:sp>
      <p:sp>
        <p:nvSpPr>
          <p:cNvPr id="22" name="Shape 20"/>
          <p:cNvSpPr/>
          <p:nvPr/>
        </p:nvSpPr>
        <p:spPr>
          <a:xfrm>
            <a:off x="548640" y="2331720"/>
            <a:ext cx="54864" cy="594360"/>
          </a:xfrm>
          <a:prstGeom prst="rect">
            <a:avLst/>
          </a:prstGeom>
          <a:solidFill>
            <a:srgbClr val="02C39A"/>
          </a:solidFill>
          <a:ln/>
        </p:spPr>
      </p:sp>
      <p:sp>
        <p:nvSpPr>
          <p:cNvPr id="23" name="Text 21"/>
          <p:cNvSpPr/>
          <p:nvPr/>
        </p:nvSpPr>
        <p:spPr>
          <a:xfrm>
            <a:off x="685800" y="2377440"/>
            <a:ext cx="365760" cy="274320"/>
          </a:xfrm>
          <a:prstGeom prst="rect">
            <a:avLst/>
          </a:prstGeom>
          <a:noFill/>
          <a:ln/>
        </p:spPr>
        <p:txBody>
          <a:bodyPr wrap="square" rtlCol="0" anchor="ctr"/>
          <a:lstStyle/>
          <a:p>
            <a:pPr indent="0" marL="0">
              <a:buNone/>
            </a:pPr>
            <a:r>
              <a:rPr lang="en-US" sz="1800" b="1" dirty="0">
                <a:solidFill>
                  <a:srgbClr val="02C39A"/>
                </a:solidFill>
                <a:latin typeface="Georgia" pitchFamily="34" charset="0"/>
                <a:ea typeface="Georgia" pitchFamily="34" charset="-122"/>
                <a:cs typeface="Georgia" pitchFamily="34" charset="-120"/>
              </a:rPr>
              <a:t>4</a:t>
            </a:r>
            <a:endParaRPr lang="en-US" sz="1800" dirty="0"/>
          </a:p>
        </p:txBody>
      </p:sp>
      <p:sp>
        <p:nvSpPr>
          <p:cNvPr id="24" name="Text 22"/>
          <p:cNvSpPr/>
          <p:nvPr/>
        </p:nvSpPr>
        <p:spPr>
          <a:xfrm>
            <a:off x="1051560" y="2377440"/>
            <a:ext cx="1097280" cy="274320"/>
          </a:xfrm>
          <a:prstGeom prst="rect">
            <a:avLst/>
          </a:prstGeom>
          <a:noFill/>
          <a:ln/>
        </p:spPr>
        <p:txBody>
          <a:bodyPr wrap="square" rtlCol="0" anchor="ctr"/>
          <a:lstStyle/>
          <a:p>
            <a:pPr indent="0" marL="0">
              <a:buNone/>
            </a:pPr>
            <a:r>
              <a:rPr lang="en-US" sz="1400" b="1" dirty="0">
                <a:solidFill>
                  <a:srgbClr val="02C39A"/>
                </a:solidFill>
                <a:latin typeface="Calibri" pitchFamily="34" charset="0"/>
                <a:ea typeface="Calibri" pitchFamily="34" charset="-122"/>
                <a:cs typeface="Calibri" pitchFamily="34" charset="-120"/>
              </a:rPr>
              <a:t>ACT</a:t>
            </a:r>
            <a:endParaRPr lang="en-US" sz="1400" dirty="0"/>
          </a:p>
        </p:txBody>
      </p:sp>
      <p:sp>
        <p:nvSpPr>
          <p:cNvPr id="25" name="Text 23"/>
          <p:cNvSpPr/>
          <p:nvPr/>
        </p:nvSpPr>
        <p:spPr>
          <a:xfrm>
            <a:off x="2194560" y="2377440"/>
            <a:ext cx="2011680" cy="502920"/>
          </a:xfrm>
          <a:prstGeom prst="rect">
            <a:avLst/>
          </a:prstGeom>
          <a:noFill/>
          <a:ln/>
        </p:spPr>
        <p:txBody>
          <a:bodyPr wrap="square" rtlCol="0" anchor="ctr"/>
          <a:lstStyle/>
          <a:p>
            <a:pPr indent="0" marL="0">
              <a:buNone/>
            </a:pPr>
            <a:r>
              <a:rPr lang="en-US" sz="1000" dirty="0">
                <a:solidFill>
                  <a:srgbClr val="2D3748"/>
                </a:solidFill>
                <a:latin typeface="Calibri" pitchFamily="34" charset="0"/>
                <a:ea typeface="Calibri" pitchFamily="34" charset="-122"/>
                <a:cs typeface="Calibri" pitchFamily="34" charset="-120"/>
              </a:rPr>
              <a:t>Execute the</a:t>
            </a:r>
            <a:endParaRPr lang="en-US" sz="1000" dirty="0"/>
          </a:p>
          <a:p>
            <a:pPr indent="0" marL="0">
              <a:buNone/>
            </a:pPr>
            <a:r>
              <a:rPr lang="en-US" sz="1000" dirty="0">
                <a:solidFill>
                  <a:srgbClr val="2D3748"/>
                </a:solidFill>
                <a:latin typeface="Calibri" pitchFamily="34" charset="0"/>
                <a:ea typeface="Calibri" pitchFamily="34" charset="-122"/>
                <a:cs typeface="Calibri" pitchFamily="34" charset="-120"/>
              </a:rPr>
              <a:t>chosen action</a:t>
            </a:r>
            <a:endParaRPr lang="en-US" sz="1000" dirty="0"/>
          </a:p>
        </p:txBody>
      </p:sp>
      <p:sp>
        <p:nvSpPr>
          <p:cNvPr id="26" name="Text 24"/>
          <p:cNvSpPr/>
          <p:nvPr/>
        </p:nvSpPr>
        <p:spPr>
          <a:xfrm>
            <a:off x="4251960" y="1097280"/>
            <a:ext cx="457200" cy="502920"/>
          </a:xfrm>
          <a:prstGeom prst="rect">
            <a:avLst/>
          </a:prstGeom>
          <a:noFill/>
          <a:ln/>
        </p:spPr>
        <p:txBody>
          <a:bodyPr wrap="square" rtlCol="0" anchor="ctr"/>
          <a:lstStyle/>
          <a:p>
            <a:pPr algn="ctr" indent="0" marL="0">
              <a:buNone/>
            </a:pPr>
            <a:r>
              <a:rPr lang="en-US" sz="2200" dirty="0">
                <a:solidFill>
                  <a:srgbClr val="64748B"/>
                </a:solidFill>
                <a:latin typeface="Calibri" pitchFamily="34" charset="0"/>
                <a:ea typeface="Calibri" pitchFamily="34" charset="-122"/>
                <a:cs typeface="Calibri" pitchFamily="34" charset="-120"/>
              </a:rPr>
              <a:t>→</a:t>
            </a:r>
            <a:endParaRPr lang="en-US" sz="2200" dirty="0"/>
          </a:p>
        </p:txBody>
      </p:sp>
      <p:sp>
        <p:nvSpPr>
          <p:cNvPr id="27" name="Text 25"/>
          <p:cNvSpPr/>
          <p:nvPr/>
        </p:nvSpPr>
        <p:spPr>
          <a:xfrm>
            <a:off x="6492240" y="1691640"/>
            <a:ext cx="457200" cy="594360"/>
          </a:xfrm>
          <a:prstGeom prst="rect">
            <a:avLst/>
          </a:prstGeom>
          <a:noFill/>
          <a:ln/>
        </p:spPr>
        <p:txBody>
          <a:bodyPr wrap="square" rtlCol="0" anchor="ctr"/>
          <a:lstStyle/>
          <a:p>
            <a:pPr algn="ctr" indent="0" marL="0">
              <a:buNone/>
            </a:pPr>
            <a:r>
              <a:rPr lang="en-US" sz="2200" dirty="0">
                <a:solidFill>
                  <a:srgbClr val="64748B"/>
                </a:solidFill>
                <a:latin typeface="Calibri" pitchFamily="34" charset="0"/>
                <a:ea typeface="Calibri" pitchFamily="34" charset="-122"/>
                <a:cs typeface="Calibri" pitchFamily="34" charset="-120"/>
              </a:rPr>
              <a:t>↓</a:t>
            </a:r>
            <a:endParaRPr lang="en-US" sz="2200" dirty="0"/>
          </a:p>
        </p:txBody>
      </p:sp>
      <p:sp>
        <p:nvSpPr>
          <p:cNvPr id="28" name="Text 26"/>
          <p:cNvSpPr/>
          <p:nvPr/>
        </p:nvSpPr>
        <p:spPr>
          <a:xfrm>
            <a:off x="4251960" y="2377440"/>
            <a:ext cx="457200" cy="502920"/>
          </a:xfrm>
          <a:prstGeom prst="rect">
            <a:avLst/>
          </a:prstGeom>
          <a:noFill/>
          <a:ln/>
        </p:spPr>
        <p:txBody>
          <a:bodyPr wrap="square" rtlCol="0" anchor="ctr"/>
          <a:lstStyle/>
          <a:p>
            <a:pPr algn="ctr" indent="0" marL="0">
              <a:buNone/>
            </a:pPr>
            <a:r>
              <a:rPr lang="en-US" sz="2200" dirty="0">
                <a:solidFill>
                  <a:srgbClr val="64748B"/>
                </a:solidFill>
                <a:latin typeface="Calibri" pitchFamily="34" charset="0"/>
                <a:ea typeface="Calibri" pitchFamily="34" charset="-122"/>
                <a:cs typeface="Calibri" pitchFamily="34" charset="-120"/>
              </a:rPr>
              <a:t>←</a:t>
            </a:r>
            <a:endParaRPr lang="en-US" sz="2200" dirty="0"/>
          </a:p>
        </p:txBody>
      </p:sp>
      <p:sp>
        <p:nvSpPr>
          <p:cNvPr id="29" name="Text 27"/>
          <p:cNvSpPr/>
          <p:nvPr/>
        </p:nvSpPr>
        <p:spPr>
          <a:xfrm>
            <a:off x="2286000" y="1691640"/>
            <a:ext cx="457200" cy="594360"/>
          </a:xfrm>
          <a:prstGeom prst="rect">
            <a:avLst/>
          </a:prstGeom>
          <a:noFill/>
          <a:ln/>
        </p:spPr>
        <p:txBody>
          <a:bodyPr wrap="square" rtlCol="0" anchor="ctr"/>
          <a:lstStyle/>
          <a:p>
            <a:pPr algn="ctr" indent="0" marL="0">
              <a:buNone/>
            </a:pPr>
            <a:r>
              <a:rPr lang="en-US" sz="2200" dirty="0">
                <a:solidFill>
                  <a:srgbClr val="64748B"/>
                </a:solidFill>
                <a:latin typeface="Calibri" pitchFamily="34" charset="0"/>
                <a:ea typeface="Calibri" pitchFamily="34" charset="-122"/>
                <a:cs typeface="Calibri" pitchFamily="34" charset="-120"/>
              </a:rPr>
              <a:t>↑</a:t>
            </a:r>
            <a:endParaRPr lang="en-US" sz="2200" dirty="0"/>
          </a:p>
        </p:txBody>
      </p:sp>
      <p:sp>
        <p:nvSpPr>
          <p:cNvPr id="30" name="Shape 28"/>
          <p:cNvSpPr/>
          <p:nvPr/>
        </p:nvSpPr>
        <p:spPr>
          <a:xfrm>
            <a:off x="3291840" y="1783080"/>
            <a:ext cx="2560320" cy="457200"/>
          </a:xfrm>
          <a:prstGeom prst="rect">
            <a:avLst/>
          </a:prstGeom>
          <a:solidFill>
            <a:srgbClr val="EDE9FE"/>
          </a:solidFill>
          <a:ln w="6350">
            <a:solidFill>
              <a:srgbClr val="7C3AED"/>
            </a:solidFill>
            <a:prstDash val="solid"/>
          </a:ln>
        </p:spPr>
      </p:sp>
      <p:sp>
        <p:nvSpPr>
          <p:cNvPr id="31" name="Text 29"/>
          <p:cNvSpPr/>
          <p:nvPr/>
        </p:nvSpPr>
        <p:spPr>
          <a:xfrm>
            <a:off x="3291840" y="1783080"/>
            <a:ext cx="2560320" cy="457200"/>
          </a:xfrm>
          <a:prstGeom prst="rect">
            <a:avLst/>
          </a:prstGeom>
          <a:noFill/>
          <a:ln/>
        </p:spPr>
        <p:txBody>
          <a:bodyPr wrap="square" rtlCol="0" anchor="ctr"/>
          <a:lstStyle/>
          <a:p>
            <a:pPr algn="ctr" indent="0" marL="0">
              <a:buNone/>
            </a:pPr>
            <a:r>
              <a:rPr lang="en-US" sz="1100" b="1" dirty="0">
                <a:solidFill>
                  <a:srgbClr val="7C3AED"/>
                </a:solidFill>
                <a:latin typeface="Calibri" pitchFamily="34" charset="0"/>
                <a:ea typeface="Calibri" pitchFamily="34" charset="-122"/>
                <a:cs typeface="Calibri" pitchFamily="34" charset="-120"/>
              </a:rPr>
              <a:t>REPEAT until goal</a:t>
            </a:r>
            <a:endParaRPr lang="en-US" sz="1100" dirty="0"/>
          </a:p>
        </p:txBody>
      </p:sp>
      <p:sp>
        <p:nvSpPr>
          <p:cNvPr id="32" name="Text 30"/>
          <p:cNvSpPr/>
          <p:nvPr/>
        </p:nvSpPr>
        <p:spPr>
          <a:xfrm>
            <a:off x="548640" y="3246120"/>
            <a:ext cx="4572000" cy="228600"/>
          </a:xfrm>
          <a:prstGeom prst="rect">
            <a:avLst/>
          </a:prstGeom>
          <a:noFill/>
          <a:ln/>
        </p:spPr>
        <p:txBody>
          <a:bodyPr wrap="square" rtlCol="0" anchor="ctr"/>
          <a:lstStyle/>
          <a:p>
            <a:pPr indent="0" marL="0">
              <a:buNone/>
            </a:pPr>
            <a:r>
              <a:rPr lang="en-US" sz="1200" b="1" dirty="0">
                <a:solidFill>
                  <a:srgbClr val="065A82"/>
                </a:solidFill>
                <a:latin typeface="Calibri" pitchFamily="34" charset="0"/>
                <a:ea typeface="Calibri" pitchFamily="34" charset="-122"/>
                <a:cs typeface="Calibri" pitchFamily="34" charset="-120"/>
              </a:rPr>
              <a:t>Declarative vs Procedural Knowledge:</a:t>
            </a:r>
            <a:endParaRPr lang="en-US" sz="1200" dirty="0"/>
          </a:p>
        </p:txBody>
      </p:sp>
      <p:sp>
        <p:nvSpPr>
          <p:cNvPr id="33" name="Shape 31"/>
          <p:cNvSpPr/>
          <p:nvPr/>
        </p:nvSpPr>
        <p:spPr>
          <a:xfrm>
            <a:off x="548640" y="3520440"/>
            <a:ext cx="7772400" cy="274320"/>
          </a:xfrm>
          <a:prstGeom prst="rect">
            <a:avLst/>
          </a:prstGeom>
          <a:solidFill>
            <a:srgbClr val="065A82"/>
          </a:solidFill>
          <a:ln w="6350">
            <a:solidFill>
              <a:srgbClr val="065A82"/>
            </a:solidFill>
            <a:prstDash val="solid"/>
          </a:ln>
        </p:spPr>
      </p:sp>
      <p:sp>
        <p:nvSpPr>
          <p:cNvPr id="34" name="Text 32"/>
          <p:cNvSpPr/>
          <p:nvPr/>
        </p:nvSpPr>
        <p:spPr>
          <a:xfrm>
            <a:off x="548640" y="3520440"/>
            <a:ext cx="1371600" cy="274320"/>
          </a:xfrm>
          <a:prstGeom prst="rect">
            <a:avLst/>
          </a:prstGeom>
          <a:noFill/>
          <a:ln/>
        </p:spPr>
        <p:txBody>
          <a:bodyPr wrap="square" rtlCol="0" anchor="ctr"/>
          <a:lstStyle/>
          <a:p>
            <a:pPr algn="ctr" indent="0" marL="0">
              <a:buNone/>
            </a:pPr>
            <a:endParaRPr lang="en-US" sz="1000" dirty="0"/>
          </a:p>
        </p:txBody>
      </p:sp>
      <p:sp>
        <p:nvSpPr>
          <p:cNvPr id="35" name="Text 33"/>
          <p:cNvSpPr/>
          <p:nvPr/>
        </p:nvSpPr>
        <p:spPr>
          <a:xfrm>
            <a:off x="1920240" y="3520440"/>
            <a:ext cx="3200400" cy="274320"/>
          </a:xfrm>
          <a:prstGeom prst="rect">
            <a:avLst/>
          </a:prstGeom>
          <a:noFill/>
          <a:ln/>
        </p:spPr>
        <p:txBody>
          <a:bodyPr wrap="square"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Declarative ✓</a:t>
            </a:r>
            <a:endParaRPr lang="en-US" sz="1000" dirty="0"/>
          </a:p>
        </p:txBody>
      </p:sp>
      <p:sp>
        <p:nvSpPr>
          <p:cNvPr id="36" name="Text 34"/>
          <p:cNvSpPr/>
          <p:nvPr/>
        </p:nvSpPr>
        <p:spPr>
          <a:xfrm>
            <a:off x="5120640" y="3520440"/>
            <a:ext cx="3200400" cy="274320"/>
          </a:xfrm>
          <a:prstGeom prst="rect">
            <a:avLst/>
          </a:prstGeom>
          <a:noFill/>
          <a:ln/>
        </p:spPr>
        <p:txBody>
          <a:bodyPr wrap="square"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Procedural ✗</a:t>
            </a:r>
            <a:endParaRPr lang="en-US" sz="1000" dirty="0"/>
          </a:p>
        </p:txBody>
      </p:sp>
      <p:sp>
        <p:nvSpPr>
          <p:cNvPr id="37" name="Shape 35"/>
          <p:cNvSpPr/>
          <p:nvPr/>
        </p:nvSpPr>
        <p:spPr>
          <a:xfrm>
            <a:off x="548640" y="3822192"/>
            <a:ext cx="7772400" cy="228600"/>
          </a:xfrm>
          <a:prstGeom prst="rect">
            <a:avLst/>
          </a:prstGeom>
          <a:solidFill>
            <a:srgbClr val="FFFFFF"/>
          </a:solidFill>
          <a:ln w="6350">
            <a:solidFill>
              <a:srgbClr val="E8F4F8"/>
            </a:solidFill>
            <a:prstDash val="solid"/>
          </a:ln>
        </p:spPr>
      </p:sp>
      <p:sp>
        <p:nvSpPr>
          <p:cNvPr id="38" name="Text 36"/>
          <p:cNvSpPr/>
          <p:nvPr/>
        </p:nvSpPr>
        <p:spPr>
          <a:xfrm>
            <a:off x="548640" y="3822192"/>
            <a:ext cx="1371600" cy="228600"/>
          </a:xfrm>
          <a:prstGeom prst="rect">
            <a:avLst/>
          </a:prstGeom>
          <a:noFill/>
          <a:ln/>
        </p:spPr>
        <p:txBody>
          <a:bodyPr wrap="square" rtlCol="0" anchor="ctr"/>
          <a:lstStyle/>
          <a:p>
            <a:pPr algn="l" indent="0" marL="0">
              <a:buNone/>
            </a:pPr>
            <a:r>
              <a:rPr lang="en-US" sz="900" b="1" dirty="0">
                <a:solidFill>
                  <a:srgbClr val="065A82"/>
                </a:solidFill>
                <a:latin typeface="Calibri" pitchFamily="34" charset="0"/>
                <a:ea typeface="Calibri" pitchFamily="34" charset="-122"/>
                <a:cs typeface="Calibri" pitchFamily="34" charset="-120"/>
              </a:rPr>
              <a:t>What it stores</a:t>
            </a:r>
            <a:endParaRPr lang="en-US" sz="900" dirty="0"/>
          </a:p>
        </p:txBody>
      </p:sp>
      <p:sp>
        <p:nvSpPr>
          <p:cNvPr id="39" name="Text 37"/>
          <p:cNvSpPr/>
          <p:nvPr/>
        </p:nvSpPr>
        <p:spPr>
          <a:xfrm>
            <a:off x="1920240" y="3822192"/>
            <a:ext cx="3200400" cy="228600"/>
          </a:xfrm>
          <a:prstGeom prst="rect">
            <a:avLst/>
          </a:prstGeom>
          <a:noFill/>
          <a:ln/>
        </p:spPr>
        <p:txBody>
          <a:bodyPr wrap="square" rtlCol="0" anchor="ctr"/>
          <a:lstStyle/>
          <a:p>
            <a:pPr algn="ctr" indent="0" marL="0">
              <a:buNone/>
            </a:pPr>
            <a:r>
              <a:rPr lang="en-US" sz="900" dirty="0">
                <a:solidFill>
                  <a:srgbClr val="2D3748"/>
                </a:solidFill>
                <a:latin typeface="Calibri" pitchFamily="34" charset="0"/>
                <a:ea typeface="Calibri" pitchFamily="34" charset="-122"/>
                <a:cs typeface="Calibri" pitchFamily="34" charset="-120"/>
              </a:rPr>
              <a:t>WHAT is true ("Pit at [3,1]")</a:t>
            </a:r>
            <a:endParaRPr lang="en-US" sz="900" dirty="0"/>
          </a:p>
        </p:txBody>
      </p:sp>
      <p:sp>
        <p:nvSpPr>
          <p:cNvPr id="40" name="Text 38"/>
          <p:cNvSpPr/>
          <p:nvPr/>
        </p:nvSpPr>
        <p:spPr>
          <a:xfrm>
            <a:off x="5120640" y="3822192"/>
            <a:ext cx="3200400" cy="228600"/>
          </a:xfrm>
          <a:prstGeom prst="rect">
            <a:avLst/>
          </a:prstGeom>
          <a:noFill/>
          <a:ln/>
        </p:spPr>
        <p:txBody>
          <a:bodyPr wrap="square" rtlCol="0" anchor="ctr"/>
          <a:lstStyle/>
          <a:p>
            <a:pPr algn="ctr" indent="0" marL="0">
              <a:buNone/>
            </a:pPr>
            <a:r>
              <a:rPr lang="en-US" sz="900" dirty="0">
                <a:solidFill>
                  <a:srgbClr val="2D3748"/>
                </a:solidFill>
                <a:latin typeface="Calibri" pitchFamily="34" charset="0"/>
                <a:ea typeface="Calibri" pitchFamily="34" charset="-122"/>
                <a:cs typeface="Calibri" pitchFamily="34" charset="-120"/>
              </a:rPr>
              <a:t>HOW to behave ("If breeze → turn left")</a:t>
            </a:r>
            <a:endParaRPr lang="en-US" sz="900" dirty="0"/>
          </a:p>
        </p:txBody>
      </p:sp>
      <p:sp>
        <p:nvSpPr>
          <p:cNvPr id="41" name="Shape 39"/>
          <p:cNvSpPr/>
          <p:nvPr/>
        </p:nvSpPr>
        <p:spPr>
          <a:xfrm>
            <a:off x="548640" y="4069080"/>
            <a:ext cx="7772400" cy="228600"/>
          </a:xfrm>
          <a:prstGeom prst="rect">
            <a:avLst/>
          </a:prstGeom>
          <a:solidFill>
            <a:srgbClr val="E8F4F8"/>
          </a:solidFill>
          <a:ln w="6350">
            <a:solidFill>
              <a:srgbClr val="E8F4F8"/>
            </a:solidFill>
            <a:prstDash val="solid"/>
          </a:ln>
        </p:spPr>
      </p:sp>
      <p:sp>
        <p:nvSpPr>
          <p:cNvPr id="42" name="Text 40"/>
          <p:cNvSpPr/>
          <p:nvPr/>
        </p:nvSpPr>
        <p:spPr>
          <a:xfrm>
            <a:off x="548640" y="4069080"/>
            <a:ext cx="1371600" cy="228600"/>
          </a:xfrm>
          <a:prstGeom prst="rect">
            <a:avLst/>
          </a:prstGeom>
          <a:noFill/>
          <a:ln/>
        </p:spPr>
        <p:txBody>
          <a:bodyPr wrap="square" rtlCol="0" anchor="ctr"/>
          <a:lstStyle/>
          <a:p>
            <a:pPr algn="l" indent="0" marL="0">
              <a:buNone/>
            </a:pPr>
            <a:r>
              <a:rPr lang="en-US" sz="900" b="1" dirty="0">
                <a:solidFill>
                  <a:srgbClr val="065A82"/>
                </a:solidFill>
                <a:latin typeface="Calibri" pitchFamily="34" charset="0"/>
                <a:ea typeface="Calibri" pitchFamily="34" charset="-122"/>
                <a:cs typeface="Calibri" pitchFamily="34" charset="-120"/>
              </a:rPr>
              <a:t>Flexibility</a:t>
            </a:r>
            <a:endParaRPr lang="en-US" sz="900" dirty="0"/>
          </a:p>
        </p:txBody>
      </p:sp>
      <p:sp>
        <p:nvSpPr>
          <p:cNvPr id="43" name="Text 41"/>
          <p:cNvSpPr/>
          <p:nvPr/>
        </p:nvSpPr>
        <p:spPr>
          <a:xfrm>
            <a:off x="1920240" y="4069080"/>
            <a:ext cx="3200400" cy="228600"/>
          </a:xfrm>
          <a:prstGeom prst="rect">
            <a:avLst/>
          </a:prstGeom>
          <a:noFill/>
          <a:ln/>
        </p:spPr>
        <p:txBody>
          <a:bodyPr wrap="square" rtlCol="0" anchor="ctr"/>
          <a:lstStyle/>
          <a:p>
            <a:pPr algn="ctr" indent="0" marL="0">
              <a:buNone/>
            </a:pPr>
            <a:r>
              <a:rPr lang="en-US" sz="900" dirty="0">
                <a:solidFill>
                  <a:srgbClr val="2D3748"/>
                </a:solidFill>
                <a:latin typeface="Calibri" pitchFamily="34" charset="0"/>
                <a:ea typeface="Calibri" pitchFamily="34" charset="-122"/>
                <a:cs typeface="Calibri" pitchFamily="34" charset="-120"/>
              </a:rPr>
              <a:t>High — agent reasons with any KB content</a:t>
            </a:r>
            <a:endParaRPr lang="en-US" sz="900" dirty="0"/>
          </a:p>
        </p:txBody>
      </p:sp>
      <p:sp>
        <p:nvSpPr>
          <p:cNvPr id="44" name="Text 42"/>
          <p:cNvSpPr/>
          <p:nvPr/>
        </p:nvSpPr>
        <p:spPr>
          <a:xfrm>
            <a:off x="5120640" y="4069080"/>
            <a:ext cx="3200400" cy="228600"/>
          </a:xfrm>
          <a:prstGeom prst="rect">
            <a:avLst/>
          </a:prstGeom>
          <a:noFill/>
          <a:ln/>
        </p:spPr>
        <p:txBody>
          <a:bodyPr wrap="square" rtlCol="0" anchor="ctr"/>
          <a:lstStyle/>
          <a:p>
            <a:pPr algn="ctr" indent="0" marL="0">
              <a:buNone/>
            </a:pPr>
            <a:r>
              <a:rPr lang="en-US" sz="900" dirty="0">
                <a:solidFill>
                  <a:srgbClr val="2D3748"/>
                </a:solidFill>
                <a:latin typeface="Calibri" pitchFamily="34" charset="0"/>
                <a:ea typeface="Calibri" pitchFamily="34" charset="-122"/>
                <a:cs typeface="Calibri" pitchFamily="34" charset="-120"/>
              </a:rPr>
              <a:t>Low — breaks if world changes</a:t>
            </a:r>
            <a:endParaRPr lang="en-US" sz="900" dirty="0"/>
          </a:p>
        </p:txBody>
      </p:sp>
      <p:sp>
        <p:nvSpPr>
          <p:cNvPr id="45" name="Shape 43"/>
          <p:cNvSpPr/>
          <p:nvPr/>
        </p:nvSpPr>
        <p:spPr>
          <a:xfrm>
            <a:off x="548640" y="4315968"/>
            <a:ext cx="7772400" cy="228600"/>
          </a:xfrm>
          <a:prstGeom prst="rect">
            <a:avLst/>
          </a:prstGeom>
          <a:solidFill>
            <a:srgbClr val="FFFFFF"/>
          </a:solidFill>
          <a:ln w="6350">
            <a:solidFill>
              <a:srgbClr val="E8F4F8"/>
            </a:solidFill>
            <a:prstDash val="solid"/>
          </a:ln>
        </p:spPr>
      </p:sp>
      <p:sp>
        <p:nvSpPr>
          <p:cNvPr id="46" name="Text 44"/>
          <p:cNvSpPr/>
          <p:nvPr/>
        </p:nvSpPr>
        <p:spPr>
          <a:xfrm>
            <a:off x="548640" y="4315968"/>
            <a:ext cx="1371600" cy="228600"/>
          </a:xfrm>
          <a:prstGeom prst="rect">
            <a:avLst/>
          </a:prstGeom>
          <a:noFill/>
          <a:ln/>
        </p:spPr>
        <p:txBody>
          <a:bodyPr wrap="square" rtlCol="0" anchor="ctr"/>
          <a:lstStyle/>
          <a:p>
            <a:pPr algn="l" indent="0" marL="0">
              <a:buNone/>
            </a:pPr>
            <a:r>
              <a:rPr lang="en-US" sz="900" b="1" dirty="0">
                <a:solidFill>
                  <a:srgbClr val="065A82"/>
                </a:solidFill>
                <a:latin typeface="Calibri" pitchFamily="34" charset="0"/>
                <a:ea typeface="Calibri" pitchFamily="34" charset="-122"/>
                <a:cs typeface="Calibri" pitchFamily="34" charset="-120"/>
              </a:rPr>
              <a:t>KB Agent uses?</a:t>
            </a:r>
            <a:endParaRPr lang="en-US" sz="900" dirty="0"/>
          </a:p>
        </p:txBody>
      </p:sp>
      <p:sp>
        <p:nvSpPr>
          <p:cNvPr id="47" name="Text 45"/>
          <p:cNvSpPr/>
          <p:nvPr/>
        </p:nvSpPr>
        <p:spPr>
          <a:xfrm>
            <a:off x="1920240" y="4315968"/>
            <a:ext cx="3200400" cy="228600"/>
          </a:xfrm>
          <a:prstGeom prst="rect">
            <a:avLst/>
          </a:prstGeom>
          <a:noFill/>
          <a:ln/>
        </p:spPr>
        <p:txBody>
          <a:bodyPr wrap="square" rtlCol="0" anchor="ctr"/>
          <a:lstStyle/>
          <a:p>
            <a:pPr algn="ctr" indent="0" marL="0">
              <a:buNone/>
            </a:pPr>
            <a:r>
              <a:rPr lang="en-US" sz="900" dirty="0">
                <a:solidFill>
                  <a:srgbClr val="2D3748"/>
                </a:solidFill>
                <a:latin typeface="Calibri" pitchFamily="34" charset="0"/>
                <a:ea typeface="Calibri" pitchFamily="34" charset="-122"/>
                <a:cs typeface="Calibri" pitchFamily="34" charset="-120"/>
              </a:rPr>
              <a:t>✅ YES — the standard approach</a:t>
            </a:r>
            <a:endParaRPr lang="en-US" sz="900" dirty="0"/>
          </a:p>
        </p:txBody>
      </p:sp>
      <p:sp>
        <p:nvSpPr>
          <p:cNvPr id="48" name="Text 46"/>
          <p:cNvSpPr/>
          <p:nvPr/>
        </p:nvSpPr>
        <p:spPr>
          <a:xfrm>
            <a:off x="5120640" y="4315968"/>
            <a:ext cx="3200400" cy="228600"/>
          </a:xfrm>
          <a:prstGeom prst="rect">
            <a:avLst/>
          </a:prstGeom>
          <a:noFill/>
          <a:ln/>
        </p:spPr>
        <p:txBody>
          <a:bodyPr wrap="square" rtlCol="0" anchor="ctr"/>
          <a:lstStyle/>
          <a:p>
            <a:pPr algn="ctr" indent="0" marL="0">
              <a:buNone/>
            </a:pPr>
            <a:r>
              <a:rPr lang="en-US" sz="900" dirty="0">
                <a:solidFill>
                  <a:srgbClr val="2D3748"/>
                </a:solidFill>
                <a:latin typeface="Calibri" pitchFamily="34" charset="0"/>
                <a:ea typeface="Calibri" pitchFamily="34" charset="-122"/>
                <a:cs typeface="Calibri" pitchFamily="34" charset="-120"/>
              </a:rPr>
              <a:t>❌ NO — too rigid for complex worlds</a:t>
            </a:r>
            <a:endParaRPr lang="en-US" sz="900" dirty="0"/>
          </a:p>
        </p:txBody>
      </p:sp>
      <p:sp>
        <p:nvSpPr>
          <p:cNvPr id="49" name="Shape 47"/>
          <p:cNvSpPr/>
          <p:nvPr/>
        </p:nvSpPr>
        <p:spPr>
          <a:xfrm>
            <a:off x="548640" y="4572000"/>
            <a:ext cx="8046720" cy="164592"/>
          </a:xfrm>
          <a:prstGeom prst="rect">
            <a:avLst/>
          </a:prstGeom>
          <a:solidFill>
            <a:srgbClr val="ECFDF5"/>
          </a:solidFill>
          <a:ln w="6350">
            <a:solidFill>
              <a:srgbClr val="059669"/>
            </a:solidFill>
            <a:prstDash val="solid"/>
          </a:ln>
        </p:spPr>
      </p:sp>
      <p:sp>
        <p:nvSpPr>
          <p:cNvPr id="50" name="Text 48"/>
          <p:cNvSpPr/>
          <p:nvPr/>
        </p:nvSpPr>
        <p:spPr>
          <a:xfrm>
            <a:off x="640080" y="4572000"/>
            <a:ext cx="7863840" cy="164592"/>
          </a:xfrm>
          <a:prstGeom prst="rect">
            <a:avLst/>
          </a:prstGeom>
          <a:noFill/>
          <a:ln/>
        </p:spPr>
        <p:txBody>
          <a:bodyPr wrap="square" lIns="0" tIns="0" rIns="0" bIns="0" rtlCol="0" anchor="ctr"/>
          <a:lstStyle/>
          <a:p>
            <a:pPr indent="0" marL="0">
              <a:buNone/>
            </a:pPr>
            <a:r>
              <a:rPr lang="en-US" sz="900" b="1" dirty="0">
                <a:solidFill>
                  <a:srgbClr val="059669"/>
                </a:solidFill>
                <a:latin typeface="Calibri" pitchFamily="34" charset="0"/>
                <a:ea typeface="Calibri" pitchFamily="34" charset="-122"/>
                <a:cs typeface="Calibri" pitchFamily="34" charset="-120"/>
              </a:rPr>
              <a:t>💡 One-liner: A KB agent stores what it knows, reasons to decide, and learns by adding new knowledge.</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7FA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C7293"/>
          </a:solidFill>
          <a:ln/>
        </p:spPr>
      </p:sp>
      <p:sp>
        <p:nvSpPr>
          <p:cNvPr id="3" name="Text 1"/>
          <p:cNvSpPr/>
          <p:nvPr/>
        </p:nvSpPr>
        <p:spPr>
          <a:xfrm>
            <a:off x="548640" y="182880"/>
            <a:ext cx="8046720" cy="548640"/>
          </a:xfrm>
          <a:prstGeom prst="rect">
            <a:avLst/>
          </a:prstGeom>
          <a:noFill/>
          <a:ln/>
        </p:spPr>
        <p:txBody>
          <a:bodyPr wrap="square" lIns="0" tIns="0" rIns="0" bIns="0" rtlCol="0" anchor="ctr"/>
          <a:lstStyle/>
          <a:p>
            <a:pPr indent="0" marL="0">
              <a:buNone/>
            </a:pPr>
            <a:r>
              <a:rPr lang="en-US" sz="2200" b="1" dirty="0">
                <a:solidFill>
                  <a:srgbClr val="1A1A2E"/>
                </a:solidFill>
                <a:latin typeface="Georgia" pitchFamily="34" charset="0"/>
                <a:ea typeface="Georgia" pitchFamily="34" charset="-122"/>
                <a:cs typeface="Georgia" pitchFamily="34" charset="-120"/>
              </a:rPr>
              <a:t>The Wumpus World</a:t>
            </a:r>
            <a:endParaRPr lang="en-US" sz="2200" dirty="0"/>
          </a:p>
        </p:txBody>
      </p:sp>
      <p:sp>
        <p:nvSpPr>
          <p:cNvPr id="4" name="Text 2"/>
          <p:cNvSpPr/>
          <p:nvPr/>
        </p:nvSpPr>
        <p:spPr>
          <a:xfrm>
            <a:off x="548640" y="685800"/>
            <a:ext cx="8046720" cy="274320"/>
          </a:xfrm>
          <a:prstGeom prst="rect">
            <a:avLst/>
          </a:prstGeom>
          <a:noFill/>
          <a:ln/>
        </p:spPr>
        <p:txBody>
          <a:bodyPr wrap="square" lIns="0" tIns="0" rIns="0" bIns="0" rtlCol="0" anchor="ctr"/>
          <a:lstStyle/>
          <a:p>
            <a:pPr indent="0" marL="0">
              <a:buNone/>
            </a:pPr>
            <a:r>
              <a:rPr lang="en-US" sz="1200" i="1" dirty="0">
                <a:solidFill>
                  <a:srgbClr val="64748B"/>
                </a:solidFill>
                <a:latin typeface="Calibri" pitchFamily="34" charset="0"/>
                <a:ea typeface="Calibri" pitchFamily="34" charset="-122"/>
                <a:cs typeface="Calibri" pitchFamily="34" charset="-120"/>
              </a:rPr>
              <a:t>THE motivating example — why agents NEED logic to survive</a:t>
            </a:r>
            <a:endParaRPr lang="en-US" sz="1200" dirty="0"/>
          </a:p>
        </p:txBody>
      </p:sp>
      <p:sp>
        <p:nvSpPr>
          <p:cNvPr id="5" name="Text 3"/>
          <p:cNvSpPr/>
          <p:nvPr/>
        </p:nvSpPr>
        <p:spPr>
          <a:xfrm>
            <a:off x="548640" y="4754880"/>
            <a:ext cx="8046720" cy="274320"/>
          </a:xfrm>
          <a:prstGeom prst="rect">
            <a:avLst/>
          </a:prstGeom>
          <a:noFill/>
          <a:ln/>
        </p:spPr>
        <p:txBody>
          <a:bodyPr wrap="square" rtlCol="0" anchor="ctr"/>
          <a:lstStyle/>
          <a:p>
            <a:pPr indent="0" marL="0">
              <a:buNone/>
            </a:pPr>
            <a:r>
              <a:rPr lang="en-US" sz="900" dirty="0">
                <a:solidFill>
                  <a:srgbClr val="64748B"/>
                </a:solidFill>
                <a:latin typeface="Calibri" pitchFamily="34" charset="0"/>
                <a:ea typeface="Calibri" pitchFamily="34" charset="-122"/>
                <a:cs typeface="Calibri" pitchFamily="34" charset="-120"/>
              </a:rPr>
              <a:t>PECST522 — Artificial Intelligence | B.Tech CSE S5 (2024 Scheme)</a:t>
            </a:r>
            <a:endParaRPr lang="en-US" sz="900" dirty="0"/>
          </a:p>
        </p:txBody>
      </p:sp>
      <p:sp>
        <p:nvSpPr>
          <p:cNvPr id="6" name="Shape 4"/>
          <p:cNvSpPr/>
          <p:nvPr/>
        </p:nvSpPr>
        <p:spPr>
          <a:xfrm>
            <a:off x="457200" y="960120"/>
            <a:ext cx="3108960" cy="2194560"/>
          </a:xfrm>
          <a:prstGeom prst="rect">
            <a:avLst/>
          </a:prstGeom>
          <a:solidFill>
            <a:srgbClr val="FFFFFF"/>
          </a:solidFill>
          <a:ln w="6350">
            <a:solidFill>
              <a:srgbClr val="065A82"/>
            </a:solidFill>
            <a:prstDash val="solid"/>
          </a:ln>
        </p:spPr>
      </p:sp>
      <p:sp>
        <p:nvSpPr>
          <p:cNvPr id="7" name="Shape 5"/>
          <p:cNvSpPr/>
          <p:nvPr/>
        </p:nvSpPr>
        <p:spPr>
          <a:xfrm>
            <a:off x="457200" y="960120"/>
            <a:ext cx="777240" cy="548640"/>
          </a:xfrm>
          <a:prstGeom prst="rect">
            <a:avLst/>
          </a:prstGeom>
          <a:solidFill>
            <a:srgbClr val="E8F4F8"/>
          </a:solidFill>
          <a:ln w="9525">
            <a:solidFill>
              <a:srgbClr val="065A82"/>
            </a:solidFill>
            <a:prstDash val="solid"/>
          </a:ln>
        </p:spPr>
      </p:sp>
      <p:sp>
        <p:nvSpPr>
          <p:cNvPr id="8" name="Text 6"/>
          <p:cNvSpPr/>
          <p:nvPr/>
        </p:nvSpPr>
        <p:spPr>
          <a:xfrm>
            <a:off x="475488" y="978408"/>
            <a:ext cx="457200" cy="146304"/>
          </a:xfrm>
          <a:prstGeom prst="rect">
            <a:avLst/>
          </a:prstGeom>
          <a:noFill/>
          <a:ln/>
        </p:spPr>
        <p:txBody>
          <a:bodyPr wrap="square" rtlCol="0" anchor="ctr"/>
          <a:lstStyle/>
          <a:p>
            <a:pPr indent="0" marL="0">
              <a:buNone/>
            </a:pPr>
            <a:r>
              <a:rPr lang="en-US" sz="700" dirty="0">
                <a:solidFill>
                  <a:srgbClr val="64748B"/>
                </a:solidFill>
                <a:latin typeface="Calibri" pitchFamily="34" charset="0"/>
                <a:ea typeface="Calibri" pitchFamily="34" charset="-122"/>
                <a:cs typeface="Calibri" pitchFamily="34" charset="-120"/>
              </a:rPr>
              <a:t>[1,4]</a:t>
            </a:r>
            <a:endParaRPr lang="en-US" sz="700" dirty="0"/>
          </a:p>
        </p:txBody>
      </p:sp>
      <p:sp>
        <p:nvSpPr>
          <p:cNvPr id="9" name="Shape 7"/>
          <p:cNvSpPr/>
          <p:nvPr/>
        </p:nvSpPr>
        <p:spPr>
          <a:xfrm>
            <a:off x="1234440" y="960120"/>
            <a:ext cx="777240" cy="548640"/>
          </a:xfrm>
          <a:prstGeom prst="rect">
            <a:avLst/>
          </a:prstGeom>
          <a:solidFill>
            <a:srgbClr val="FFFFFF"/>
          </a:solidFill>
          <a:ln w="9525">
            <a:solidFill>
              <a:srgbClr val="065A82"/>
            </a:solidFill>
            <a:prstDash val="solid"/>
          </a:ln>
        </p:spPr>
      </p:sp>
      <p:sp>
        <p:nvSpPr>
          <p:cNvPr id="10" name="Text 8"/>
          <p:cNvSpPr/>
          <p:nvPr/>
        </p:nvSpPr>
        <p:spPr>
          <a:xfrm>
            <a:off x="1252728" y="978408"/>
            <a:ext cx="457200" cy="146304"/>
          </a:xfrm>
          <a:prstGeom prst="rect">
            <a:avLst/>
          </a:prstGeom>
          <a:noFill/>
          <a:ln/>
        </p:spPr>
        <p:txBody>
          <a:bodyPr wrap="square" rtlCol="0" anchor="ctr"/>
          <a:lstStyle/>
          <a:p>
            <a:pPr indent="0" marL="0">
              <a:buNone/>
            </a:pPr>
            <a:r>
              <a:rPr lang="en-US" sz="700" dirty="0">
                <a:solidFill>
                  <a:srgbClr val="64748B"/>
                </a:solidFill>
                <a:latin typeface="Calibri" pitchFamily="34" charset="0"/>
                <a:ea typeface="Calibri" pitchFamily="34" charset="-122"/>
                <a:cs typeface="Calibri" pitchFamily="34" charset="-120"/>
              </a:rPr>
              <a:t>[2,4]</a:t>
            </a:r>
            <a:endParaRPr lang="en-US" sz="700" dirty="0"/>
          </a:p>
        </p:txBody>
      </p:sp>
      <p:sp>
        <p:nvSpPr>
          <p:cNvPr id="11" name="Text 9"/>
          <p:cNvSpPr/>
          <p:nvPr/>
        </p:nvSpPr>
        <p:spPr>
          <a:xfrm>
            <a:off x="1234440" y="1097280"/>
            <a:ext cx="777240" cy="365760"/>
          </a:xfrm>
          <a:prstGeom prst="rect">
            <a:avLst/>
          </a:prstGeom>
          <a:noFill/>
          <a:ln/>
        </p:spPr>
        <p:txBody>
          <a:bodyPr wrap="square" rtlCol="0" anchor="ctr"/>
          <a:lstStyle/>
          <a:p>
            <a:pPr algn="ctr" indent="0" marL="0">
              <a:buNone/>
            </a:pPr>
            <a:r>
              <a:rPr lang="en-US" sz="1800" b="1" dirty="0">
                <a:solidFill>
                  <a:srgbClr val="1C7293"/>
                </a:solidFill>
                <a:latin typeface="Georgia" pitchFamily="34" charset="0"/>
                <a:ea typeface="Georgia" pitchFamily="34" charset="-122"/>
                <a:cs typeface="Georgia" pitchFamily="34" charset="-120"/>
              </a:rPr>
              <a:t>B</a:t>
            </a:r>
            <a:endParaRPr lang="en-US" sz="1800" dirty="0"/>
          </a:p>
        </p:txBody>
      </p:sp>
      <p:sp>
        <p:nvSpPr>
          <p:cNvPr id="12" name="Shape 10"/>
          <p:cNvSpPr/>
          <p:nvPr/>
        </p:nvSpPr>
        <p:spPr>
          <a:xfrm>
            <a:off x="2011680" y="960120"/>
            <a:ext cx="777240" cy="548640"/>
          </a:xfrm>
          <a:prstGeom prst="rect">
            <a:avLst/>
          </a:prstGeom>
          <a:solidFill>
            <a:srgbClr val="E8F4F8"/>
          </a:solidFill>
          <a:ln w="9525">
            <a:solidFill>
              <a:srgbClr val="065A82"/>
            </a:solidFill>
            <a:prstDash val="solid"/>
          </a:ln>
        </p:spPr>
      </p:sp>
      <p:sp>
        <p:nvSpPr>
          <p:cNvPr id="13" name="Text 11"/>
          <p:cNvSpPr/>
          <p:nvPr/>
        </p:nvSpPr>
        <p:spPr>
          <a:xfrm>
            <a:off x="2029968" y="978408"/>
            <a:ext cx="457200" cy="146304"/>
          </a:xfrm>
          <a:prstGeom prst="rect">
            <a:avLst/>
          </a:prstGeom>
          <a:noFill/>
          <a:ln/>
        </p:spPr>
        <p:txBody>
          <a:bodyPr wrap="square" rtlCol="0" anchor="ctr"/>
          <a:lstStyle/>
          <a:p>
            <a:pPr indent="0" marL="0">
              <a:buNone/>
            </a:pPr>
            <a:r>
              <a:rPr lang="en-US" sz="700" dirty="0">
                <a:solidFill>
                  <a:srgbClr val="64748B"/>
                </a:solidFill>
                <a:latin typeface="Calibri" pitchFamily="34" charset="0"/>
                <a:ea typeface="Calibri" pitchFamily="34" charset="-122"/>
                <a:cs typeface="Calibri" pitchFamily="34" charset="-120"/>
              </a:rPr>
              <a:t>[3,4]</a:t>
            </a:r>
            <a:endParaRPr lang="en-US" sz="700" dirty="0"/>
          </a:p>
        </p:txBody>
      </p:sp>
      <p:sp>
        <p:nvSpPr>
          <p:cNvPr id="14" name="Text 12"/>
          <p:cNvSpPr/>
          <p:nvPr/>
        </p:nvSpPr>
        <p:spPr>
          <a:xfrm>
            <a:off x="2011680" y="1097280"/>
            <a:ext cx="777240" cy="365760"/>
          </a:xfrm>
          <a:prstGeom prst="rect">
            <a:avLst/>
          </a:prstGeom>
          <a:noFill/>
          <a:ln/>
        </p:spPr>
        <p:txBody>
          <a:bodyPr wrap="square" rtlCol="0" anchor="ctr"/>
          <a:lstStyle/>
          <a:p>
            <a:pPr algn="ctr" indent="0" marL="0">
              <a:buNone/>
            </a:pPr>
            <a:r>
              <a:rPr lang="en-US" sz="1800" b="1" dirty="0">
                <a:solidFill>
                  <a:srgbClr val="DC2626"/>
                </a:solidFill>
                <a:latin typeface="Georgia" pitchFamily="34" charset="0"/>
                <a:ea typeface="Georgia" pitchFamily="34" charset="-122"/>
                <a:cs typeface="Georgia" pitchFamily="34" charset="-120"/>
              </a:rPr>
              <a:t>P</a:t>
            </a:r>
            <a:endParaRPr lang="en-US" sz="1800" dirty="0"/>
          </a:p>
        </p:txBody>
      </p:sp>
      <p:sp>
        <p:nvSpPr>
          <p:cNvPr id="15" name="Shape 13"/>
          <p:cNvSpPr/>
          <p:nvPr/>
        </p:nvSpPr>
        <p:spPr>
          <a:xfrm>
            <a:off x="2788920" y="960120"/>
            <a:ext cx="777240" cy="548640"/>
          </a:xfrm>
          <a:prstGeom prst="rect">
            <a:avLst/>
          </a:prstGeom>
          <a:solidFill>
            <a:srgbClr val="FFFFFF"/>
          </a:solidFill>
          <a:ln w="9525">
            <a:solidFill>
              <a:srgbClr val="065A82"/>
            </a:solidFill>
            <a:prstDash val="solid"/>
          </a:ln>
        </p:spPr>
      </p:sp>
      <p:sp>
        <p:nvSpPr>
          <p:cNvPr id="16" name="Text 14"/>
          <p:cNvSpPr/>
          <p:nvPr/>
        </p:nvSpPr>
        <p:spPr>
          <a:xfrm>
            <a:off x="2807208" y="978408"/>
            <a:ext cx="457200" cy="146304"/>
          </a:xfrm>
          <a:prstGeom prst="rect">
            <a:avLst/>
          </a:prstGeom>
          <a:noFill/>
          <a:ln/>
        </p:spPr>
        <p:txBody>
          <a:bodyPr wrap="square" rtlCol="0" anchor="ctr"/>
          <a:lstStyle/>
          <a:p>
            <a:pPr indent="0" marL="0">
              <a:buNone/>
            </a:pPr>
            <a:r>
              <a:rPr lang="en-US" sz="700" dirty="0">
                <a:solidFill>
                  <a:srgbClr val="64748B"/>
                </a:solidFill>
                <a:latin typeface="Calibri" pitchFamily="34" charset="0"/>
                <a:ea typeface="Calibri" pitchFamily="34" charset="-122"/>
                <a:cs typeface="Calibri" pitchFamily="34" charset="-120"/>
              </a:rPr>
              <a:t>[4,4]</a:t>
            </a:r>
            <a:endParaRPr lang="en-US" sz="700" dirty="0"/>
          </a:p>
        </p:txBody>
      </p:sp>
      <p:sp>
        <p:nvSpPr>
          <p:cNvPr id="17" name="Shape 15"/>
          <p:cNvSpPr/>
          <p:nvPr/>
        </p:nvSpPr>
        <p:spPr>
          <a:xfrm>
            <a:off x="457200" y="1508760"/>
            <a:ext cx="777240" cy="548640"/>
          </a:xfrm>
          <a:prstGeom prst="rect">
            <a:avLst/>
          </a:prstGeom>
          <a:solidFill>
            <a:srgbClr val="FFFFFF"/>
          </a:solidFill>
          <a:ln w="9525">
            <a:solidFill>
              <a:srgbClr val="065A82"/>
            </a:solidFill>
            <a:prstDash val="solid"/>
          </a:ln>
        </p:spPr>
      </p:sp>
      <p:sp>
        <p:nvSpPr>
          <p:cNvPr id="18" name="Text 16"/>
          <p:cNvSpPr/>
          <p:nvPr/>
        </p:nvSpPr>
        <p:spPr>
          <a:xfrm>
            <a:off x="475488" y="1527048"/>
            <a:ext cx="457200" cy="146304"/>
          </a:xfrm>
          <a:prstGeom prst="rect">
            <a:avLst/>
          </a:prstGeom>
          <a:noFill/>
          <a:ln/>
        </p:spPr>
        <p:txBody>
          <a:bodyPr wrap="square" rtlCol="0" anchor="ctr"/>
          <a:lstStyle/>
          <a:p>
            <a:pPr indent="0" marL="0">
              <a:buNone/>
            </a:pPr>
            <a:r>
              <a:rPr lang="en-US" sz="700" dirty="0">
                <a:solidFill>
                  <a:srgbClr val="64748B"/>
                </a:solidFill>
                <a:latin typeface="Calibri" pitchFamily="34" charset="0"/>
                <a:ea typeface="Calibri" pitchFamily="34" charset="-122"/>
                <a:cs typeface="Calibri" pitchFamily="34" charset="-120"/>
              </a:rPr>
              <a:t>[1,3]</a:t>
            </a:r>
            <a:endParaRPr lang="en-US" sz="700" dirty="0"/>
          </a:p>
        </p:txBody>
      </p:sp>
      <p:sp>
        <p:nvSpPr>
          <p:cNvPr id="19" name="Text 17"/>
          <p:cNvSpPr/>
          <p:nvPr/>
        </p:nvSpPr>
        <p:spPr>
          <a:xfrm>
            <a:off x="457200" y="1645920"/>
            <a:ext cx="777240" cy="365760"/>
          </a:xfrm>
          <a:prstGeom prst="rect">
            <a:avLst/>
          </a:prstGeom>
          <a:noFill/>
          <a:ln/>
        </p:spPr>
        <p:txBody>
          <a:bodyPr wrap="square" rtlCol="0" anchor="ctr"/>
          <a:lstStyle/>
          <a:p>
            <a:pPr algn="ctr" indent="0" marL="0">
              <a:buNone/>
            </a:pPr>
            <a:r>
              <a:rPr lang="en-US" sz="1800" b="1" dirty="0">
                <a:solidFill>
                  <a:srgbClr val="DC2626"/>
                </a:solidFill>
                <a:latin typeface="Georgia" pitchFamily="34" charset="0"/>
                <a:ea typeface="Georgia" pitchFamily="34" charset="-122"/>
                <a:cs typeface="Georgia" pitchFamily="34" charset="-120"/>
              </a:rPr>
              <a:t>W</a:t>
            </a:r>
            <a:endParaRPr lang="en-US" sz="1800" dirty="0"/>
          </a:p>
        </p:txBody>
      </p:sp>
      <p:sp>
        <p:nvSpPr>
          <p:cNvPr id="20" name="Shape 18"/>
          <p:cNvSpPr/>
          <p:nvPr/>
        </p:nvSpPr>
        <p:spPr>
          <a:xfrm>
            <a:off x="1234440" y="1508760"/>
            <a:ext cx="777240" cy="548640"/>
          </a:xfrm>
          <a:prstGeom prst="rect">
            <a:avLst/>
          </a:prstGeom>
          <a:solidFill>
            <a:srgbClr val="E8F4F8"/>
          </a:solidFill>
          <a:ln w="9525">
            <a:solidFill>
              <a:srgbClr val="065A82"/>
            </a:solidFill>
            <a:prstDash val="solid"/>
          </a:ln>
        </p:spPr>
      </p:sp>
      <p:sp>
        <p:nvSpPr>
          <p:cNvPr id="21" name="Text 19"/>
          <p:cNvSpPr/>
          <p:nvPr/>
        </p:nvSpPr>
        <p:spPr>
          <a:xfrm>
            <a:off x="1252728" y="1527048"/>
            <a:ext cx="457200" cy="146304"/>
          </a:xfrm>
          <a:prstGeom prst="rect">
            <a:avLst/>
          </a:prstGeom>
          <a:noFill/>
          <a:ln/>
        </p:spPr>
        <p:txBody>
          <a:bodyPr wrap="square" rtlCol="0" anchor="ctr"/>
          <a:lstStyle/>
          <a:p>
            <a:pPr indent="0" marL="0">
              <a:buNone/>
            </a:pPr>
            <a:r>
              <a:rPr lang="en-US" sz="700" dirty="0">
                <a:solidFill>
                  <a:srgbClr val="64748B"/>
                </a:solidFill>
                <a:latin typeface="Calibri" pitchFamily="34" charset="0"/>
                <a:ea typeface="Calibri" pitchFamily="34" charset="-122"/>
                <a:cs typeface="Calibri" pitchFamily="34" charset="-120"/>
              </a:rPr>
              <a:t>[2,3]</a:t>
            </a:r>
            <a:endParaRPr lang="en-US" sz="700" dirty="0"/>
          </a:p>
        </p:txBody>
      </p:sp>
      <p:sp>
        <p:nvSpPr>
          <p:cNvPr id="22" name="Shape 20"/>
          <p:cNvSpPr/>
          <p:nvPr/>
        </p:nvSpPr>
        <p:spPr>
          <a:xfrm>
            <a:off x="2011680" y="1508760"/>
            <a:ext cx="777240" cy="548640"/>
          </a:xfrm>
          <a:prstGeom prst="rect">
            <a:avLst/>
          </a:prstGeom>
          <a:solidFill>
            <a:srgbClr val="FFFFFF"/>
          </a:solidFill>
          <a:ln w="9525">
            <a:solidFill>
              <a:srgbClr val="065A82"/>
            </a:solidFill>
            <a:prstDash val="solid"/>
          </a:ln>
        </p:spPr>
      </p:sp>
      <p:sp>
        <p:nvSpPr>
          <p:cNvPr id="23" name="Text 21"/>
          <p:cNvSpPr/>
          <p:nvPr/>
        </p:nvSpPr>
        <p:spPr>
          <a:xfrm>
            <a:off x="2029968" y="1527048"/>
            <a:ext cx="457200" cy="146304"/>
          </a:xfrm>
          <a:prstGeom prst="rect">
            <a:avLst/>
          </a:prstGeom>
          <a:noFill/>
          <a:ln/>
        </p:spPr>
        <p:txBody>
          <a:bodyPr wrap="square" rtlCol="0" anchor="ctr"/>
          <a:lstStyle/>
          <a:p>
            <a:pPr indent="0" marL="0">
              <a:buNone/>
            </a:pPr>
            <a:r>
              <a:rPr lang="en-US" sz="700" dirty="0">
                <a:solidFill>
                  <a:srgbClr val="64748B"/>
                </a:solidFill>
                <a:latin typeface="Calibri" pitchFamily="34" charset="0"/>
                <a:ea typeface="Calibri" pitchFamily="34" charset="-122"/>
                <a:cs typeface="Calibri" pitchFamily="34" charset="-120"/>
              </a:rPr>
              <a:t>[3,3]</a:t>
            </a:r>
            <a:endParaRPr lang="en-US" sz="700" dirty="0"/>
          </a:p>
        </p:txBody>
      </p:sp>
      <p:sp>
        <p:nvSpPr>
          <p:cNvPr id="24" name="Shape 22"/>
          <p:cNvSpPr/>
          <p:nvPr/>
        </p:nvSpPr>
        <p:spPr>
          <a:xfrm>
            <a:off x="2788920" y="1508760"/>
            <a:ext cx="777240" cy="548640"/>
          </a:xfrm>
          <a:prstGeom prst="rect">
            <a:avLst/>
          </a:prstGeom>
          <a:solidFill>
            <a:srgbClr val="E8F4F8"/>
          </a:solidFill>
          <a:ln w="9525">
            <a:solidFill>
              <a:srgbClr val="065A82"/>
            </a:solidFill>
            <a:prstDash val="solid"/>
          </a:ln>
        </p:spPr>
      </p:sp>
      <p:sp>
        <p:nvSpPr>
          <p:cNvPr id="25" name="Text 23"/>
          <p:cNvSpPr/>
          <p:nvPr/>
        </p:nvSpPr>
        <p:spPr>
          <a:xfrm>
            <a:off x="2807208" y="1527048"/>
            <a:ext cx="457200" cy="146304"/>
          </a:xfrm>
          <a:prstGeom prst="rect">
            <a:avLst/>
          </a:prstGeom>
          <a:noFill/>
          <a:ln/>
        </p:spPr>
        <p:txBody>
          <a:bodyPr wrap="square" rtlCol="0" anchor="ctr"/>
          <a:lstStyle/>
          <a:p>
            <a:pPr indent="0" marL="0">
              <a:buNone/>
            </a:pPr>
            <a:r>
              <a:rPr lang="en-US" sz="700" dirty="0">
                <a:solidFill>
                  <a:srgbClr val="64748B"/>
                </a:solidFill>
                <a:latin typeface="Calibri" pitchFamily="34" charset="0"/>
                <a:ea typeface="Calibri" pitchFamily="34" charset="-122"/>
                <a:cs typeface="Calibri" pitchFamily="34" charset="-120"/>
              </a:rPr>
              <a:t>[4,3]</a:t>
            </a:r>
            <a:endParaRPr lang="en-US" sz="700" dirty="0"/>
          </a:p>
        </p:txBody>
      </p:sp>
      <p:sp>
        <p:nvSpPr>
          <p:cNvPr id="26" name="Shape 24"/>
          <p:cNvSpPr/>
          <p:nvPr/>
        </p:nvSpPr>
        <p:spPr>
          <a:xfrm>
            <a:off x="457200" y="2057400"/>
            <a:ext cx="777240" cy="548640"/>
          </a:xfrm>
          <a:prstGeom prst="rect">
            <a:avLst/>
          </a:prstGeom>
          <a:solidFill>
            <a:srgbClr val="E8F4F8"/>
          </a:solidFill>
          <a:ln w="9525">
            <a:solidFill>
              <a:srgbClr val="065A82"/>
            </a:solidFill>
            <a:prstDash val="solid"/>
          </a:ln>
        </p:spPr>
      </p:sp>
      <p:sp>
        <p:nvSpPr>
          <p:cNvPr id="27" name="Text 25"/>
          <p:cNvSpPr/>
          <p:nvPr/>
        </p:nvSpPr>
        <p:spPr>
          <a:xfrm>
            <a:off x="475488" y="2075688"/>
            <a:ext cx="457200" cy="146304"/>
          </a:xfrm>
          <a:prstGeom prst="rect">
            <a:avLst/>
          </a:prstGeom>
          <a:noFill/>
          <a:ln/>
        </p:spPr>
        <p:txBody>
          <a:bodyPr wrap="square" rtlCol="0" anchor="ctr"/>
          <a:lstStyle/>
          <a:p>
            <a:pPr indent="0" marL="0">
              <a:buNone/>
            </a:pPr>
            <a:r>
              <a:rPr lang="en-US" sz="700" dirty="0">
                <a:solidFill>
                  <a:srgbClr val="64748B"/>
                </a:solidFill>
                <a:latin typeface="Calibri" pitchFamily="34" charset="0"/>
                <a:ea typeface="Calibri" pitchFamily="34" charset="-122"/>
                <a:cs typeface="Calibri" pitchFamily="34" charset="-120"/>
              </a:rPr>
              <a:t>[1,2]</a:t>
            </a:r>
            <a:endParaRPr lang="en-US" sz="700" dirty="0"/>
          </a:p>
        </p:txBody>
      </p:sp>
      <p:sp>
        <p:nvSpPr>
          <p:cNvPr id="28" name="Text 26"/>
          <p:cNvSpPr/>
          <p:nvPr/>
        </p:nvSpPr>
        <p:spPr>
          <a:xfrm>
            <a:off x="457200" y="2194560"/>
            <a:ext cx="777240" cy="365760"/>
          </a:xfrm>
          <a:prstGeom prst="rect">
            <a:avLst/>
          </a:prstGeom>
          <a:noFill/>
          <a:ln/>
        </p:spPr>
        <p:txBody>
          <a:bodyPr wrap="square" rtlCol="0" anchor="ctr"/>
          <a:lstStyle/>
          <a:p>
            <a:pPr algn="ctr" indent="0" marL="0">
              <a:buNone/>
            </a:pPr>
            <a:r>
              <a:rPr lang="en-US" sz="1800" b="1" dirty="0">
                <a:solidFill>
                  <a:srgbClr val="F59E0B"/>
                </a:solidFill>
                <a:latin typeface="Georgia" pitchFamily="34" charset="0"/>
                <a:ea typeface="Georgia" pitchFamily="34" charset="-122"/>
                <a:cs typeface="Georgia" pitchFamily="34" charset="-120"/>
              </a:rPr>
              <a:t>S</a:t>
            </a:r>
            <a:endParaRPr lang="en-US" sz="1800" dirty="0"/>
          </a:p>
        </p:txBody>
      </p:sp>
      <p:sp>
        <p:nvSpPr>
          <p:cNvPr id="29" name="Shape 27"/>
          <p:cNvSpPr/>
          <p:nvPr/>
        </p:nvSpPr>
        <p:spPr>
          <a:xfrm>
            <a:off x="1234440" y="2057400"/>
            <a:ext cx="777240" cy="548640"/>
          </a:xfrm>
          <a:prstGeom prst="rect">
            <a:avLst/>
          </a:prstGeom>
          <a:solidFill>
            <a:srgbClr val="FFFFFF"/>
          </a:solidFill>
          <a:ln w="9525">
            <a:solidFill>
              <a:srgbClr val="065A82"/>
            </a:solidFill>
            <a:prstDash val="solid"/>
          </a:ln>
        </p:spPr>
      </p:sp>
      <p:sp>
        <p:nvSpPr>
          <p:cNvPr id="30" name="Text 28"/>
          <p:cNvSpPr/>
          <p:nvPr/>
        </p:nvSpPr>
        <p:spPr>
          <a:xfrm>
            <a:off x="1252728" y="2075688"/>
            <a:ext cx="457200" cy="146304"/>
          </a:xfrm>
          <a:prstGeom prst="rect">
            <a:avLst/>
          </a:prstGeom>
          <a:noFill/>
          <a:ln/>
        </p:spPr>
        <p:txBody>
          <a:bodyPr wrap="square" rtlCol="0" anchor="ctr"/>
          <a:lstStyle/>
          <a:p>
            <a:pPr indent="0" marL="0">
              <a:buNone/>
            </a:pPr>
            <a:r>
              <a:rPr lang="en-US" sz="700" dirty="0">
                <a:solidFill>
                  <a:srgbClr val="64748B"/>
                </a:solidFill>
                <a:latin typeface="Calibri" pitchFamily="34" charset="0"/>
                <a:ea typeface="Calibri" pitchFamily="34" charset="-122"/>
                <a:cs typeface="Calibri" pitchFamily="34" charset="-120"/>
              </a:rPr>
              <a:t>[2,2]</a:t>
            </a:r>
            <a:endParaRPr lang="en-US" sz="700" dirty="0"/>
          </a:p>
        </p:txBody>
      </p:sp>
      <p:sp>
        <p:nvSpPr>
          <p:cNvPr id="31" name="Shape 29"/>
          <p:cNvSpPr/>
          <p:nvPr/>
        </p:nvSpPr>
        <p:spPr>
          <a:xfrm>
            <a:off x="2011680" y="2057400"/>
            <a:ext cx="777240" cy="548640"/>
          </a:xfrm>
          <a:prstGeom prst="rect">
            <a:avLst/>
          </a:prstGeom>
          <a:solidFill>
            <a:srgbClr val="E8F4F8"/>
          </a:solidFill>
          <a:ln w="9525">
            <a:solidFill>
              <a:srgbClr val="065A82"/>
            </a:solidFill>
            <a:prstDash val="solid"/>
          </a:ln>
        </p:spPr>
      </p:sp>
      <p:sp>
        <p:nvSpPr>
          <p:cNvPr id="32" name="Text 30"/>
          <p:cNvSpPr/>
          <p:nvPr/>
        </p:nvSpPr>
        <p:spPr>
          <a:xfrm>
            <a:off x="2029968" y="2075688"/>
            <a:ext cx="457200" cy="146304"/>
          </a:xfrm>
          <a:prstGeom prst="rect">
            <a:avLst/>
          </a:prstGeom>
          <a:noFill/>
          <a:ln/>
        </p:spPr>
        <p:txBody>
          <a:bodyPr wrap="square" rtlCol="0" anchor="ctr"/>
          <a:lstStyle/>
          <a:p>
            <a:pPr indent="0" marL="0">
              <a:buNone/>
            </a:pPr>
            <a:r>
              <a:rPr lang="en-US" sz="700" dirty="0">
                <a:solidFill>
                  <a:srgbClr val="64748B"/>
                </a:solidFill>
                <a:latin typeface="Calibri" pitchFamily="34" charset="0"/>
                <a:ea typeface="Calibri" pitchFamily="34" charset="-122"/>
                <a:cs typeface="Calibri" pitchFamily="34" charset="-120"/>
              </a:rPr>
              <a:t>[3,2]</a:t>
            </a:r>
            <a:endParaRPr lang="en-US" sz="700" dirty="0"/>
          </a:p>
        </p:txBody>
      </p:sp>
      <p:sp>
        <p:nvSpPr>
          <p:cNvPr id="33" name="Text 31"/>
          <p:cNvSpPr/>
          <p:nvPr/>
        </p:nvSpPr>
        <p:spPr>
          <a:xfrm>
            <a:off x="2011680" y="2194560"/>
            <a:ext cx="777240" cy="365760"/>
          </a:xfrm>
          <a:prstGeom prst="rect">
            <a:avLst/>
          </a:prstGeom>
          <a:noFill/>
          <a:ln/>
        </p:spPr>
        <p:txBody>
          <a:bodyPr wrap="square" rtlCol="0" anchor="ctr"/>
          <a:lstStyle/>
          <a:p>
            <a:pPr algn="ctr" indent="0" marL="0">
              <a:buNone/>
            </a:pPr>
            <a:r>
              <a:rPr lang="en-US" sz="1800" b="1" dirty="0">
                <a:solidFill>
                  <a:srgbClr val="1C7293"/>
                </a:solidFill>
                <a:latin typeface="Georgia" pitchFamily="34" charset="0"/>
                <a:ea typeface="Georgia" pitchFamily="34" charset="-122"/>
                <a:cs typeface="Georgia" pitchFamily="34" charset="-120"/>
              </a:rPr>
              <a:t>B</a:t>
            </a:r>
            <a:endParaRPr lang="en-US" sz="1800" dirty="0"/>
          </a:p>
        </p:txBody>
      </p:sp>
      <p:sp>
        <p:nvSpPr>
          <p:cNvPr id="34" name="Shape 32"/>
          <p:cNvSpPr/>
          <p:nvPr/>
        </p:nvSpPr>
        <p:spPr>
          <a:xfrm>
            <a:off x="2788920" y="2057400"/>
            <a:ext cx="777240" cy="548640"/>
          </a:xfrm>
          <a:prstGeom prst="rect">
            <a:avLst/>
          </a:prstGeom>
          <a:solidFill>
            <a:srgbClr val="FFFFFF"/>
          </a:solidFill>
          <a:ln w="9525">
            <a:solidFill>
              <a:srgbClr val="065A82"/>
            </a:solidFill>
            <a:prstDash val="solid"/>
          </a:ln>
        </p:spPr>
      </p:sp>
      <p:sp>
        <p:nvSpPr>
          <p:cNvPr id="35" name="Text 33"/>
          <p:cNvSpPr/>
          <p:nvPr/>
        </p:nvSpPr>
        <p:spPr>
          <a:xfrm>
            <a:off x="2807208" y="2075688"/>
            <a:ext cx="457200" cy="146304"/>
          </a:xfrm>
          <a:prstGeom prst="rect">
            <a:avLst/>
          </a:prstGeom>
          <a:noFill/>
          <a:ln/>
        </p:spPr>
        <p:txBody>
          <a:bodyPr wrap="square" rtlCol="0" anchor="ctr"/>
          <a:lstStyle/>
          <a:p>
            <a:pPr indent="0" marL="0">
              <a:buNone/>
            </a:pPr>
            <a:r>
              <a:rPr lang="en-US" sz="700" dirty="0">
                <a:solidFill>
                  <a:srgbClr val="64748B"/>
                </a:solidFill>
                <a:latin typeface="Calibri" pitchFamily="34" charset="0"/>
                <a:ea typeface="Calibri" pitchFamily="34" charset="-122"/>
                <a:cs typeface="Calibri" pitchFamily="34" charset="-120"/>
              </a:rPr>
              <a:t>[4,2]</a:t>
            </a:r>
            <a:endParaRPr lang="en-US" sz="700" dirty="0"/>
          </a:p>
        </p:txBody>
      </p:sp>
      <p:sp>
        <p:nvSpPr>
          <p:cNvPr id="36" name="Shape 34"/>
          <p:cNvSpPr/>
          <p:nvPr/>
        </p:nvSpPr>
        <p:spPr>
          <a:xfrm>
            <a:off x="457200" y="2606040"/>
            <a:ext cx="777240" cy="548640"/>
          </a:xfrm>
          <a:prstGeom prst="rect">
            <a:avLst/>
          </a:prstGeom>
          <a:solidFill>
            <a:srgbClr val="FFFFFF"/>
          </a:solidFill>
          <a:ln w="9525">
            <a:solidFill>
              <a:srgbClr val="065A82"/>
            </a:solidFill>
            <a:prstDash val="solid"/>
          </a:ln>
        </p:spPr>
      </p:sp>
      <p:sp>
        <p:nvSpPr>
          <p:cNvPr id="37" name="Text 35"/>
          <p:cNvSpPr/>
          <p:nvPr/>
        </p:nvSpPr>
        <p:spPr>
          <a:xfrm>
            <a:off x="475488" y="2624328"/>
            <a:ext cx="457200" cy="146304"/>
          </a:xfrm>
          <a:prstGeom prst="rect">
            <a:avLst/>
          </a:prstGeom>
          <a:noFill/>
          <a:ln/>
        </p:spPr>
        <p:txBody>
          <a:bodyPr wrap="square" rtlCol="0" anchor="ctr"/>
          <a:lstStyle/>
          <a:p>
            <a:pPr indent="0" marL="0">
              <a:buNone/>
            </a:pPr>
            <a:r>
              <a:rPr lang="en-US" sz="700" dirty="0">
                <a:solidFill>
                  <a:srgbClr val="64748B"/>
                </a:solidFill>
                <a:latin typeface="Calibri" pitchFamily="34" charset="0"/>
                <a:ea typeface="Calibri" pitchFamily="34" charset="-122"/>
                <a:cs typeface="Calibri" pitchFamily="34" charset="-120"/>
              </a:rPr>
              <a:t>[1,1]</a:t>
            </a:r>
            <a:endParaRPr lang="en-US" sz="700" dirty="0"/>
          </a:p>
        </p:txBody>
      </p:sp>
      <p:sp>
        <p:nvSpPr>
          <p:cNvPr id="38" name="Text 36"/>
          <p:cNvSpPr/>
          <p:nvPr/>
        </p:nvSpPr>
        <p:spPr>
          <a:xfrm>
            <a:off x="457200" y="2743200"/>
            <a:ext cx="777240" cy="365760"/>
          </a:xfrm>
          <a:prstGeom prst="rect">
            <a:avLst/>
          </a:prstGeom>
          <a:noFill/>
          <a:ln/>
        </p:spPr>
        <p:txBody>
          <a:bodyPr wrap="square" rtlCol="0" anchor="ctr"/>
          <a:lstStyle/>
          <a:p>
            <a:pPr algn="ctr" indent="0" marL="0">
              <a:buNone/>
            </a:pPr>
            <a:r>
              <a:rPr lang="en-US" sz="1800" b="1" dirty="0">
                <a:solidFill>
                  <a:srgbClr val="059669"/>
                </a:solidFill>
                <a:latin typeface="Georgia" pitchFamily="34" charset="0"/>
                <a:ea typeface="Georgia" pitchFamily="34" charset="-122"/>
                <a:cs typeface="Georgia" pitchFamily="34" charset="-120"/>
              </a:rPr>
              <a:t>S</a:t>
            </a:r>
            <a:endParaRPr lang="en-US" sz="1800" dirty="0"/>
          </a:p>
        </p:txBody>
      </p:sp>
      <p:sp>
        <p:nvSpPr>
          <p:cNvPr id="39" name="Shape 37"/>
          <p:cNvSpPr/>
          <p:nvPr/>
        </p:nvSpPr>
        <p:spPr>
          <a:xfrm>
            <a:off x="1234440" y="2606040"/>
            <a:ext cx="777240" cy="548640"/>
          </a:xfrm>
          <a:prstGeom prst="rect">
            <a:avLst/>
          </a:prstGeom>
          <a:solidFill>
            <a:srgbClr val="E8F4F8"/>
          </a:solidFill>
          <a:ln w="9525">
            <a:solidFill>
              <a:srgbClr val="065A82"/>
            </a:solidFill>
            <a:prstDash val="solid"/>
          </a:ln>
        </p:spPr>
      </p:sp>
      <p:sp>
        <p:nvSpPr>
          <p:cNvPr id="40" name="Text 38"/>
          <p:cNvSpPr/>
          <p:nvPr/>
        </p:nvSpPr>
        <p:spPr>
          <a:xfrm>
            <a:off x="1252728" y="2624328"/>
            <a:ext cx="457200" cy="146304"/>
          </a:xfrm>
          <a:prstGeom prst="rect">
            <a:avLst/>
          </a:prstGeom>
          <a:noFill/>
          <a:ln/>
        </p:spPr>
        <p:txBody>
          <a:bodyPr wrap="square" rtlCol="0" anchor="ctr"/>
          <a:lstStyle/>
          <a:p>
            <a:pPr indent="0" marL="0">
              <a:buNone/>
            </a:pPr>
            <a:r>
              <a:rPr lang="en-US" sz="700" dirty="0">
                <a:solidFill>
                  <a:srgbClr val="64748B"/>
                </a:solidFill>
                <a:latin typeface="Calibri" pitchFamily="34" charset="0"/>
                <a:ea typeface="Calibri" pitchFamily="34" charset="-122"/>
                <a:cs typeface="Calibri" pitchFamily="34" charset="-120"/>
              </a:rPr>
              <a:t>[2,1]</a:t>
            </a:r>
            <a:endParaRPr lang="en-US" sz="700" dirty="0"/>
          </a:p>
        </p:txBody>
      </p:sp>
      <p:sp>
        <p:nvSpPr>
          <p:cNvPr id="41" name="Text 39"/>
          <p:cNvSpPr/>
          <p:nvPr/>
        </p:nvSpPr>
        <p:spPr>
          <a:xfrm>
            <a:off x="1234440" y="2743200"/>
            <a:ext cx="777240" cy="365760"/>
          </a:xfrm>
          <a:prstGeom prst="rect">
            <a:avLst/>
          </a:prstGeom>
          <a:noFill/>
          <a:ln/>
        </p:spPr>
        <p:txBody>
          <a:bodyPr wrap="square" rtlCol="0" anchor="ctr"/>
          <a:lstStyle/>
          <a:p>
            <a:pPr algn="ctr" indent="0" marL="0">
              <a:buNone/>
            </a:pPr>
            <a:r>
              <a:rPr lang="en-US" sz="1800" b="1" dirty="0">
                <a:solidFill>
                  <a:srgbClr val="1C7293"/>
                </a:solidFill>
                <a:latin typeface="Georgia" pitchFamily="34" charset="0"/>
                <a:ea typeface="Georgia" pitchFamily="34" charset="-122"/>
                <a:cs typeface="Georgia" pitchFamily="34" charset="-120"/>
              </a:rPr>
              <a:t>B</a:t>
            </a:r>
            <a:endParaRPr lang="en-US" sz="1800" dirty="0"/>
          </a:p>
        </p:txBody>
      </p:sp>
      <p:sp>
        <p:nvSpPr>
          <p:cNvPr id="42" name="Shape 40"/>
          <p:cNvSpPr/>
          <p:nvPr/>
        </p:nvSpPr>
        <p:spPr>
          <a:xfrm>
            <a:off x="2011680" y="2606040"/>
            <a:ext cx="777240" cy="548640"/>
          </a:xfrm>
          <a:prstGeom prst="rect">
            <a:avLst/>
          </a:prstGeom>
          <a:solidFill>
            <a:srgbClr val="FFFFFF"/>
          </a:solidFill>
          <a:ln w="9525">
            <a:solidFill>
              <a:srgbClr val="065A82"/>
            </a:solidFill>
            <a:prstDash val="solid"/>
          </a:ln>
        </p:spPr>
      </p:sp>
      <p:sp>
        <p:nvSpPr>
          <p:cNvPr id="43" name="Text 41"/>
          <p:cNvSpPr/>
          <p:nvPr/>
        </p:nvSpPr>
        <p:spPr>
          <a:xfrm>
            <a:off x="2029968" y="2624328"/>
            <a:ext cx="457200" cy="146304"/>
          </a:xfrm>
          <a:prstGeom prst="rect">
            <a:avLst/>
          </a:prstGeom>
          <a:noFill/>
          <a:ln/>
        </p:spPr>
        <p:txBody>
          <a:bodyPr wrap="square" rtlCol="0" anchor="ctr"/>
          <a:lstStyle/>
          <a:p>
            <a:pPr indent="0" marL="0">
              <a:buNone/>
            </a:pPr>
            <a:r>
              <a:rPr lang="en-US" sz="700" dirty="0">
                <a:solidFill>
                  <a:srgbClr val="64748B"/>
                </a:solidFill>
                <a:latin typeface="Calibri" pitchFamily="34" charset="0"/>
                <a:ea typeface="Calibri" pitchFamily="34" charset="-122"/>
                <a:cs typeface="Calibri" pitchFamily="34" charset="-120"/>
              </a:rPr>
              <a:t>[3,1]</a:t>
            </a:r>
            <a:endParaRPr lang="en-US" sz="700" dirty="0"/>
          </a:p>
        </p:txBody>
      </p:sp>
      <p:sp>
        <p:nvSpPr>
          <p:cNvPr id="44" name="Text 42"/>
          <p:cNvSpPr/>
          <p:nvPr/>
        </p:nvSpPr>
        <p:spPr>
          <a:xfrm>
            <a:off x="2011680" y="2743200"/>
            <a:ext cx="777240" cy="365760"/>
          </a:xfrm>
          <a:prstGeom prst="rect">
            <a:avLst/>
          </a:prstGeom>
          <a:noFill/>
          <a:ln/>
        </p:spPr>
        <p:txBody>
          <a:bodyPr wrap="square" rtlCol="0" anchor="ctr"/>
          <a:lstStyle/>
          <a:p>
            <a:pPr algn="ctr" indent="0" marL="0">
              <a:buNone/>
            </a:pPr>
            <a:r>
              <a:rPr lang="en-US" sz="1800" b="1" dirty="0">
                <a:solidFill>
                  <a:srgbClr val="DC2626"/>
                </a:solidFill>
                <a:latin typeface="Georgia" pitchFamily="34" charset="0"/>
                <a:ea typeface="Georgia" pitchFamily="34" charset="-122"/>
                <a:cs typeface="Georgia" pitchFamily="34" charset="-120"/>
              </a:rPr>
              <a:t>P</a:t>
            </a:r>
            <a:endParaRPr lang="en-US" sz="1800" dirty="0"/>
          </a:p>
        </p:txBody>
      </p:sp>
      <p:sp>
        <p:nvSpPr>
          <p:cNvPr id="45" name="Shape 43"/>
          <p:cNvSpPr/>
          <p:nvPr/>
        </p:nvSpPr>
        <p:spPr>
          <a:xfrm>
            <a:off x="2788920" y="2606040"/>
            <a:ext cx="777240" cy="548640"/>
          </a:xfrm>
          <a:prstGeom prst="rect">
            <a:avLst/>
          </a:prstGeom>
          <a:solidFill>
            <a:srgbClr val="E8F4F8"/>
          </a:solidFill>
          <a:ln w="9525">
            <a:solidFill>
              <a:srgbClr val="065A82"/>
            </a:solidFill>
            <a:prstDash val="solid"/>
          </a:ln>
        </p:spPr>
      </p:sp>
      <p:sp>
        <p:nvSpPr>
          <p:cNvPr id="46" name="Text 44"/>
          <p:cNvSpPr/>
          <p:nvPr/>
        </p:nvSpPr>
        <p:spPr>
          <a:xfrm>
            <a:off x="2807208" y="2624328"/>
            <a:ext cx="457200" cy="146304"/>
          </a:xfrm>
          <a:prstGeom prst="rect">
            <a:avLst/>
          </a:prstGeom>
          <a:noFill/>
          <a:ln/>
        </p:spPr>
        <p:txBody>
          <a:bodyPr wrap="square" rtlCol="0" anchor="ctr"/>
          <a:lstStyle/>
          <a:p>
            <a:pPr indent="0" marL="0">
              <a:buNone/>
            </a:pPr>
            <a:r>
              <a:rPr lang="en-US" sz="700" dirty="0">
                <a:solidFill>
                  <a:srgbClr val="64748B"/>
                </a:solidFill>
                <a:latin typeface="Calibri" pitchFamily="34" charset="0"/>
                <a:ea typeface="Calibri" pitchFamily="34" charset="-122"/>
                <a:cs typeface="Calibri" pitchFamily="34" charset="-120"/>
              </a:rPr>
              <a:t>[4,1]</a:t>
            </a:r>
            <a:endParaRPr lang="en-US" sz="700" dirty="0"/>
          </a:p>
        </p:txBody>
      </p:sp>
      <p:sp>
        <p:nvSpPr>
          <p:cNvPr id="47" name="Text 45"/>
          <p:cNvSpPr/>
          <p:nvPr/>
        </p:nvSpPr>
        <p:spPr>
          <a:xfrm>
            <a:off x="2788920" y="2743200"/>
            <a:ext cx="777240" cy="365760"/>
          </a:xfrm>
          <a:prstGeom prst="rect">
            <a:avLst/>
          </a:prstGeom>
          <a:noFill/>
          <a:ln/>
        </p:spPr>
        <p:txBody>
          <a:bodyPr wrap="square" rtlCol="0" anchor="ctr"/>
          <a:lstStyle/>
          <a:p>
            <a:pPr algn="ctr" indent="0" marL="0">
              <a:buNone/>
            </a:pPr>
            <a:r>
              <a:rPr lang="en-US" sz="1800" b="1" dirty="0">
                <a:solidFill>
                  <a:srgbClr val="F59E0B"/>
                </a:solidFill>
                <a:latin typeface="Georgia" pitchFamily="34" charset="0"/>
                <a:ea typeface="Georgia" pitchFamily="34" charset="-122"/>
                <a:cs typeface="Georgia" pitchFamily="34" charset="-120"/>
              </a:rPr>
              <a:t>G</a:t>
            </a:r>
            <a:endParaRPr lang="en-US" sz="1800" dirty="0"/>
          </a:p>
        </p:txBody>
      </p:sp>
      <p:sp>
        <p:nvSpPr>
          <p:cNvPr id="48" name="Text 46"/>
          <p:cNvSpPr/>
          <p:nvPr/>
        </p:nvSpPr>
        <p:spPr>
          <a:xfrm>
            <a:off x="3749040" y="960120"/>
            <a:ext cx="1828800" cy="228600"/>
          </a:xfrm>
          <a:prstGeom prst="rect">
            <a:avLst/>
          </a:prstGeom>
          <a:noFill/>
          <a:ln/>
        </p:spPr>
        <p:txBody>
          <a:bodyPr wrap="square" rtlCol="0" anchor="ctr"/>
          <a:lstStyle/>
          <a:p>
            <a:pPr indent="0" marL="0">
              <a:buNone/>
            </a:pPr>
            <a:r>
              <a:rPr lang="en-US" sz="1100" b="1" dirty="0">
                <a:solidFill>
                  <a:srgbClr val="065A82"/>
                </a:solidFill>
                <a:latin typeface="Calibri" pitchFamily="34" charset="0"/>
                <a:ea typeface="Calibri" pitchFamily="34" charset="-122"/>
                <a:cs typeface="Calibri" pitchFamily="34" charset="-120"/>
              </a:rPr>
              <a:t>Legend:</a:t>
            </a:r>
            <a:endParaRPr lang="en-US" sz="1100" dirty="0"/>
          </a:p>
        </p:txBody>
      </p:sp>
      <p:sp>
        <p:nvSpPr>
          <p:cNvPr id="49" name="Shape 47"/>
          <p:cNvSpPr/>
          <p:nvPr/>
        </p:nvSpPr>
        <p:spPr>
          <a:xfrm>
            <a:off x="3749040" y="1234440"/>
            <a:ext cx="320040" cy="237744"/>
          </a:xfrm>
          <a:prstGeom prst="roundRect">
            <a:avLst>
              <a:gd name="adj" fmla="val 15385"/>
            </a:avLst>
          </a:prstGeom>
          <a:solidFill>
            <a:srgbClr val="FFFFFF"/>
          </a:solidFill>
          <a:ln w="12700">
            <a:solidFill>
              <a:srgbClr val="DC2626"/>
            </a:solidFill>
            <a:prstDash val="solid"/>
          </a:ln>
        </p:spPr>
      </p:sp>
      <p:sp>
        <p:nvSpPr>
          <p:cNvPr id="50" name="Text 48"/>
          <p:cNvSpPr/>
          <p:nvPr/>
        </p:nvSpPr>
        <p:spPr>
          <a:xfrm>
            <a:off x="3749040" y="1234440"/>
            <a:ext cx="320040" cy="237744"/>
          </a:xfrm>
          <a:prstGeom prst="rect">
            <a:avLst/>
          </a:prstGeom>
          <a:noFill/>
          <a:ln/>
        </p:spPr>
        <p:txBody>
          <a:bodyPr wrap="square" rtlCol="0" anchor="ctr"/>
          <a:lstStyle/>
          <a:p>
            <a:pPr algn="ctr" indent="0" marL="0">
              <a:buNone/>
            </a:pPr>
            <a:r>
              <a:rPr lang="en-US" sz="1200" b="1" dirty="0">
                <a:solidFill>
                  <a:srgbClr val="DC2626"/>
                </a:solidFill>
                <a:latin typeface="Georgia" pitchFamily="34" charset="0"/>
                <a:ea typeface="Georgia" pitchFamily="34" charset="-122"/>
                <a:cs typeface="Georgia" pitchFamily="34" charset="-120"/>
              </a:rPr>
              <a:t>W</a:t>
            </a:r>
            <a:endParaRPr lang="en-US" sz="1200" dirty="0"/>
          </a:p>
        </p:txBody>
      </p:sp>
      <p:sp>
        <p:nvSpPr>
          <p:cNvPr id="51" name="Text 49"/>
          <p:cNvSpPr/>
          <p:nvPr/>
        </p:nvSpPr>
        <p:spPr>
          <a:xfrm>
            <a:off x="4160520" y="1234440"/>
            <a:ext cx="2743200" cy="237744"/>
          </a:xfrm>
          <a:prstGeom prst="rect">
            <a:avLst/>
          </a:prstGeom>
          <a:noFill/>
          <a:ln/>
        </p:spPr>
        <p:txBody>
          <a:bodyPr wrap="square" rtlCol="0" anchor="ctr"/>
          <a:lstStyle/>
          <a:p>
            <a:pPr indent="0" marL="0">
              <a:buNone/>
            </a:pPr>
            <a:r>
              <a:rPr lang="en-US" sz="950" dirty="0">
                <a:solidFill>
                  <a:srgbClr val="2D3748"/>
                </a:solidFill>
                <a:latin typeface="Calibri" pitchFamily="34" charset="0"/>
                <a:ea typeface="Calibri" pitchFamily="34" charset="-122"/>
                <a:cs typeface="Calibri" pitchFamily="34" charset="-120"/>
              </a:rPr>
              <a:t>Wumpus (monster — kills you)</a:t>
            </a:r>
            <a:endParaRPr lang="en-US" sz="950" dirty="0"/>
          </a:p>
        </p:txBody>
      </p:sp>
      <p:sp>
        <p:nvSpPr>
          <p:cNvPr id="52" name="Shape 50"/>
          <p:cNvSpPr/>
          <p:nvPr/>
        </p:nvSpPr>
        <p:spPr>
          <a:xfrm>
            <a:off x="3749040" y="1527048"/>
            <a:ext cx="320040" cy="237744"/>
          </a:xfrm>
          <a:prstGeom prst="roundRect">
            <a:avLst>
              <a:gd name="adj" fmla="val 15385"/>
            </a:avLst>
          </a:prstGeom>
          <a:solidFill>
            <a:srgbClr val="FFFFFF"/>
          </a:solidFill>
          <a:ln w="12700">
            <a:solidFill>
              <a:srgbClr val="DC2626"/>
            </a:solidFill>
            <a:prstDash val="solid"/>
          </a:ln>
        </p:spPr>
      </p:sp>
      <p:sp>
        <p:nvSpPr>
          <p:cNvPr id="53" name="Text 51"/>
          <p:cNvSpPr/>
          <p:nvPr/>
        </p:nvSpPr>
        <p:spPr>
          <a:xfrm>
            <a:off x="3749040" y="1527048"/>
            <a:ext cx="320040" cy="237744"/>
          </a:xfrm>
          <a:prstGeom prst="rect">
            <a:avLst/>
          </a:prstGeom>
          <a:noFill/>
          <a:ln/>
        </p:spPr>
        <p:txBody>
          <a:bodyPr wrap="square" rtlCol="0" anchor="ctr"/>
          <a:lstStyle/>
          <a:p>
            <a:pPr algn="ctr" indent="0" marL="0">
              <a:buNone/>
            </a:pPr>
            <a:r>
              <a:rPr lang="en-US" sz="1200" b="1" dirty="0">
                <a:solidFill>
                  <a:srgbClr val="DC2626"/>
                </a:solidFill>
                <a:latin typeface="Georgia" pitchFamily="34" charset="0"/>
                <a:ea typeface="Georgia" pitchFamily="34" charset="-122"/>
                <a:cs typeface="Georgia" pitchFamily="34" charset="-120"/>
              </a:rPr>
              <a:t>P</a:t>
            </a:r>
            <a:endParaRPr lang="en-US" sz="1200" dirty="0"/>
          </a:p>
        </p:txBody>
      </p:sp>
      <p:sp>
        <p:nvSpPr>
          <p:cNvPr id="54" name="Text 52"/>
          <p:cNvSpPr/>
          <p:nvPr/>
        </p:nvSpPr>
        <p:spPr>
          <a:xfrm>
            <a:off x="4160520" y="1527048"/>
            <a:ext cx="2743200" cy="237744"/>
          </a:xfrm>
          <a:prstGeom prst="rect">
            <a:avLst/>
          </a:prstGeom>
          <a:noFill/>
          <a:ln/>
        </p:spPr>
        <p:txBody>
          <a:bodyPr wrap="square" rtlCol="0" anchor="ctr"/>
          <a:lstStyle/>
          <a:p>
            <a:pPr indent="0" marL="0">
              <a:buNone/>
            </a:pPr>
            <a:r>
              <a:rPr lang="en-US" sz="950" dirty="0">
                <a:solidFill>
                  <a:srgbClr val="2D3748"/>
                </a:solidFill>
                <a:latin typeface="Calibri" pitchFamily="34" charset="0"/>
                <a:ea typeface="Calibri" pitchFamily="34" charset="-122"/>
                <a:cs typeface="Calibri" pitchFamily="34" charset="-120"/>
              </a:rPr>
              <a:t>Pit (bottomless — kills you)</a:t>
            </a:r>
            <a:endParaRPr lang="en-US" sz="950" dirty="0"/>
          </a:p>
        </p:txBody>
      </p:sp>
      <p:sp>
        <p:nvSpPr>
          <p:cNvPr id="55" name="Shape 53"/>
          <p:cNvSpPr/>
          <p:nvPr/>
        </p:nvSpPr>
        <p:spPr>
          <a:xfrm>
            <a:off x="3749040" y="1819656"/>
            <a:ext cx="320040" cy="237744"/>
          </a:xfrm>
          <a:prstGeom prst="roundRect">
            <a:avLst>
              <a:gd name="adj" fmla="val 15385"/>
            </a:avLst>
          </a:prstGeom>
          <a:solidFill>
            <a:srgbClr val="FFFFFF"/>
          </a:solidFill>
          <a:ln w="12700">
            <a:solidFill>
              <a:srgbClr val="F59E0B"/>
            </a:solidFill>
            <a:prstDash val="solid"/>
          </a:ln>
        </p:spPr>
      </p:sp>
      <p:sp>
        <p:nvSpPr>
          <p:cNvPr id="56" name="Text 54"/>
          <p:cNvSpPr/>
          <p:nvPr/>
        </p:nvSpPr>
        <p:spPr>
          <a:xfrm>
            <a:off x="3749040" y="1819656"/>
            <a:ext cx="320040" cy="237744"/>
          </a:xfrm>
          <a:prstGeom prst="rect">
            <a:avLst/>
          </a:prstGeom>
          <a:noFill/>
          <a:ln/>
        </p:spPr>
        <p:txBody>
          <a:bodyPr wrap="square" rtlCol="0" anchor="ctr"/>
          <a:lstStyle/>
          <a:p>
            <a:pPr algn="ctr" indent="0" marL="0">
              <a:buNone/>
            </a:pPr>
            <a:r>
              <a:rPr lang="en-US" sz="1200" b="1" dirty="0">
                <a:solidFill>
                  <a:srgbClr val="F59E0B"/>
                </a:solidFill>
                <a:latin typeface="Georgia" pitchFamily="34" charset="0"/>
                <a:ea typeface="Georgia" pitchFamily="34" charset="-122"/>
                <a:cs typeface="Georgia" pitchFamily="34" charset="-120"/>
              </a:rPr>
              <a:t>G</a:t>
            </a:r>
            <a:endParaRPr lang="en-US" sz="1200" dirty="0"/>
          </a:p>
        </p:txBody>
      </p:sp>
      <p:sp>
        <p:nvSpPr>
          <p:cNvPr id="57" name="Text 55"/>
          <p:cNvSpPr/>
          <p:nvPr/>
        </p:nvSpPr>
        <p:spPr>
          <a:xfrm>
            <a:off x="4160520" y="1819656"/>
            <a:ext cx="2743200" cy="237744"/>
          </a:xfrm>
          <a:prstGeom prst="rect">
            <a:avLst/>
          </a:prstGeom>
          <a:noFill/>
          <a:ln/>
        </p:spPr>
        <p:txBody>
          <a:bodyPr wrap="square" rtlCol="0" anchor="ctr"/>
          <a:lstStyle/>
          <a:p>
            <a:pPr indent="0" marL="0">
              <a:buNone/>
            </a:pPr>
            <a:r>
              <a:rPr lang="en-US" sz="950" dirty="0">
                <a:solidFill>
                  <a:srgbClr val="2D3748"/>
                </a:solidFill>
                <a:latin typeface="Calibri" pitchFamily="34" charset="0"/>
                <a:ea typeface="Calibri" pitchFamily="34" charset="-122"/>
                <a:cs typeface="Calibri" pitchFamily="34" charset="-120"/>
              </a:rPr>
              <a:t>Gold (the goal!)</a:t>
            </a:r>
            <a:endParaRPr lang="en-US" sz="950" dirty="0"/>
          </a:p>
        </p:txBody>
      </p:sp>
      <p:sp>
        <p:nvSpPr>
          <p:cNvPr id="58" name="Shape 56"/>
          <p:cNvSpPr/>
          <p:nvPr/>
        </p:nvSpPr>
        <p:spPr>
          <a:xfrm>
            <a:off x="3749040" y="2112264"/>
            <a:ext cx="320040" cy="237744"/>
          </a:xfrm>
          <a:prstGeom prst="roundRect">
            <a:avLst>
              <a:gd name="adj" fmla="val 15385"/>
            </a:avLst>
          </a:prstGeom>
          <a:solidFill>
            <a:srgbClr val="FFFFFF"/>
          </a:solidFill>
          <a:ln w="12700">
            <a:solidFill>
              <a:srgbClr val="F59E0B"/>
            </a:solidFill>
            <a:prstDash val="solid"/>
          </a:ln>
        </p:spPr>
      </p:sp>
      <p:sp>
        <p:nvSpPr>
          <p:cNvPr id="59" name="Text 57"/>
          <p:cNvSpPr/>
          <p:nvPr/>
        </p:nvSpPr>
        <p:spPr>
          <a:xfrm>
            <a:off x="3749040" y="2112264"/>
            <a:ext cx="320040" cy="237744"/>
          </a:xfrm>
          <a:prstGeom prst="rect">
            <a:avLst/>
          </a:prstGeom>
          <a:noFill/>
          <a:ln/>
        </p:spPr>
        <p:txBody>
          <a:bodyPr wrap="square" rtlCol="0" anchor="ctr"/>
          <a:lstStyle/>
          <a:p>
            <a:pPr algn="ctr" indent="0" marL="0">
              <a:buNone/>
            </a:pPr>
            <a:r>
              <a:rPr lang="en-US" sz="1200" b="1" dirty="0">
                <a:solidFill>
                  <a:srgbClr val="F59E0B"/>
                </a:solidFill>
                <a:latin typeface="Georgia" pitchFamily="34" charset="0"/>
                <a:ea typeface="Georgia" pitchFamily="34" charset="-122"/>
                <a:cs typeface="Georgia" pitchFamily="34" charset="-120"/>
              </a:rPr>
              <a:t>S</a:t>
            </a:r>
            <a:endParaRPr lang="en-US" sz="1200" dirty="0"/>
          </a:p>
        </p:txBody>
      </p:sp>
      <p:sp>
        <p:nvSpPr>
          <p:cNvPr id="60" name="Text 58"/>
          <p:cNvSpPr/>
          <p:nvPr/>
        </p:nvSpPr>
        <p:spPr>
          <a:xfrm>
            <a:off x="4160520" y="2112264"/>
            <a:ext cx="2743200" cy="237744"/>
          </a:xfrm>
          <a:prstGeom prst="rect">
            <a:avLst/>
          </a:prstGeom>
          <a:noFill/>
          <a:ln/>
        </p:spPr>
        <p:txBody>
          <a:bodyPr wrap="square" rtlCol="0" anchor="ctr"/>
          <a:lstStyle/>
          <a:p>
            <a:pPr indent="0" marL="0">
              <a:buNone/>
            </a:pPr>
            <a:r>
              <a:rPr lang="en-US" sz="950" dirty="0">
                <a:solidFill>
                  <a:srgbClr val="2D3748"/>
                </a:solidFill>
                <a:latin typeface="Calibri" pitchFamily="34" charset="0"/>
                <a:ea typeface="Calibri" pitchFamily="34" charset="-122"/>
                <a:cs typeface="Calibri" pitchFamily="34" charset="-120"/>
              </a:rPr>
              <a:t>Stench (adjacent to Wumpus)</a:t>
            </a:r>
            <a:endParaRPr lang="en-US" sz="950" dirty="0"/>
          </a:p>
        </p:txBody>
      </p:sp>
      <p:sp>
        <p:nvSpPr>
          <p:cNvPr id="61" name="Shape 59"/>
          <p:cNvSpPr/>
          <p:nvPr/>
        </p:nvSpPr>
        <p:spPr>
          <a:xfrm>
            <a:off x="3749040" y="2404872"/>
            <a:ext cx="320040" cy="237744"/>
          </a:xfrm>
          <a:prstGeom prst="roundRect">
            <a:avLst>
              <a:gd name="adj" fmla="val 15385"/>
            </a:avLst>
          </a:prstGeom>
          <a:solidFill>
            <a:srgbClr val="FFFFFF"/>
          </a:solidFill>
          <a:ln w="12700">
            <a:solidFill>
              <a:srgbClr val="1C7293"/>
            </a:solidFill>
            <a:prstDash val="solid"/>
          </a:ln>
        </p:spPr>
      </p:sp>
      <p:sp>
        <p:nvSpPr>
          <p:cNvPr id="62" name="Text 60"/>
          <p:cNvSpPr/>
          <p:nvPr/>
        </p:nvSpPr>
        <p:spPr>
          <a:xfrm>
            <a:off x="3749040" y="2404872"/>
            <a:ext cx="320040" cy="237744"/>
          </a:xfrm>
          <a:prstGeom prst="rect">
            <a:avLst/>
          </a:prstGeom>
          <a:noFill/>
          <a:ln/>
        </p:spPr>
        <p:txBody>
          <a:bodyPr wrap="square" rtlCol="0" anchor="ctr"/>
          <a:lstStyle/>
          <a:p>
            <a:pPr algn="ctr" indent="0" marL="0">
              <a:buNone/>
            </a:pPr>
            <a:r>
              <a:rPr lang="en-US" sz="1200" b="1" dirty="0">
                <a:solidFill>
                  <a:srgbClr val="1C7293"/>
                </a:solidFill>
                <a:latin typeface="Georgia" pitchFamily="34" charset="0"/>
                <a:ea typeface="Georgia" pitchFamily="34" charset="-122"/>
                <a:cs typeface="Georgia" pitchFamily="34" charset="-120"/>
              </a:rPr>
              <a:t>B</a:t>
            </a:r>
            <a:endParaRPr lang="en-US" sz="1200" dirty="0"/>
          </a:p>
        </p:txBody>
      </p:sp>
      <p:sp>
        <p:nvSpPr>
          <p:cNvPr id="63" name="Text 61"/>
          <p:cNvSpPr/>
          <p:nvPr/>
        </p:nvSpPr>
        <p:spPr>
          <a:xfrm>
            <a:off x="4160520" y="2404872"/>
            <a:ext cx="2743200" cy="237744"/>
          </a:xfrm>
          <a:prstGeom prst="rect">
            <a:avLst/>
          </a:prstGeom>
          <a:noFill/>
          <a:ln/>
        </p:spPr>
        <p:txBody>
          <a:bodyPr wrap="square" rtlCol="0" anchor="ctr"/>
          <a:lstStyle/>
          <a:p>
            <a:pPr indent="0" marL="0">
              <a:buNone/>
            </a:pPr>
            <a:r>
              <a:rPr lang="en-US" sz="950" dirty="0">
                <a:solidFill>
                  <a:srgbClr val="2D3748"/>
                </a:solidFill>
                <a:latin typeface="Calibri" pitchFamily="34" charset="0"/>
                <a:ea typeface="Calibri" pitchFamily="34" charset="-122"/>
                <a:cs typeface="Calibri" pitchFamily="34" charset="-120"/>
              </a:rPr>
              <a:t>Breeze (adjacent to Pit)</a:t>
            </a:r>
            <a:endParaRPr lang="en-US" sz="950" dirty="0"/>
          </a:p>
        </p:txBody>
      </p:sp>
      <p:sp>
        <p:nvSpPr>
          <p:cNvPr id="64" name="Shape 62"/>
          <p:cNvSpPr/>
          <p:nvPr/>
        </p:nvSpPr>
        <p:spPr>
          <a:xfrm>
            <a:off x="3749040" y="2788920"/>
            <a:ext cx="4846320" cy="274320"/>
          </a:xfrm>
          <a:prstGeom prst="rect">
            <a:avLst/>
          </a:prstGeom>
          <a:solidFill>
            <a:srgbClr val="ECFDF5"/>
          </a:solidFill>
          <a:ln w="6350">
            <a:solidFill>
              <a:srgbClr val="059669"/>
            </a:solidFill>
            <a:prstDash val="solid"/>
          </a:ln>
        </p:spPr>
      </p:sp>
      <p:sp>
        <p:nvSpPr>
          <p:cNvPr id="65" name="Text 63"/>
          <p:cNvSpPr/>
          <p:nvPr/>
        </p:nvSpPr>
        <p:spPr>
          <a:xfrm>
            <a:off x="3840480" y="2788920"/>
            <a:ext cx="4663440" cy="274320"/>
          </a:xfrm>
          <a:prstGeom prst="rect">
            <a:avLst/>
          </a:prstGeom>
          <a:noFill/>
          <a:ln/>
        </p:spPr>
        <p:txBody>
          <a:bodyPr wrap="square" rtlCol="0" anchor="ctr"/>
          <a:lstStyle/>
          <a:p>
            <a:pPr indent="0" marL="0">
              <a:buNone/>
            </a:pPr>
            <a:r>
              <a:rPr lang="en-US" sz="1000" b="1" dirty="0">
                <a:solidFill>
                  <a:srgbClr val="059669"/>
                </a:solidFill>
                <a:latin typeface="Calibri" pitchFamily="34" charset="0"/>
                <a:ea typeface="Calibri" pitchFamily="34" charset="-122"/>
                <a:cs typeface="Calibri" pitchFamily="34" charset="-120"/>
              </a:rPr>
              <a:t>🤖 Agent starts at [1,1] — can only sense its CURRENT square</a:t>
            </a:r>
            <a:endParaRPr lang="en-US" sz="1000" dirty="0"/>
          </a:p>
        </p:txBody>
      </p:sp>
      <p:sp>
        <p:nvSpPr>
          <p:cNvPr id="66" name="Text 64"/>
          <p:cNvSpPr/>
          <p:nvPr/>
        </p:nvSpPr>
        <p:spPr>
          <a:xfrm>
            <a:off x="457200" y="3337560"/>
            <a:ext cx="2743200" cy="201168"/>
          </a:xfrm>
          <a:prstGeom prst="rect">
            <a:avLst/>
          </a:prstGeom>
          <a:noFill/>
          <a:ln/>
        </p:spPr>
        <p:txBody>
          <a:bodyPr wrap="square" rtlCol="0" anchor="ctr"/>
          <a:lstStyle/>
          <a:p>
            <a:pPr indent="0" marL="0">
              <a:buNone/>
            </a:pPr>
            <a:r>
              <a:rPr lang="en-US" sz="1000" b="1" dirty="0">
                <a:solidFill>
                  <a:srgbClr val="065A82"/>
                </a:solidFill>
                <a:latin typeface="Calibri" pitchFamily="34" charset="0"/>
                <a:ea typeface="Calibri" pitchFamily="34" charset="-122"/>
                <a:cs typeface="Calibri" pitchFamily="34" charset="-120"/>
              </a:rPr>
              <a:t>Percept Rules:</a:t>
            </a:r>
            <a:endParaRPr lang="en-US" sz="1000" dirty="0"/>
          </a:p>
        </p:txBody>
      </p:sp>
      <p:sp>
        <p:nvSpPr>
          <p:cNvPr id="67" name="Shape 65"/>
          <p:cNvSpPr/>
          <p:nvPr/>
        </p:nvSpPr>
        <p:spPr>
          <a:xfrm>
            <a:off x="457200" y="3566160"/>
            <a:ext cx="6400800" cy="219456"/>
          </a:xfrm>
          <a:prstGeom prst="rect">
            <a:avLst/>
          </a:prstGeom>
          <a:solidFill>
            <a:srgbClr val="065A82"/>
          </a:solidFill>
          <a:ln w="6350">
            <a:solidFill>
              <a:srgbClr val="065A82"/>
            </a:solidFill>
            <a:prstDash val="solid"/>
          </a:ln>
        </p:spPr>
      </p:sp>
      <p:sp>
        <p:nvSpPr>
          <p:cNvPr id="68" name="Text 66"/>
          <p:cNvSpPr/>
          <p:nvPr/>
        </p:nvSpPr>
        <p:spPr>
          <a:xfrm>
            <a:off x="457200" y="3566160"/>
            <a:ext cx="1097280" cy="219456"/>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Percept</a:t>
            </a:r>
            <a:endParaRPr lang="en-US" sz="800" dirty="0"/>
          </a:p>
        </p:txBody>
      </p:sp>
      <p:sp>
        <p:nvSpPr>
          <p:cNvPr id="69" name="Text 67"/>
          <p:cNvSpPr/>
          <p:nvPr/>
        </p:nvSpPr>
        <p:spPr>
          <a:xfrm>
            <a:off x="1554480" y="3566160"/>
            <a:ext cx="2743200" cy="219456"/>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Meaning</a:t>
            </a:r>
            <a:endParaRPr lang="en-US" sz="800" dirty="0"/>
          </a:p>
        </p:txBody>
      </p:sp>
      <p:sp>
        <p:nvSpPr>
          <p:cNvPr id="70" name="Text 68"/>
          <p:cNvSpPr/>
          <p:nvPr/>
        </p:nvSpPr>
        <p:spPr>
          <a:xfrm>
            <a:off x="4297680" y="3566160"/>
            <a:ext cx="2560320" cy="219456"/>
          </a:xfrm>
          <a:prstGeom prst="rect">
            <a:avLst/>
          </a:prstGeom>
          <a:noFill/>
          <a:ln/>
        </p:spPr>
        <p:txBody>
          <a:bodyPr wrap="square"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Appears Where</a:t>
            </a:r>
            <a:endParaRPr lang="en-US" sz="800" dirty="0"/>
          </a:p>
        </p:txBody>
      </p:sp>
      <p:sp>
        <p:nvSpPr>
          <p:cNvPr id="71" name="Shape 69"/>
          <p:cNvSpPr/>
          <p:nvPr/>
        </p:nvSpPr>
        <p:spPr>
          <a:xfrm>
            <a:off x="457200" y="3813048"/>
            <a:ext cx="6400800" cy="182880"/>
          </a:xfrm>
          <a:prstGeom prst="rect">
            <a:avLst/>
          </a:prstGeom>
          <a:solidFill>
            <a:srgbClr val="FFFFFF"/>
          </a:solidFill>
          <a:ln w="6350">
            <a:solidFill>
              <a:srgbClr val="E8F4F8"/>
            </a:solidFill>
            <a:prstDash val="solid"/>
          </a:ln>
        </p:spPr>
      </p:sp>
      <p:sp>
        <p:nvSpPr>
          <p:cNvPr id="72" name="Text 70"/>
          <p:cNvSpPr/>
          <p:nvPr/>
        </p:nvSpPr>
        <p:spPr>
          <a:xfrm>
            <a:off x="457200" y="3813048"/>
            <a:ext cx="1097280" cy="182880"/>
          </a:xfrm>
          <a:prstGeom prst="rect">
            <a:avLst/>
          </a:prstGeom>
          <a:noFill/>
          <a:ln/>
        </p:spPr>
        <p:txBody>
          <a:bodyPr wrap="square" rtlCol="0" anchor="ctr"/>
          <a:lstStyle/>
          <a:p>
            <a:pPr algn="ctr" indent="0" marL="0">
              <a:buNone/>
            </a:pPr>
            <a:r>
              <a:rPr lang="en-US" sz="800" b="1" dirty="0">
                <a:solidFill>
                  <a:srgbClr val="065A82"/>
                </a:solidFill>
                <a:latin typeface="Calibri" pitchFamily="34" charset="0"/>
                <a:ea typeface="Calibri" pitchFamily="34" charset="-122"/>
                <a:cs typeface="Calibri" pitchFamily="34" charset="-120"/>
              </a:rPr>
              <a:t>Stench</a:t>
            </a:r>
            <a:endParaRPr lang="en-US" sz="800" dirty="0"/>
          </a:p>
        </p:txBody>
      </p:sp>
      <p:sp>
        <p:nvSpPr>
          <p:cNvPr id="73" name="Text 71"/>
          <p:cNvSpPr/>
          <p:nvPr/>
        </p:nvSpPr>
        <p:spPr>
          <a:xfrm>
            <a:off x="1554480" y="3813048"/>
            <a:ext cx="2743200" cy="182880"/>
          </a:xfrm>
          <a:prstGeom prst="rect">
            <a:avLst/>
          </a:prstGeom>
          <a:noFill/>
          <a:ln/>
        </p:spPr>
        <p:txBody>
          <a:bodyPr wrap="square" rtlCol="0" anchor="ctr"/>
          <a:lstStyle/>
          <a:p>
            <a:pPr algn="ctr" indent="0" marL="0">
              <a:buNone/>
            </a:pPr>
            <a:r>
              <a:rPr lang="en-US" sz="800" dirty="0">
                <a:solidFill>
                  <a:srgbClr val="2D3748"/>
                </a:solidFill>
                <a:latin typeface="Calibri" pitchFamily="34" charset="0"/>
                <a:ea typeface="Calibri" pitchFamily="34" charset="-122"/>
                <a:cs typeface="Calibri" pitchFamily="34" charset="-120"/>
              </a:rPr>
              <a:t>Wumpus in adjacent square</a:t>
            </a:r>
            <a:endParaRPr lang="en-US" sz="800" dirty="0"/>
          </a:p>
        </p:txBody>
      </p:sp>
      <p:sp>
        <p:nvSpPr>
          <p:cNvPr id="74" name="Text 72"/>
          <p:cNvSpPr/>
          <p:nvPr/>
        </p:nvSpPr>
        <p:spPr>
          <a:xfrm>
            <a:off x="4297680" y="3813048"/>
            <a:ext cx="2560320" cy="182880"/>
          </a:xfrm>
          <a:prstGeom prst="rect">
            <a:avLst/>
          </a:prstGeom>
          <a:noFill/>
          <a:ln/>
        </p:spPr>
        <p:txBody>
          <a:bodyPr wrap="square" rtlCol="0" anchor="ctr"/>
          <a:lstStyle/>
          <a:p>
            <a:pPr algn="ctr" indent="0" marL="0">
              <a:buNone/>
            </a:pPr>
            <a:r>
              <a:rPr lang="en-US" sz="800" dirty="0">
                <a:solidFill>
                  <a:srgbClr val="2D3748"/>
                </a:solidFill>
                <a:latin typeface="Calibri" pitchFamily="34" charset="0"/>
                <a:ea typeface="Calibri" pitchFamily="34" charset="-122"/>
                <a:cs typeface="Calibri" pitchFamily="34" charset="-120"/>
              </a:rPr>
              <a:t>Squares next to Wumpus</a:t>
            </a:r>
            <a:endParaRPr lang="en-US" sz="800" dirty="0"/>
          </a:p>
        </p:txBody>
      </p:sp>
      <p:sp>
        <p:nvSpPr>
          <p:cNvPr id="75" name="Shape 73"/>
          <p:cNvSpPr/>
          <p:nvPr/>
        </p:nvSpPr>
        <p:spPr>
          <a:xfrm>
            <a:off x="457200" y="4014216"/>
            <a:ext cx="6400800" cy="182880"/>
          </a:xfrm>
          <a:prstGeom prst="rect">
            <a:avLst/>
          </a:prstGeom>
          <a:solidFill>
            <a:srgbClr val="E8F4F8"/>
          </a:solidFill>
          <a:ln w="6350">
            <a:solidFill>
              <a:srgbClr val="E8F4F8"/>
            </a:solidFill>
            <a:prstDash val="solid"/>
          </a:ln>
        </p:spPr>
      </p:sp>
      <p:sp>
        <p:nvSpPr>
          <p:cNvPr id="76" name="Text 74"/>
          <p:cNvSpPr/>
          <p:nvPr/>
        </p:nvSpPr>
        <p:spPr>
          <a:xfrm>
            <a:off x="457200" y="4014216"/>
            <a:ext cx="1097280" cy="182880"/>
          </a:xfrm>
          <a:prstGeom prst="rect">
            <a:avLst/>
          </a:prstGeom>
          <a:noFill/>
          <a:ln/>
        </p:spPr>
        <p:txBody>
          <a:bodyPr wrap="square" rtlCol="0" anchor="ctr"/>
          <a:lstStyle/>
          <a:p>
            <a:pPr algn="ctr" indent="0" marL="0">
              <a:buNone/>
            </a:pPr>
            <a:r>
              <a:rPr lang="en-US" sz="800" b="1" dirty="0">
                <a:solidFill>
                  <a:srgbClr val="065A82"/>
                </a:solidFill>
                <a:latin typeface="Calibri" pitchFamily="34" charset="0"/>
                <a:ea typeface="Calibri" pitchFamily="34" charset="-122"/>
                <a:cs typeface="Calibri" pitchFamily="34" charset="-120"/>
              </a:rPr>
              <a:t>Breeze</a:t>
            </a:r>
            <a:endParaRPr lang="en-US" sz="800" dirty="0"/>
          </a:p>
        </p:txBody>
      </p:sp>
      <p:sp>
        <p:nvSpPr>
          <p:cNvPr id="77" name="Text 75"/>
          <p:cNvSpPr/>
          <p:nvPr/>
        </p:nvSpPr>
        <p:spPr>
          <a:xfrm>
            <a:off x="1554480" y="4014216"/>
            <a:ext cx="2743200" cy="182880"/>
          </a:xfrm>
          <a:prstGeom prst="rect">
            <a:avLst/>
          </a:prstGeom>
          <a:noFill/>
          <a:ln/>
        </p:spPr>
        <p:txBody>
          <a:bodyPr wrap="square" rtlCol="0" anchor="ctr"/>
          <a:lstStyle/>
          <a:p>
            <a:pPr algn="ctr" indent="0" marL="0">
              <a:buNone/>
            </a:pPr>
            <a:r>
              <a:rPr lang="en-US" sz="800" dirty="0">
                <a:solidFill>
                  <a:srgbClr val="2D3748"/>
                </a:solidFill>
                <a:latin typeface="Calibri" pitchFamily="34" charset="0"/>
                <a:ea typeface="Calibri" pitchFamily="34" charset="-122"/>
                <a:cs typeface="Calibri" pitchFamily="34" charset="-120"/>
              </a:rPr>
              <a:t>Pit in adjacent square</a:t>
            </a:r>
            <a:endParaRPr lang="en-US" sz="800" dirty="0"/>
          </a:p>
        </p:txBody>
      </p:sp>
      <p:sp>
        <p:nvSpPr>
          <p:cNvPr id="78" name="Text 76"/>
          <p:cNvSpPr/>
          <p:nvPr/>
        </p:nvSpPr>
        <p:spPr>
          <a:xfrm>
            <a:off x="4297680" y="4014216"/>
            <a:ext cx="2560320" cy="182880"/>
          </a:xfrm>
          <a:prstGeom prst="rect">
            <a:avLst/>
          </a:prstGeom>
          <a:noFill/>
          <a:ln/>
        </p:spPr>
        <p:txBody>
          <a:bodyPr wrap="square" rtlCol="0" anchor="ctr"/>
          <a:lstStyle/>
          <a:p>
            <a:pPr algn="ctr" indent="0" marL="0">
              <a:buNone/>
            </a:pPr>
            <a:r>
              <a:rPr lang="en-US" sz="800" dirty="0">
                <a:solidFill>
                  <a:srgbClr val="2D3748"/>
                </a:solidFill>
                <a:latin typeface="Calibri" pitchFamily="34" charset="0"/>
                <a:ea typeface="Calibri" pitchFamily="34" charset="-122"/>
                <a:cs typeface="Calibri" pitchFamily="34" charset="-120"/>
              </a:rPr>
              <a:t>Squares next to a pit</a:t>
            </a:r>
            <a:endParaRPr lang="en-US" sz="800" dirty="0"/>
          </a:p>
        </p:txBody>
      </p:sp>
      <p:sp>
        <p:nvSpPr>
          <p:cNvPr id="79" name="Shape 77"/>
          <p:cNvSpPr/>
          <p:nvPr/>
        </p:nvSpPr>
        <p:spPr>
          <a:xfrm>
            <a:off x="457200" y="4215384"/>
            <a:ext cx="6400800" cy="182880"/>
          </a:xfrm>
          <a:prstGeom prst="rect">
            <a:avLst/>
          </a:prstGeom>
          <a:solidFill>
            <a:srgbClr val="FFFFFF"/>
          </a:solidFill>
          <a:ln w="6350">
            <a:solidFill>
              <a:srgbClr val="E8F4F8"/>
            </a:solidFill>
            <a:prstDash val="solid"/>
          </a:ln>
        </p:spPr>
      </p:sp>
      <p:sp>
        <p:nvSpPr>
          <p:cNvPr id="80" name="Text 78"/>
          <p:cNvSpPr/>
          <p:nvPr/>
        </p:nvSpPr>
        <p:spPr>
          <a:xfrm>
            <a:off x="457200" y="4215384"/>
            <a:ext cx="1097280" cy="182880"/>
          </a:xfrm>
          <a:prstGeom prst="rect">
            <a:avLst/>
          </a:prstGeom>
          <a:noFill/>
          <a:ln/>
        </p:spPr>
        <p:txBody>
          <a:bodyPr wrap="square" rtlCol="0" anchor="ctr"/>
          <a:lstStyle/>
          <a:p>
            <a:pPr algn="ctr" indent="0" marL="0">
              <a:buNone/>
            </a:pPr>
            <a:r>
              <a:rPr lang="en-US" sz="800" b="1" dirty="0">
                <a:solidFill>
                  <a:srgbClr val="065A82"/>
                </a:solidFill>
                <a:latin typeface="Calibri" pitchFamily="34" charset="0"/>
                <a:ea typeface="Calibri" pitchFamily="34" charset="-122"/>
                <a:cs typeface="Calibri" pitchFamily="34" charset="-120"/>
              </a:rPr>
              <a:t>Glitter</a:t>
            </a:r>
            <a:endParaRPr lang="en-US" sz="800" dirty="0"/>
          </a:p>
        </p:txBody>
      </p:sp>
      <p:sp>
        <p:nvSpPr>
          <p:cNvPr id="81" name="Text 79"/>
          <p:cNvSpPr/>
          <p:nvPr/>
        </p:nvSpPr>
        <p:spPr>
          <a:xfrm>
            <a:off x="1554480" y="4215384"/>
            <a:ext cx="2743200" cy="182880"/>
          </a:xfrm>
          <a:prstGeom prst="rect">
            <a:avLst/>
          </a:prstGeom>
          <a:noFill/>
          <a:ln/>
        </p:spPr>
        <p:txBody>
          <a:bodyPr wrap="square" rtlCol="0" anchor="ctr"/>
          <a:lstStyle/>
          <a:p>
            <a:pPr algn="ctr" indent="0" marL="0">
              <a:buNone/>
            </a:pPr>
            <a:r>
              <a:rPr lang="en-US" sz="800" dirty="0">
                <a:solidFill>
                  <a:srgbClr val="2D3748"/>
                </a:solidFill>
                <a:latin typeface="Calibri" pitchFamily="34" charset="0"/>
                <a:ea typeface="Calibri" pitchFamily="34" charset="-122"/>
                <a:cs typeface="Calibri" pitchFamily="34" charset="-120"/>
              </a:rPr>
              <a:t>Gold is HERE!</a:t>
            </a:r>
            <a:endParaRPr lang="en-US" sz="800" dirty="0"/>
          </a:p>
        </p:txBody>
      </p:sp>
      <p:sp>
        <p:nvSpPr>
          <p:cNvPr id="82" name="Text 80"/>
          <p:cNvSpPr/>
          <p:nvPr/>
        </p:nvSpPr>
        <p:spPr>
          <a:xfrm>
            <a:off x="4297680" y="4215384"/>
            <a:ext cx="2560320" cy="182880"/>
          </a:xfrm>
          <a:prstGeom prst="rect">
            <a:avLst/>
          </a:prstGeom>
          <a:noFill/>
          <a:ln/>
        </p:spPr>
        <p:txBody>
          <a:bodyPr wrap="square" rtlCol="0" anchor="ctr"/>
          <a:lstStyle/>
          <a:p>
            <a:pPr algn="ctr" indent="0" marL="0">
              <a:buNone/>
            </a:pPr>
            <a:r>
              <a:rPr lang="en-US" sz="800" dirty="0">
                <a:solidFill>
                  <a:srgbClr val="2D3748"/>
                </a:solidFill>
                <a:latin typeface="Calibri" pitchFamily="34" charset="0"/>
                <a:ea typeface="Calibri" pitchFamily="34" charset="-122"/>
                <a:cs typeface="Calibri" pitchFamily="34" charset="-120"/>
              </a:rPr>
              <a:t>Same square as gold</a:t>
            </a:r>
            <a:endParaRPr lang="en-US" sz="800" dirty="0"/>
          </a:p>
        </p:txBody>
      </p:sp>
      <p:sp>
        <p:nvSpPr>
          <p:cNvPr id="83" name="Shape 81"/>
          <p:cNvSpPr/>
          <p:nvPr/>
        </p:nvSpPr>
        <p:spPr>
          <a:xfrm>
            <a:off x="457200" y="4416552"/>
            <a:ext cx="6400800" cy="182880"/>
          </a:xfrm>
          <a:prstGeom prst="rect">
            <a:avLst/>
          </a:prstGeom>
          <a:solidFill>
            <a:srgbClr val="E8F4F8"/>
          </a:solidFill>
          <a:ln w="6350">
            <a:solidFill>
              <a:srgbClr val="E8F4F8"/>
            </a:solidFill>
            <a:prstDash val="solid"/>
          </a:ln>
        </p:spPr>
      </p:sp>
      <p:sp>
        <p:nvSpPr>
          <p:cNvPr id="84" name="Text 82"/>
          <p:cNvSpPr/>
          <p:nvPr/>
        </p:nvSpPr>
        <p:spPr>
          <a:xfrm>
            <a:off x="457200" y="4416552"/>
            <a:ext cx="1097280" cy="182880"/>
          </a:xfrm>
          <a:prstGeom prst="rect">
            <a:avLst/>
          </a:prstGeom>
          <a:noFill/>
          <a:ln/>
        </p:spPr>
        <p:txBody>
          <a:bodyPr wrap="square" rtlCol="0" anchor="ctr"/>
          <a:lstStyle/>
          <a:p>
            <a:pPr algn="ctr" indent="0" marL="0">
              <a:buNone/>
            </a:pPr>
            <a:r>
              <a:rPr lang="en-US" sz="800" b="1" dirty="0">
                <a:solidFill>
                  <a:srgbClr val="065A82"/>
                </a:solidFill>
                <a:latin typeface="Calibri" pitchFamily="34" charset="0"/>
                <a:ea typeface="Calibri" pitchFamily="34" charset="-122"/>
                <a:cs typeface="Calibri" pitchFamily="34" charset="-120"/>
              </a:rPr>
              <a:t>Bump</a:t>
            </a:r>
            <a:endParaRPr lang="en-US" sz="800" dirty="0"/>
          </a:p>
        </p:txBody>
      </p:sp>
      <p:sp>
        <p:nvSpPr>
          <p:cNvPr id="85" name="Text 83"/>
          <p:cNvSpPr/>
          <p:nvPr/>
        </p:nvSpPr>
        <p:spPr>
          <a:xfrm>
            <a:off x="1554480" y="4416552"/>
            <a:ext cx="2743200" cy="182880"/>
          </a:xfrm>
          <a:prstGeom prst="rect">
            <a:avLst/>
          </a:prstGeom>
          <a:noFill/>
          <a:ln/>
        </p:spPr>
        <p:txBody>
          <a:bodyPr wrap="square" rtlCol="0" anchor="ctr"/>
          <a:lstStyle/>
          <a:p>
            <a:pPr algn="ctr" indent="0" marL="0">
              <a:buNone/>
            </a:pPr>
            <a:r>
              <a:rPr lang="en-US" sz="800" dirty="0">
                <a:solidFill>
                  <a:srgbClr val="2D3748"/>
                </a:solidFill>
                <a:latin typeface="Calibri" pitchFamily="34" charset="0"/>
                <a:ea typeface="Calibri" pitchFamily="34" charset="-122"/>
                <a:cs typeface="Calibri" pitchFamily="34" charset="-120"/>
              </a:rPr>
              <a:t>Walked into a wall</a:t>
            </a:r>
            <a:endParaRPr lang="en-US" sz="800" dirty="0"/>
          </a:p>
        </p:txBody>
      </p:sp>
      <p:sp>
        <p:nvSpPr>
          <p:cNvPr id="86" name="Text 84"/>
          <p:cNvSpPr/>
          <p:nvPr/>
        </p:nvSpPr>
        <p:spPr>
          <a:xfrm>
            <a:off x="4297680" y="4416552"/>
            <a:ext cx="2560320" cy="182880"/>
          </a:xfrm>
          <a:prstGeom prst="rect">
            <a:avLst/>
          </a:prstGeom>
          <a:noFill/>
          <a:ln/>
        </p:spPr>
        <p:txBody>
          <a:bodyPr wrap="square" rtlCol="0" anchor="ctr"/>
          <a:lstStyle/>
          <a:p>
            <a:pPr algn="ctr" indent="0" marL="0">
              <a:buNone/>
            </a:pPr>
            <a:r>
              <a:rPr lang="en-US" sz="800" dirty="0">
                <a:solidFill>
                  <a:srgbClr val="2D3748"/>
                </a:solidFill>
                <a:latin typeface="Calibri" pitchFamily="34" charset="0"/>
                <a:ea typeface="Calibri" pitchFamily="34" charset="-122"/>
                <a:cs typeface="Calibri" pitchFamily="34" charset="-120"/>
              </a:rPr>
              <a:t>When hitting boundary</a:t>
            </a:r>
            <a:endParaRPr lang="en-US" sz="800" dirty="0"/>
          </a:p>
        </p:txBody>
      </p:sp>
      <p:sp>
        <p:nvSpPr>
          <p:cNvPr id="87" name="Shape 85"/>
          <p:cNvSpPr/>
          <p:nvPr/>
        </p:nvSpPr>
        <p:spPr>
          <a:xfrm>
            <a:off x="457200" y="4617720"/>
            <a:ext cx="6400800" cy="182880"/>
          </a:xfrm>
          <a:prstGeom prst="rect">
            <a:avLst/>
          </a:prstGeom>
          <a:solidFill>
            <a:srgbClr val="FFFFFF"/>
          </a:solidFill>
          <a:ln w="6350">
            <a:solidFill>
              <a:srgbClr val="E8F4F8"/>
            </a:solidFill>
            <a:prstDash val="solid"/>
          </a:ln>
        </p:spPr>
      </p:sp>
      <p:sp>
        <p:nvSpPr>
          <p:cNvPr id="88" name="Text 86"/>
          <p:cNvSpPr/>
          <p:nvPr/>
        </p:nvSpPr>
        <p:spPr>
          <a:xfrm>
            <a:off x="457200" y="4617720"/>
            <a:ext cx="1097280" cy="182880"/>
          </a:xfrm>
          <a:prstGeom prst="rect">
            <a:avLst/>
          </a:prstGeom>
          <a:noFill/>
          <a:ln/>
        </p:spPr>
        <p:txBody>
          <a:bodyPr wrap="square" rtlCol="0" anchor="ctr"/>
          <a:lstStyle/>
          <a:p>
            <a:pPr algn="ctr" indent="0" marL="0">
              <a:buNone/>
            </a:pPr>
            <a:r>
              <a:rPr lang="en-US" sz="800" b="1" dirty="0">
                <a:solidFill>
                  <a:srgbClr val="065A82"/>
                </a:solidFill>
                <a:latin typeface="Calibri" pitchFamily="34" charset="0"/>
                <a:ea typeface="Calibri" pitchFamily="34" charset="-122"/>
                <a:cs typeface="Calibri" pitchFamily="34" charset="-120"/>
              </a:rPr>
              <a:t>Scream</a:t>
            </a:r>
            <a:endParaRPr lang="en-US" sz="800" dirty="0"/>
          </a:p>
        </p:txBody>
      </p:sp>
      <p:sp>
        <p:nvSpPr>
          <p:cNvPr id="89" name="Text 87"/>
          <p:cNvSpPr/>
          <p:nvPr/>
        </p:nvSpPr>
        <p:spPr>
          <a:xfrm>
            <a:off x="1554480" y="4617720"/>
            <a:ext cx="2743200" cy="182880"/>
          </a:xfrm>
          <a:prstGeom prst="rect">
            <a:avLst/>
          </a:prstGeom>
          <a:noFill/>
          <a:ln/>
        </p:spPr>
        <p:txBody>
          <a:bodyPr wrap="square" rtlCol="0" anchor="ctr"/>
          <a:lstStyle/>
          <a:p>
            <a:pPr algn="ctr" indent="0" marL="0">
              <a:buNone/>
            </a:pPr>
            <a:r>
              <a:rPr lang="en-US" sz="800" dirty="0">
                <a:solidFill>
                  <a:srgbClr val="2D3748"/>
                </a:solidFill>
                <a:latin typeface="Calibri" pitchFamily="34" charset="0"/>
                <a:ea typeface="Calibri" pitchFamily="34" charset="-122"/>
                <a:cs typeface="Calibri" pitchFamily="34" charset="-120"/>
              </a:rPr>
              <a:t>Wumpus died (you shot it)</a:t>
            </a:r>
            <a:endParaRPr lang="en-US" sz="800" dirty="0"/>
          </a:p>
        </p:txBody>
      </p:sp>
      <p:sp>
        <p:nvSpPr>
          <p:cNvPr id="90" name="Text 88"/>
          <p:cNvSpPr/>
          <p:nvPr/>
        </p:nvSpPr>
        <p:spPr>
          <a:xfrm>
            <a:off x="4297680" y="4617720"/>
            <a:ext cx="2560320" cy="182880"/>
          </a:xfrm>
          <a:prstGeom prst="rect">
            <a:avLst/>
          </a:prstGeom>
          <a:noFill/>
          <a:ln/>
        </p:spPr>
        <p:txBody>
          <a:bodyPr wrap="square" rtlCol="0" anchor="ctr"/>
          <a:lstStyle/>
          <a:p>
            <a:pPr algn="ctr" indent="0" marL="0">
              <a:buNone/>
            </a:pPr>
            <a:r>
              <a:rPr lang="en-US" sz="800" dirty="0">
                <a:solidFill>
                  <a:srgbClr val="2D3748"/>
                </a:solidFill>
                <a:latin typeface="Calibri" pitchFamily="34" charset="0"/>
                <a:ea typeface="Calibri" pitchFamily="34" charset="-122"/>
                <a:cs typeface="Calibri" pitchFamily="34" charset="-120"/>
              </a:rPr>
              <a:t>Anywhere in the world</a:t>
            </a:r>
            <a:endParaRPr lang="en-US" sz="800" dirty="0"/>
          </a:p>
        </p:txBody>
      </p:sp>
      <p:sp>
        <p:nvSpPr>
          <p:cNvPr id="91" name="Text 89"/>
          <p:cNvSpPr/>
          <p:nvPr/>
        </p:nvSpPr>
        <p:spPr>
          <a:xfrm>
            <a:off x="6949440" y="960120"/>
            <a:ext cx="1828800" cy="201168"/>
          </a:xfrm>
          <a:prstGeom prst="rect">
            <a:avLst/>
          </a:prstGeom>
          <a:noFill/>
          <a:ln/>
        </p:spPr>
        <p:txBody>
          <a:bodyPr wrap="square" rtlCol="0" anchor="ctr"/>
          <a:lstStyle/>
          <a:p>
            <a:pPr indent="0" marL="0">
              <a:buNone/>
            </a:pPr>
            <a:r>
              <a:rPr lang="en-US" sz="1000" b="1" dirty="0">
                <a:solidFill>
                  <a:srgbClr val="065A82"/>
                </a:solidFill>
                <a:latin typeface="Calibri" pitchFamily="34" charset="0"/>
                <a:ea typeface="Calibri" pitchFamily="34" charset="-122"/>
                <a:cs typeface="Calibri" pitchFamily="34" charset="-120"/>
              </a:rPr>
              <a:t>Environment:</a:t>
            </a:r>
            <a:endParaRPr lang="en-US" sz="1000" dirty="0"/>
          </a:p>
        </p:txBody>
      </p:sp>
      <p:sp>
        <p:nvSpPr>
          <p:cNvPr id="92" name="Shape 90"/>
          <p:cNvSpPr/>
          <p:nvPr/>
        </p:nvSpPr>
        <p:spPr>
          <a:xfrm>
            <a:off x="6949440" y="1216152"/>
            <a:ext cx="1828800" cy="219456"/>
          </a:xfrm>
          <a:prstGeom prst="rect">
            <a:avLst/>
          </a:prstGeom>
          <a:solidFill>
            <a:srgbClr val="EDE9FE"/>
          </a:solidFill>
          <a:ln w="6350">
            <a:solidFill>
              <a:srgbClr val="7C3AED"/>
            </a:solidFill>
            <a:prstDash val="solid"/>
          </a:ln>
        </p:spPr>
      </p:sp>
      <p:sp>
        <p:nvSpPr>
          <p:cNvPr id="93" name="Text 91"/>
          <p:cNvSpPr/>
          <p:nvPr/>
        </p:nvSpPr>
        <p:spPr>
          <a:xfrm>
            <a:off x="6995160" y="1216152"/>
            <a:ext cx="1737360" cy="219456"/>
          </a:xfrm>
          <a:prstGeom prst="rect">
            <a:avLst/>
          </a:prstGeom>
          <a:noFill/>
          <a:ln/>
        </p:spPr>
        <p:txBody>
          <a:bodyPr wrap="square" rtlCol="0" anchor="ctr"/>
          <a:lstStyle/>
          <a:p>
            <a:pPr indent="0" marL="0">
              <a:buNone/>
            </a:pPr>
            <a:r>
              <a:rPr lang="en-US" sz="900" b="1" dirty="0">
                <a:solidFill>
                  <a:srgbClr val="7C3AED"/>
                </a:solidFill>
                <a:latin typeface="Calibri" pitchFamily="34" charset="0"/>
                <a:ea typeface="Calibri" pitchFamily="34" charset="-122"/>
                <a:cs typeface="Calibri" pitchFamily="34" charset="-120"/>
              </a:rPr>
              <a:t>Partially observable</a:t>
            </a:r>
            <a:endParaRPr lang="en-US" sz="900" dirty="0"/>
          </a:p>
        </p:txBody>
      </p:sp>
      <p:sp>
        <p:nvSpPr>
          <p:cNvPr id="94" name="Shape 92"/>
          <p:cNvSpPr/>
          <p:nvPr/>
        </p:nvSpPr>
        <p:spPr>
          <a:xfrm>
            <a:off x="6949440" y="1472184"/>
            <a:ext cx="1828800" cy="219456"/>
          </a:xfrm>
          <a:prstGeom prst="rect">
            <a:avLst/>
          </a:prstGeom>
          <a:solidFill>
            <a:srgbClr val="EDE9FE"/>
          </a:solidFill>
          <a:ln w="6350">
            <a:solidFill>
              <a:srgbClr val="7C3AED"/>
            </a:solidFill>
            <a:prstDash val="solid"/>
          </a:ln>
        </p:spPr>
      </p:sp>
      <p:sp>
        <p:nvSpPr>
          <p:cNvPr id="95" name="Text 93"/>
          <p:cNvSpPr/>
          <p:nvPr/>
        </p:nvSpPr>
        <p:spPr>
          <a:xfrm>
            <a:off x="6995160" y="1472184"/>
            <a:ext cx="1737360" cy="219456"/>
          </a:xfrm>
          <a:prstGeom prst="rect">
            <a:avLst/>
          </a:prstGeom>
          <a:noFill/>
          <a:ln/>
        </p:spPr>
        <p:txBody>
          <a:bodyPr wrap="square" rtlCol="0" anchor="ctr"/>
          <a:lstStyle/>
          <a:p>
            <a:pPr indent="0" marL="0">
              <a:buNone/>
            </a:pPr>
            <a:r>
              <a:rPr lang="en-US" sz="900" b="1" dirty="0">
                <a:solidFill>
                  <a:srgbClr val="7C3AED"/>
                </a:solidFill>
                <a:latin typeface="Calibri" pitchFamily="34" charset="0"/>
                <a:ea typeface="Calibri" pitchFamily="34" charset="-122"/>
                <a:cs typeface="Calibri" pitchFamily="34" charset="-120"/>
              </a:rPr>
              <a:t>Deterministic</a:t>
            </a:r>
            <a:endParaRPr lang="en-US" sz="900" dirty="0"/>
          </a:p>
        </p:txBody>
      </p:sp>
      <p:sp>
        <p:nvSpPr>
          <p:cNvPr id="96" name="Shape 94"/>
          <p:cNvSpPr/>
          <p:nvPr/>
        </p:nvSpPr>
        <p:spPr>
          <a:xfrm>
            <a:off x="6949440" y="1728216"/>
            <a:ext cx="1828800" cy="219456"/>
          </a:xfrm>
          <a:prstGeom prst="rect">
            <a:avLst/>
          </a:prstGeom>
          <a:solidFill>
            <a:srgbClr val="EDE9FE"/>
          </a:solidFill>
          <a:ln w="6350">
            <a:solidFill>
              <a:srgbClr val="7C3AED"/>
            </a:solidFill>
            <a:prstDash val="solid"/>
          </a:ln>
        </p:spPr>
      </p:sp>
      <p:sp>
        <p:nvSpPr>
          <p:cNvPr id="97" name="Text 95"/>
          <p:cNvSpPr/>
          <p:nvPr/>
        </p:nvSpPr>
        <p:spPr>
          <a:xfrm>
            <a:off x="6995160" y="1728216"/>
            <a:ext cx="1737360" cy="219456"/>
          </a:xfrm>
          <a:prstGeom prst="rect">
            <a:avLst/>
          </a:prstGeom>
          <a:noFill/>
          <a:ln/>
        </p:spPr>
        <p:txBody>
          <a:bodyPr wrap="square" rtlCol="0" anchor="ctr"/>
          <a:lstStyle/>
          <a:p>
            <a:pPr indent="0" marL="0">
              <a:buNone/>
            </a:pPr>
            <a:r>
              <a:rPr lang="en-US" sz="900" b="1" dirty="0">
                <a:solidFill>
                  <a:srgbClr val="7C3AED"/>
                </a:solidFill>
                <a:latin typeface="Calibri" pitchFamily="34" charset="0"/>
                <a:ea typeface="Calibri" pitchFamily="34" charset="-122"/>
                <a:cs typeface="Calibri" pitchFamily="34" charset="-120"/>
              </a:rPr>
              <a:t>Sequential</a:t>
            </a:r>
            <a:endParaRPr lang="en-US" sz="900" dirty="0"/>
          </a:p>
        </p:txBody>
      </p:sp>
      <p:sp>
        <p:nvSpPr>
          <p:cNvPr id="98" name="Shape 96"/>
          <p:cNvSpPr/>
          <p:nvPr/>
        </p:nvSpPr>
        <p:spPr>
          <a:xfrm>
            <a:off x="6949440" y="1984248"/>
            <a:ext cx="1828800" cy="219456"/>
          </a:xfrm>
          <a:prstGeom prst="rect">
            <a:avLst/>
          </a:prstGeom>
          <a:solidFill>
            <a:srgbClr val="EDE9FE"/>
          </a:solidFill>
          <a:ln w="6350">
            <a:solidFill>
              <a:srgbClr val="7C3AED"/>
            </a:solidFill>
            <a:prstDash val="solid"/>
          </a:ln>
        </p:spPr>
      </p:sp>
      <p:sp>
        <p:nvSpPr>
          <p:cNvPr id="99" name="Text 97"/>
          <p:cNvSpPr/>
          <p:nvPr/>
        </p:nvSpPr>
        <p:spPr>
          <a:xfrm>
            <a:off x="6995160" y="1984248"/>
            <a:ext cx="1737360" cy="219456"/>
          </a:xfrm>
          <a:prstGeom prst="rect">
            <a:avLst/>
          </a:prstGeom>
          <a:noFill/>
          <a:ln/>
        </p:spPr>
        <p:txBody>
          <a:bodyPr wrap="square" rtlCol="0" anchor="ctr"/>
          <a:lstStyle/>
          <a:p>
            <a:pPr indent="0" marL="0">
              <a:buNone/>
            </a:pPr>
            <a:r>
              <a:rPr lang="en-US" sz="900" b="1" dirty="0">
                <a:solidFill>
                  <a:srgbClr val="7C3AED"/>
                </a:solidFill>
                <a:latin typeface="Calibri" pitchFamily="34" charset="0"/>
                <a:ea typeface="Calibri" pitchFamily="34" charset="-122"/>
                <a:cs typeface="Calibri" pitchFamily="34" charset="-120"/>
              </a:rPr>
              <a:t>Static</a:t>
            </a:r>
            <a:endParaRPr lang="en-US" sz="900" dirty="0"/>
          </a:p>
        </p:txBody>
      </p:sp>
      <p:sp>
        <p:nvSpPr>
          <p:cNvPr id="100" name="Shape 98"/>
          <p:cNvSpPr/>
          <p:nvPr/>
        </p:nvSpPr>
        <p:spPr>
          <a:xfrm>
            <a:off x="6949440" y="2240280"/>
            <a:ext cx="1828800" cy="219456"/>
          </a:xfrm>
          <a:prstGeom prst="rect">
            <a:avLst/>
          </a:prstGeom>
          <a:solidFill>
            <a:srgbClr val="EDE9FE"/>
          </a:solidFill>
          <a:ln w="6350">
            <a:solidFill>
              <a:srgbClr val="7C3AED"/>
            </a:solidFill>
            <a:prstDash val="solid"/>
          </a:ln>
        </p:spPr>
      </p:sp>
      <p:sp>
        <p:nvSpPr>
          <p:cNvPr id="101" name="Text 99"/>
          <p:cNvSpPr/>
          <p:nvPr/>
        </p:nvSpPr>
        <p:spPr>
          <a:xfrm>
            <a:off x="6995160" y="2240280"/>
            <a:ext cx="1737360" cy="219456"/>
          </a:xfrm>
          <a:prstGeom prst="rect">
            <a:avLst/>
          </a:prstGeom>
          <a:noFill/>
          <a:ln/>
        </p:spPr>
        <p:txBody>
          <a:bodyPr wrap="square" rtlCol="0" anchor="ctr"/>
          <a:lstStyle/>
          <a:p>
            <a:pPr indent="0" marL="0">
              <a:buNone/>
            </a:pPr>
            <a:r>
              <a:rPr lang="en-US" sz="900" b="1" dirty="0">
                <a:solidFill>
                  <a:srgbClr val="7C3AED"/>
                </a:solidFill>
                <a:latin typeface="Calibri" pitchFamily="34" charset="0"/>
                <a:ea typeface="Calibri" pitchFamily="34" charset="-122"/>
                <a:cs typeface="Calibri" pitchFamily="34" charset="-120"/>
              </a:rPr>
              <a:t>Discrete</a:t>
            </a:r>
            <a:endParaRPr lang="en-US" sz="900" dirty="0"/>
          </a:p>
        </p:txBody>
      </p:sp>
      <p:sp>
        <p:nvSpPr>
          <p:cNvPr id="102" name="Shape 100"/>
          <p:cNvSpPr/>
          <p:nvPr/>
        </p:nvSpPr>
        <p:spPr>
          <a:xfrm>
            <a:off x="6949440" y="2496312"/>
            <a:ext cx="1828800" cy="219456"/>
          </a:xfrm>
          <a:prstGeom prst="rect">
            <a:avLst/>
          </a:prstGeom>
          <a:solidFill>
            <a:srgbClr val="EDE9FE"/>
          </a:solidFill>
          <a:ln w="6350">
            <a:solidFill>
              <a:srgbClr val="7C3AED"/>
            </a:solidFill>
            <a:prstDash val="solid"/>
          </a:ln>
        </p:spPr>
      </p:sp>
      <p:sp>
        <p:nvSpPr>
          <p:cNvPr id="103" name="Text 101"/>
          <p:cNvSpPr/>
          <p:nvPr/>
        </p:nvSpPr>
        <p:spPr>
          <a:xfrm>
            <a:off x="6995160" y="2496312"/>
            <a:ext cx="1737360" cy="219456"/>
          </a:xfrm>
          <a:prstGeom prst="rect">
            <a:avLst/>
          </a:prstGeom>
          <a:noFill/>
          <a:ln/>
        </p:spPr>
        <p:txBody>
          <a:bodyPr wrap="square" rtlCol="0" anchor="ctr"/>
          <a:lstStyle/>
          <a:p>
            <a:pPr indent="0" marL="0">
              <a:buNone/>
            </a:pPr>
            <a:r>
              <a:rPr lang="en-US" sz="900" b="1" dirty="0">
                <a:solidFill>
                  <a:srgbClr val="7C3AED"/>
                </a:solidFill>
                <a:latin typeface="Calibri" pitchFamily="34" charset="0"/>
                <a:ea typeface="Calibri" pitchFamily="34" charset="-122"/>
                <a:cs typeface="Calibri" pitchFamily="34" charset="-120"/>
              </a:rPr>
              <a:t>Single-agent</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7FA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C7293"/>
          </a:solidFill>
          <a:ln/>
        </p:spPr>
      </p:sp>
      <p:sp>
        <p:nvSpPr>
          <p:cNvPr id="3" name="Text 1"/>
          <p:cNvSpPr/>
          <p:nvPr/>
        </p:nvSpPr>
        <p:spPr>
          <a:xfrm>
            <a:off x="548640" y="182880"/>
            <a:ext cx="8046720" cy="548640"/>
          </a:xfrm>
          <a:prstGeom prst="rect">
            <a:avLst/>
          </a:prstGeom>
          <a:noFill/>
          <a:ln/>
        </p:spPr>
        <p:txBody>
          <a:bodyPr wrap="square" lIns="0" tIns="0" rIns="0" bIns="0" rtlCol="0" anchor="ctr"/>
          <a:lstStyle/>
          <a:p>
            <a:pPr indent="0" marL="0">
              <a:buNone/>
            </a:pPr>
            <a:r>
              <a:rPr lang="en-US" sz="2200" b="1" dirty="0">
                <a:solidFill>
                  <a:srgbClr val="1A1A2E"/>
                </a:solidFill>
                <a:latin typeface="Georgia" pitchFamily="34" charset="0"/>
                <a:ea typeface="Georgia" pitchFamily="34" charset="-122"/>
                <a:cs typeface="Georgia" pitchFamily="34" charset="-120"/>
              </a:rPr>
              <a:t>Wumpus World — Reasoning Walkthrough</a:t>
            </a:r>
            <a:endParaRPr lang="en-US" sz="2200" dirty="0"/>
          </a:p>
        </p:txBody>
      </p:sp>
      <p:sp>
        <p:nvSpPr>
          <p:cNvPr id="4" name="Text 2"/>
          <p:cNvSpPr/>
          <p:nvPr/>
        </p:nvSpPr>
        <p:spPr>
          <a:xfrm>
            <a:off x="548640" y="685800"/>
            <a:ext cx="8046720" cy="274320"/>
          </a:xfrm>
          <a:prstGeom prst="rect">
            <a:avLst/>
          </a:prstGeom>
          <a:noFill/>
          <a:ln/>
        </p:spPr>
        <p:txBody>
          <a:bodyPr wrap="square" lIns="0" tIns="0" rIns="0" bIns="0" rtlCol="0" anchor="ctr"/>
          <a:lstStyle/>
          <a:p>
            <a:pPr indent="0" marL="0">
              <a:buNone/>
            </a:pPr>
            <a:r>
              <a:rPr lang="en-US" sz="1200" i="1" dirty="0">
                <a:solidFill>
                  <a:srgbClr val="64748B"/>
                </a:solidFill>
                <a:latin typeface="Calibri" pitchFamily="34" charset="0"/>
                <a:ea typeface="Calibri" pitchFamily="34" charset="-122"/>
                <a:cs typeface="Calibri" pitchFamily="34" charset="-120"/>
              </a:rPr>
              <a:t>How the agent deduces danger from clues — logic in action!</a:t>
            </a:r>
            <a:endParaRPr lang="en-US" sz="1200" dirty="0"/>
          </a:p>
        </p:txBody>
      </p:sp>
      <p:sp>
        <p:nvSpPr>
          <p:cNvPr id="5" name="Text 3"/>
          <p:cNvSpPr/>
          <p:nvPr/>
        </p:nvSpPr>
        <p:spPr>
          <a:xfrm>
            <a:off x="548640" y="4754880"/>
            <a:ext cx="8046720" cy="274320"/>
          </a:xfrm>
          <a:prstGeom prst="rect">
            <a:avLst/>
          </a:prstGeom>
          <a:noFill/>
          <a:ln/>
        </p:spPr>
        <p:txBody>
          <a:bodyPr wrap="square" rtlCol="0" anchor="ctr"/>
          <a:lstStyle/>
          <a:p>
            <a:pPr indent="0" marL="0">
              <a:buNone/>
            </a:pPr>
            <a:r>
              <a:rPr lang="en-US" sz="900" dirty="0">
                <a:solidFill>
                  <a:srgbClr val="64748B"/>
                </a:solidFill>
                <a:latin typeface="Calibri" pitchFamily="34" charset="0"/>
                <a:ea typeface="Calibri" pitchFamily="34" charset="-122"/>
                <a:cs typeface="Calibri" pitchFamily="34" charset="-120"/>
              </a:rPr>
              <a:t>PECST522 — Artificial Intelligence | B.Tech CSE S5 (2024 Scheme)</a:t>
            </a:r>
            <a:endParaRPr lang="en-US" sz="900" dirty="0"/>
          </a:p>
        </p:txBody>
      </p:sp>
      <p:sp>
        <p:nvSpPr>
          <p:cNvPr id="6" name="Shape 4"/>
          <p:cNvSpPr/>
          <p:nvPr/>
        </p:nvSpPr>
        <p:spPr>
          <a:xfrm>
            <a:off x="457200" y="1005840"/>
            <a:ext cx="8229600" cy="1143000"/>
          </a:xfrm>
          <a:prstGeom prst="rect">
            <a:avLst/>
          </a:prstGeom>
          <a:solidFill>
            <a:srgbClr val="ECFDF5"/>
          </a:solidFill>
          <a:ln w="6350">
            <a:solidFill>
              <a:srgbClr val="059669"/>
            </a:solidFill>
            <a:prstDash val="solid"/>
          </a:ln>
        </p:spPr>
      </p:sp>
      <p:sp>
        <p:nvSpPr>
          <p:cNvPr id="7" name="Shape 5"/>
          <p:cNvSpPr/>
          <p:nvPr/>
        </p:nvSpPr>
        <p:spPr>
          <a:xfrm>
            <a:off x="594360" y="1097280"/>
            <a:ext cx="502920" cy="365760"/>
          </a:xfrm>
          <a:prstGeom prst="roundRect">
            <a:avLst>
              <a:gd name="adj" fmla="val 15000"/>
            </a:avLst>
          </a:prstGeom>
          <a:solidFill>
            <a:srgbClr val="059669"/>
          </a:solidFill>
          <a:ln/>
        </p:spPr>
      </p:sp>
      <p:sp>
        <p:nvSpPr>
          <p:cNvPr id="8" name="Text 6"/>
          <p:cNvSpPr/>
          <p:nvPr/>
        </p:nvSpPr>
        <p:spPr>
          <a:xfrm>
            <a:off x="594360" y="1097280"/>
            <a:ext cx="502920" cy="365760"/>
          </a:xfrm>
          <a:prstGeom prst="rect">
            <a:avLst/>
          </a:prstGeom>
          <a:noFill/>
          <a:ln/>
        </p:spPr>
        <p:txBody>
          <a:bodyPr wrap="square" rtlCol="0" anchor="ctr"/>
          <a:lstStyle/>
          <a:p>
            <a:pPr algn="ctr" indent="0" marL="0">
              <a:buNone/>
            </a:pPr>
            <a:r>
              <a:rPr lang="en-US" sz="1800" b="1" dirty="0">
                <a:solidFill>
                  <a:srgbClr val="FFFFFF"/>
                </a:solidFill>
                <a:latin typeface="Georgia" pitchFamily="34" charset="0"/>
                <a:ea typeface="Georgia" pitchFamily="34" charset="-122"/>
                <a:cs typeface="Georgia" pitchFamily="34" charset="-120"/>
              </a:rPr>
              <a:t>1</a:t>
            </a:r>
            <a:endParaRPr lang="en-US" sz="1800" dirty="0"/>
          </a:p>
        </p:txBody>
      </p:sp>
      <p:sp>
        <p:nvSpPr>
          <p:cNvPr id="9" name="Text 7"/>
          <p:cNvSpPr/>
          <p:nvPr/>
        </p:nvSpPr>
        <p:spPr>
          <a:xfrm>
            <a:off x="1234440" y="1097280"/>
            <a:ext cx="1828800" cy="365760"/>
          </a:xfrm>
          <a:prstGeom prst="rect">
            <a:avLst/>
          </a:prstGeom>
          <a:noFill/>
          <a:ln/>
        </p:spPr>
        <p:txBody>
          <a:bodyPr wrap="square" rtlCol="0" anchor="ctr"/>
          <a:lstStyle/>
          <a:p>
            <a:pPr indent="0" marL="0">
              <a:buNone/>
            </a:pPr>
            <a:r>
              <a:rPr lang="en-US" sz="1400" b="1" dirty="0">
                <a:solidFill>
                  <a:srgbClr val="059669"/>
                </a:solidFill>
                <a:latin typeface="Calibri" pitchFamily="34" charset="0"/>
                <a:ea typeface="Calibri" pitchFamily="34" charset="-122"/>
                <a:cs typeface="Calibri" pitchFamily="34" charset="-120"/>
              </a:rPr>
              <a:t>Agent at [1,1]</a:t>
            </a:r>
            <a:endParaRPr lang="en-US" sz="1400" dirty="0"/>
          </a:p>
        </p:txBody>
      </p:sp>
      <p:sp>
        <p:nvSpPr>
          <p:cNvPr id="10" name="Text 8"/>
          <p:cNvSpPr/>
          <p:nvPr/>
        </p:nvSpPr>
        <p:spPr>
          <a:xfrm>
            <a:off x="3108960" y="1097280"/>
            <a:ext cx="5303520" cy="365760"/>
          </a:xfrm>
          <a:prstGeom prst="rect">
            <a:avLst/>
          </a:prstGeom>
          <a:noFill/>
          <a:ln/>
        </p:spPr>
        <p:txBody>
          <a:bodyPr wrap="square" rtlCol="0" anchor="ctr"/>
          <a:lstStyle/>
          <a:p>
            <a:pPr indent="0" marL="0">
              <a:buNone/>
            </a:pPr>
            <a:r>
              <a:rPr lang="en-US" sz="1200" dirty="0">
                <a:solidFill>
                  <a:srgbClr val="1A1A2E"/>
                </a:solidFill>
                <a:latin typeface="Calibri" pitchFamily="34" charset="0"/>
                <a:ea typeface="Calibri" pitchFamily="34" charset="-122"/>
                <a:cs typeface="Calibri" pitchFamily="34" charset="-120"/>
              </a:rPr>
              <a:t>Percept: Nothing (no stench, no breeze)</a:t>
            </a:r>
            <a:endParaRPr lang="en-US" sz="1200" dirty="0"/>
          </a:p>
        </p:txBody>
      </p:sp>
      <p:sp>
        <p:nvSpPr>
          <p:cNvPr id="11" name="Text 9"/>
          <p:cNvSpPr/>
          <p:nvPr/>
        </p:nvSpPr>
        <p:spPr>
          <a:xfrm>
            <a:off x="1234440" y="1508760"/>
            <a:ext cx="914400" cy="274320"/>
          </a:xfrm>
          <a:prstGeom prst="rect">
            <a:avLst/>
          </a:prstGeom>
          <a:noFill/>
          <a:ln/>
        </p:spPr>
        <p:txBody>
          <a:bodyPr wrap="square" rtlCol="0" anchor="ctr"/>
          <a:lstStyle/>
          <a:p>
            <a:pPr indent="0" marL="0">
              <a:buNone/>
            </a:pPr>
            <a:r>
              <a:rPr lang="en-US" sz="1000" b="1" dirty="0">
                <a:solidFill>
                  <a:srgbClr val="065A82"/>
                </a:solidFill>
                <a:latin typeface="Calibri" pitchFamily="34" charset="0"/>
                <a:ea typeface="Calibri" pitchFamily="34" charset="-122"/>
                <a:cs typeface="Calibri" pitchFamily="34" charset="-120"/>
              </a:rPr>
              <a:t>Deduce:</a:t>
            </a:r>
            <a:endParaRPr lang="en-US" sz="1000" dirty="0"/>
          </a:p>
        </p:txBody>
      </p:sp>
      <p:sp>
        <p:nvSpPr>
          <p:cNvPr id="12" name="Text 10"/>
          <p:cNvSpPr/>
          <p:nvPr/>
        </p:nvSpPr>
        <p:spPr>
          <a:xfrm>
            <a:off x="2148840" y="1508760"/>
            <a:ext cx="6217920" cy="274320"/>
          </a:xfrm>
          <a:prstGeom prst="rect">
            <a:avLst/>
          </a:prstGeom>
          <a:noFill/>
          <a:ln/>
        </p:spPr>
        <p:txBody>
          <a:bodyPr wrap="square" rtlCol="0" anchor="ctr"/>
          <a:lstStyle/>
          <a:p>
            <a:pPr indent="0" marL="0">
              <a:buNone/>
            </a:pPr>
            <a:r>
              <a:rPr lang="en-US" sz="1000" dirty="0">
                <a:solidFill>
                  <a:srgbClr val="2D3748"/>
                </a:solidFill>
                <a:latin typeface="Calibri" pitchFamily="34" charset="0"/>
                <a:ea typeface="Calibri" pitchFamily="34" charset="-122"/>
                <a:cs typeface="Calibri" pitchFamily="34" charset="-120"/>
              </a:rPr>
              <a:t>No Wumpus or Pit in adjacent squares [1,2] and [2,1].</a:t>
            </a:r>
            <a:endParaRPr lang="en-US" sz="1000" dirty="0"/>
          </a:p>
        </p:txBody>
      </p:sp>
      <p:sp>
        <p:nvSpPr>
          <p:cNvPr id="13" name="Text 11"/>
          <p:cNvSpPr/>
          <p:nvPr/>
        </p:nvSpPr>
        <p:spPr>
          <a:xfrm>
            <a:off x="1234440" y="1810512"/>
            <a:ext cx="7132320" cy="274320"/>
          </a:xfrm>
          <a:prstGeom prst="rect">
            <a:avLst/>
          </a:prstGeom>
          <a:noFill/>
          <a:ln/>
        </p:spPr>
        <p:txBody>
          <a:bodyPr wrap="square" rtlCol="0" anchor="ctr"/>
          <a:lstStyle/>
          <a:p>
            <a:pPr indent="0" marL="0">
              <a:buNone/>
            </a:pPr>
            <a:r>
              <a:rPr lang="en-US" sz="1100" b="1" dirty="0">
                <a:solidFill>
                  <a:srgbClr val="059669"/>
                </a:solidFill>
                <a:latin typeface="Calibri" pitchFamily="34" charset="0"/>
                <a:ea typeface="Calibri" pitchFamily="34" charset="-122"/>
                <a:cs typeface="Calibri" pitchFamily="34" charset="-120"/>
              </a:rPr>
              <a:t>→ Both adjacent squares are SAFE ✓</a:t>
            </a:r>
            <a:endParaRPr lang="en-US" sz="1100" dirty="0"/>
          </a:p>
        </p:txBody>
      </p:sp>
      <p:sp>
        <p:nvSpPr>
          <p:cNvPr id="14" name="Shape 12"/>
          <p:cNvSpPr/>
          <p:nvPr/>
        </p:nvSpPr>
        <p:spPr>
          <a:xfrm>
            <a:off x="457200" y="2331720"/>
            <a:ext cx="8229600" cy="1143000"/>
          </a:xfrm>
          <a:prstGeom prst="rect">
            <a:avLst/>
          </a:prstGeom>
          <a:solidFill>
            <a:srgbClr val="FEF3C7"/>
          </a:solidFill>
          <a:ln w="6350">
            <a:solidFill>
              <a:srgbClr val="F59E0B"/>
            </a:solidFill>
            <a:prstDash val="solid"/>
          </a:ln>
        </p:spPr>
      </p:sp>
      <p:sp>
        <p:nvSpPr>
          <p:cNvPr id="15" name="Shape 13"/>
          <p:cNvSpPr/>
          <p:nvPr/>
        </p:nvSpPr>
        <p:spPr>
          <a:xfrm>
            <a:off x="594360" y="2423160"/>
            <a:ext cx="502920" cy="365760"/>
          </a:xfrm>
          <a:prstGeom prst="roundRect">
            <a:avLst>
              <a:gd name="adj" fmla="val 15000"/>
            </a:avLst>
          </a:prstGeom>
          <a:solidFill>
            <a:srgbClr val="F59E0B"/>
          </a:solidFill>
          <a:ln/>
        </p:spPr>
      </p:sp>
      <p:sp>
        <p:nvSpPr>
          <p:cNvPr id="16" name="Text 14"/>
          <p:cNvSpPr/>
          <p:nvPr/>
        </p:nvSpPr>
        <p:spPr>
          <a:xfrm>
            <a:off x="594360" y="2423160"/>
            <a:ext cx="502920" cy="365760"/>
          </a:xfrm>
          <a:prstGeom prst="rect">
            <a:avLst/>
          </a:prstGeom>
          <a:noFill/>
          <a:ln/>
        </p:spPr>
        <p:txBody>
          <a:bodyPr wrap="square" rtlCol="0" anchor="ctr"/>
          <a:lstStyle/>
          <a:p>
            <a:pPr algn="ctr" indent="0" marL="0">
              <a:buNone/>
            </a:pPr>
            <a:r>
              <a:rPr lang="en-US" sz="1800" b="1" dirty="0">
                <a:solidFill>
                  <a:srgbClr val="FFFFFF"/>
                </a:solidFill>
                <a:latin typeface="Georgia" pitchFamily="34" charset="0"/>
                <a:ea typeface="Georgia" pitchFamily="34" charset="-122"/>
                <a:cs typeface="Georgia" pitchFamily="34" charset="-120"/>
              </a:rPr>
              <a:t>2</a:t>
            </a:r>
            <a:endParaRPr lang="en-US" sz="1800" dirty="0"/>
          </a:p>
        </p:txBody>
      </p:sp>
      <p:sp>
        <p:nvSpPr>
          <p:cNvPr id="17" name="Text 15"/>
          <p:cNvSpPr/>
          <p:nvPr/>
        </p:nvSpPr>
        <p:spPr>
          <a:xfrm>
            <a:off x="1234440" y="2423160"/>
            <a:ext cx="1828800" cy="365760"/>
          </a:xfrm>
          <a:prstGeom prst="rect">
            <a:avLst/>
          </a:prstGeom>
          <a:noFill/>
          <a:ln/>
        </p:spPr>
        <p:txBody>
          <a:bodyPr wrap="square" rtlCol="0" anchor="ctr"/>
          <a:lstStyle/>
          <a:p>
            <a:pPr indent="0" marL="0">
              <a:buNone/>
            </a:pPr>
            <a:r>
              <a:rPr lang="en-US" sz="1400" b="1" dirty="0">
                <a:solidFill>
                  <a:srgbClr val="F59E0B"/>
                </a:solidFill>
                <a:latin typeface="Calibri" pitchFamily="34" charset="0"/>
                <a:ea typeface="Calibri" pitchFamily="34" charset="-122"/>
                <a:cs typeface="Calibri" pitchFamily="34" charset="-120"/>
              </a:rPr>
              <a:t>Agent at [2,1]</a:t>
            </a:r>
            <a:endParaRPr lang="en-US" sz="1400" dirty="0"/>
          </a:p>
        </p:txBody>
      </p:sp>
      <p:sp>
        <p:nvSpPr>
          <p:cNvPr id="18" name="Text 16"/>
          <p:cNvSpPr/>
          <p:nvPr/>
        </p:nvSpPr>
        <p:spPr>
          <a:xfrm>
            <a:off x="3108960" y="2423160"/>
            <a:ext cx="5303520" cy="365760"/>
          </a:xfrm>
          <a:prstGeom prst="rect">
            <a:avLst/>
          </a:prstGeom>
          <a:noFill/>
          <a:ln/>
        </p:spPr>
        <p:txBody>
          <a:bodyPr wrap="square" rtlCol="0" anchor="ctr"/>
          <a:lstStyle/>
          <a:p>
            <a:pPr indent="0" marL="0">
              <a:buNone/>
            </a:pPr>
            <a:r>
              <a:rPr lang="en-US" sz="1200" dirty="0">
                <a:solidFill>
                  <a:srgbClr val="1A1A2E"/>
                </a:solidFill>
                <a:latin typeface="Calibri" pitchFamily="34" charset="0"/>
                <a:ea typeface="Calibri" pitchFamily="34" charset="-122"/>
                <a:cs typeface="Calibri" pitchFamily="34" charset="-120"/>
              </a:rPr>
              <a:t>Percept: Breeze 💨</a:t>
            </a:r>
            <a:endParaRPr lang="en-US" sz="1200" dirty="0"/>
          </a:p>
        </p:txBody>
      </p:sp>
      <p:sp>
        <p:nvSpPr>
          <p:cNvPr id="19" name="Text 17"/>
          <p:cNvSpPr/>
          <p:nvPr/>
        </p:nvSpPr>
        <p:spPr>
          <a:xfrm>
            <a:off x="1234440" y="2834640"/>
            <a:ext cx="914400" cy="274320"/>
          </a:xfrm>
          <a:prstGeom prst="rect">
            <a:avLst/>
          </a:prstGeom>
          <a:noFill/>
          <a:ln/>
        </p:spPr>
        <p:txBody>
          <a:bodyPr wrap="square" rtlCol="0" anchor="ctr"/>
          <a:lstStyle/>
          <a:p>
            <a:pPr indent="0" marL="0">
              <a:buNone/>
            </a:pPr>
            <a:r>
              <a:rPr lang="en-US" sz="1000" b="1" dirty="0">
                <a:solidFill>
                  <a:srgbClr val="065A82"/>
                </a:solidFill>
                <a:latin typeface="Calibri" pitchFamily="34" charset="0"/>
                <a:ea typeface="Calibri" pitchFamily="34" charset="-122"/>
                <a:cs typeface="Calibri" pitchFamily="34" charset="-120"/>
              </a:rPr>
              <a:t>Deduce:</a:t>
            </a:r>
            <a:endParaRPr lang="en-US" sz="1000" dirty="0"/>
          </a:p>
        </p:txBody>
      </p:sp>
      <p:sp>
        <p:nvSpPr>
          <p:cNvPr id="20" name="Text 18"/>
          <p:cNvSpPr/>
          <p:nvPr/>
        </p:nvSpPr>
        <p:spPr>
          <a:xfrm>
            <a:off x="2148840" y="2834640"/>
            <a:ext cx="6217920" cy="274320"/>
          </a:xfrm>
          <a:prstGeom prst="rect">
            <a:avLst/>
          </a:prstGeom>
          <a:noFill/>
          <a:ln/>
        </p:spPr>
        <p:txBody>
          <a:bodyPr wrap="square" rtlCol="0" anchor="ctr"/>
          <a:lstStyle/>
          <a:p>
            <a:pPr indent="0" marL="0">
              <a:buNone/>
            </a:pPr>
            <a:r>
              <a:rPr lang="en-US" sz="1000" dirty="0">
                <a:solidFill>
                  <a:srgbClr val="2D3748"/>
                </a:solidFill>
                <a:latin typeface="Calibri" pitchFamily="34" charset="0"/>
                <a:ea typeface="Calibri" pitchFamily="34" charset="-122"/>
                <a:cs typeface="Calibri" pitchFamily="34" charset="-120"/>
              </a:rPr>
              <a:t>A Pit is adjacent to [2,1]. Not [1,1] (we were there). Possible: [3,1] or [2,2].</a:t>
            </a:r>
            <a:endParaRPr lang="en-US" sz="1000" dirty="0"/>
          </a:p>
        </p:txBody>
      </p:sp>
      <p:sp>
        <p:nvSpPr>
          <p:cNvPr id="21" name="Text 19"/>
          <p:cNvSpPr/>
          <p:nvPr/>
        </p:nvSpPr>
        <p:spPr>
          <a:xfrm>
            <a:off x="1234440" y="3136392"/>
            <a:ext cx="7132320" cy="274320"/>
          </a:xfrm>
          <a:prstGeom prst="rect">
            <a:avLst/>
          </a:prstGeom>
          <a:noFill/>
          <a:ln/>
        </p:spPr>
        <p:txBody>
          <a:bodyPr wrap="square" rtlCol="0" anchor="ctr"/>
          <a:lstStyle/>
          <a:p>
            <a:pPr indent="0" marL="0">
              <a:buNone/>
            </a:pPr>
            <a:r>
              <a:rPr lang="en-US" sz="1100" b="1" dirty="0">
                <a:solidFill>
                  <a:srgbClr val="F59E0B"/>
                </a:solidFill>
                <a:latin typeface="Calibri" pitchFamily="34" charset="0"/>
                <a:ea typeface="Calibri" pitchFamily="34" charset="-122"/>
                <a:cs typeface="Calibri" pitchFamily="34" charset="-120"/>
              </a:rPr>
              <a:t>→ Pit is in [3,1] or [2,2] — avoid both!</a:t>
            </a:r>
            <a:endParaRPr lang="en-US" sz="1100" dirty="0"/>
          </a:p>
        </p:txBody>
      </p:sp>
      <p:sp>
        <p:nvSpPr>
          <p:cNvPr id="22" name="Shape 20"/>
          <p:cNvSpPr/>
          <p:nvPr/>
        </p:nvSpPr>
        <p:spPr>
          <a:xfrm>
            <a:off x="457200" y="3657600"/>
            <a:ext cx="8229600" cy="1143000"/>
          </a:xfrm>
          <a:prstGeom prst="rect">
            <a:avLst/>
          </a:prstGeom>
          <a:solidFill>
            <a:srgbClr val="FEF2F2"/>
          </a:solidFill>
          <a:ln w="6350">
            <a:solidFill>
              <a:srgbClr val="DC2626"/>
            </a:solidFill>
            <a:prstDash val="solid"/>
          </a:ln>
        </p:spPr>
      </p:sp>
      <p:sp>
        <p:nvSpPr>
          <p:cNvPr id="23" name="Shape 21"/>
          <p:cNvSpPr/>
          <p:nvPr/>
        </p:nvSpPr>
        <p:spPr>
          <a:xfrm>
            <a:off x="594360" y="3749040"/>
            <a:ext cx="502920" cy="365760"/>
          </a:xfrm>
          <a:prstGeom prst="roundRect">
            <a:avLst>
              <a:gd name="adj" fmla="val 15000"/>
            </a:avLst>
          </a:prstGeom>
          <a:solidFill>
            <a:srgbClr val="DC2626"/>
          </a:solidFill>
          <a:ln/>
        </p:spPr>
      </p:sp>
      <p:sp>
        <p:nvSpPr>
          <p:cNvPr id="24" name="Text 22"/>
          <p:cNvSpPr/>
          <p:nvPr/>
        </p:nvSpPr>
        <p:spPr>
          <a:xfrm>
            <a:off x="594360" y="3749040"/>
            <a:ext cx="502920" cy="365760"/>
          </a:xfrm>
          <a:prstGeom prst="rect">
            <a:avLst/>
          </a:prstGeom>
          <a:noFill/>
          <a:ln/>
        </p:spPr>
        <p:txBody>
          <a:bodyPr wrap="square" rtlCol="0" anchor="ctr"/>
          <a:lstStyle/>
          <a:p>
            <a:pPr algn="ctr" indent="0" marL="0">
              <a:buNone/>
            </a:pPr>
            <a:r>
              <a:rPr lang="en-US" sz="1800" b="1" dirty="0">
                <a:solidFill>
                  <a:srgbClr val="FFFFFF"/>
                </a:solidFill>
                <a:latin typeface="Georgia" pitchFamily="34" charset="0"/>
                <a:ea typeface="Georgia" pitchFamily="34" charset="-122"/>
                <a:cs typeface="Georgia" pitchFamily="34" charset="-120"/>
              </a:rPr>
              <a:t>3</a:t>
            </a:r>
            <a:endParaRPr lang="en-US" sz="1800" dirty="0"/>
          </a:p>
        </p:txBody>
      </p:sp>
      <p:sp>
        <p:nvSpPr>
          <p:cNvPr id="25" name="Text 23"/>
          <p:cNvSpPr/>
          <p:nvPr/>
        </p:nvSpPr>
        <p:spPr>
          <a:xfrm>
            <a:off x="1234440" y="3749040"/>
            <a:ext cx="1828800" cy="365760"/>
          </a:xfrm>
          <a:prstGeom prst="rect">
            <a:avLst/>
          </a:prstGeom>
          <a:noFill/>
          <a:ln/>
        </p:spPr>
        <p:txBody>
          <a:bodyPr wrap="square" rtlCol="0" anchor="ctr"/>
          <a:lstStyle/>
          <a:p>
            <a:pPr indent="0" marL="0">
              <a:buNone/>
            </a:pPr>
            <a:r>
              <a:rPr lang="en-US" sz="1400" b="1" dirty="0">
                <a:solidFill>
                  <a:srgbClr val="DC2626"/>
                </a:solidFill>
                <a:latin typeface="Calibri" pitchFamily="34" charset="0"/>
                <a:ea typeface="Calibri" pitchFamily="34" charset="-122"/>
                <a:cs typeface="Calibri" pitchFamily="34" charset="-120"/>
              </a:rPr>
              <a:t>Agent at [1,2]</a:t>
            </a:r>
            <a:endParaRPr lang="en-US" sz="1400" dirty="0"/>
          </a:p>
        </p:txBody>
      </p:sp>
      <p:sp>
        <p:nvSpPr>
          <p:cNvPr id="26" name="Text 24"/>
          <p:cNvSpPr/>
          <p:nvPr/>
        </p:nvSpPr>
        <p:spPr>
          <a:xfrm>
            <a:off x="3108960" y="3749040"/>
            <a:ext cx="5303520" cy="365760"/>
          </a:xfrm>
          <a:prstGeom prst="rect">
            <a:avLst/>
          </a:prstGeom>
          <a:noFill/>
          <a:ln/>
        </p:spPr>
        <p:txBody>
          <a:bodyPr wrap="square" rtlCol="0" anchor="ctr"/>
          <a:lstStyle/>
          <a:p>
            <a:pPr indent="0" marL="0">
              <a:buNone/>
            </a:pPr>
            <a:r>
              <a:rPr lang="en-US" sz="1200" dirty="0">
                <a:solidFill>
                  <a:srgbClr val="1A1A2E"/>
                </a:solidFill>
                <a:latin typeface="Calibri" pitchFamily="34" charset="0"/>
                <a:ea typeface="Calibri" pitchFamily="34" charset="-122"/>
                <a:cs typeface="Calibri" pitchFamily="34" charset="-120"/>
              </a:rPr>
              <a:t>Percept: Stench 💀</a:t>
            </a:r>
            <a:endParaRPr lang="en-US" sz="1200" dirty="0"/>
          </a:p>
        </p:txBody>
      </p:sp>
      <p:sp>
        <p:nvSpPr>
          <p:cNvPr id="27" name="Text 25"/>
          <p:cNvSpPr/>
          <p:nvPr/>
        </p:nvSpPr>
        <p:spPr>
          <a:xfrm>
            <a:off x="1234440" y="4160520"/>
            <a:ext cx="914400" cy="274320"/>
          </a:xfrm>
          <a:prstGeom prst="rect">
            <a:avLst/>
          </a:prstGeom>
          <a:noFill/>
          <a:ln/>
        </p:spPr>
        <p:txBody>
          <a:bodyPr wrap="square" rtlCol="0" anchor="ctr"/>
          <a:lstStyle/>
          <a:p>
            <a:pPr indent="0" marL="0">
              <a:buNone/>
            </a:pPr>
            <a:r>
              <a:rPr lang="en-US" sz="1000" b="1" dirty="0">
                <a:solidFill>
                  <a:srgbClr val="065A82"/>
                </a:solidFill>
                <a:latin typeface="Calibri" pitchFamily="34" charset="0"/>
                <a:ea typeface="Calibri" pitchFamily="34" charset="-122"/>
                <a:cs typeface="Calibri" pitchFamily="34" charset="-120"/>
              </a:rPr>
              <a:t>Deduce:</a:t>
            </a:r>
            <a:endParaRPr lang="en-US" sz="1000" dirty="0"/>
          </a:p>
        </p:txBody>
      </p:sp>
      <p:sp>
        <p:nvSpPr>
          <p:cNvPr id="28" name="Text 26"/>
          <p:cNvSpPr/>
          <p:nvPr/>
        </p:nvSpPr>
        <p:spPr>
          <a:xfrm>
            <a:off x="2148840" y="4160520"/>
            <a:ext cx="6217920" cy="274320"/>
          </a:xfrm>
          <a:prstGeom prst="rect">
            <a:avLst/>
          </a:prstGeom>
          <a:noFill/>
          <a:ln/>
        </p:spPr>
        <p:txBody>
          <a:bodyPr wrap="square" rtlCol="0" anchor="ctr"/>
          <a:lstStyle/>
          <a:p>
            <a:pPr indent="0" marL="0">
              <a:buNone/>
            </a:pPr>
            <a:r>
              <a:rPr lang="en-US" sz="1000" dirty="0">
                <a:solidFill>
                  <a:srgbClr val="2D3748"/>
                </a:solidFill>
                <a:latin typeface="Calibri" pitchFamily="34" charset="0"/>
                <a:ea typeface="Calibri" pitchFamily="34" charset="-122"/>
                <a:cs typeface="Calibri" pitchFamily="34" charset="-120"/>
              </a:rPr>
              <a:t>Wumpus is adjacent to [1,2]. Not [1,1] (safe). Possible: [1,3] or [2,2].</a:t>
            </a:r>
            <a:endParaRPr lang="en-US" sz="1000" dirty="0"/>
          </a:p>
        </p:txBody>
      </p:sp>
      <p:sp>
        <p:nvSpPr>
          <p:cNvPr id="29" name="Text 27"/>
          <p:cNvSpPr/>
          <p:nvPr/>
        </p:nvSpPr>
        <p:spPr>
          <a:xfrm>
            <a:off x="1234440" y="4462272"/>
            <a:ext cx="7132320" cy="274320"/>
          </a:xfrm>
          <a:prstGeom prst="rect">
            <a:avLst/>
          </a:prstGeom>
          <a:noFill/>
          <a:ln/>
        </p:spPr>
        <p:txBody>
          <a:bodyPr wrap="square" rtlCol="0" anchor="ctr"/>
          <a:lstStyle/>
          <a:p>
            <a:pPr indent="0" marL="0">
              <a:buNone/>
            </a:pPr>
            <a:r>
              <a:rPr lang="en-US" sz="1100" b="1" dirty="0">
                <a:solidFill>
                  <a:srgbClr val="DC2626"/>
                </a:solidFill>
                <a:latin typeface="Calibri" pitchFamily="34" charset="0"/>
                <a:ea typeface="Calibri" pitchFamily="34" charset="-122"/>
                <a:cs typeface="Calibri" pitchFamily="34" charset="-120"/>
              </a:rPr>
              <a:t>→ Wumpus in [1,3] or [2,2]. Combined: [2,2] could have BOTH — AVOID!</a:t>
            </a:r>
            <a:endParaRPr lang="en-US" sz="1100" dirty="0"/>
          </a:p>
        </p:txBody>
      </p:sp>
      <p:sp>
        <p:nvSpPr>
          <p:cNvPr id="30" name="Shape 28"/>
          <p:cNvSpPr/>
          <p:nvPr/>
        </p:nvSpPr>
        <p:spPr>
          <a:xfrm>
            <a:off x="457200" y="4572000"/>
            <a:ext cx="8229600" cy="164592"/>
          </a:xfrm>
          <a:prstGeom prst="rect">
            <a:avLst/>
          </a:prstGeom>
          <a:solidFill>
            <a:srgbClr val="FEF3C7"/>
          </a:solidFill>
          <a:ln w="6350">
            <a:solidFill>
              <a:srgbClr val="F59E0B"/>
            </a:solidFill>
            <a:prstDash val="solid"/>
          </a:ln>
        </p:spPr>
      </p:sp>
      <p:sp>
        <p:nvSpPr>
          <p:cNvPr id="31" name="Text 29"/>
          <p:cNvSpPr/>
          <p:nvPr/>
        </p:nvSpPr>
        <p:spPr>
          <a:xfrm>
            <a:off x="548640" y="4572000"/>
            <a:ext cx="8046720" cy="164592"/>
          </a:xfrm>
          <a:prstGeom prst="rect">
            <a:avLst/>
          </a:prstGeom>
          <a:noFill/>
          <a:ln/>
        </p:spPr>
        <p:txBody>
          <a:bodyPr wrap="square" lIns="0" tIns="0" rIns="0" bIns="0" rtlCol="0" anchor="ctr"/>
          <a:lstStyle/>
          <a:p>
            <a:pPr indent="0" marL="0">
              <a:buNone/>
            </a:pPr>
            <a:r>
              <a:rPr lang="en-US" sz="900" b="1" dirty="0">
                <a:solidFill>
                  <a:srgbClr val="92400E"/>
                </a:solidFill>
                <a:latin typeface="Calibri" pitchFamily="34" charset="0"/>
                <a:ea typeface="Calibri" pitchFamily="34" charset="-122"/>
                <a:cs typeface="Calibri" pitchFamily="34" charset="-120"/>
              </a:rPr>
              <a:t>⚡ EXAM ALERT: "Explain Wumpus world reasoning" is a recurring 9-mark question. Walk through step-by-step with deductions.</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65A82"/>
        </a:solidFill>
      </p:bgPr>
    </p:bg>
    <p:spTree>
      <p:nvGrpSpPr>
        <p:cNvPr id="1" name=""/>
        <p:cNvGrpSpPr/>
        <p:nvPr/>
      </p:nvGrpSpPr>
      <p:grpSpPr>
        <a:xfrm>
          <a:off x="0" y="0"/>
          <a:ext cx="0" cy="0"/>
          <a:chOff x="0" y="0"/>
          <a:chExt cx="0" cy="0"/>
        </a:xfrm>
      </p:grpSpPr>
      <p:sp>
        <p:nvSpPr>
          <p:cNvPr id="2" name="Shape 0"/>
          <p:cNvSpPr/>
          <p:nvPr/>
        </p:nvSpPr>
        <p:spPr>
          <a:xfrm>
            <a:off x="0" y="0"/>
            <a:ext cx="137160" cy="5143500"/>
          </a:xfrm>
          <a:prstGeom prst="rect">
            <a:avLst/>
          </a:prstGeom>
          <a:solidFill>
            <a:srgbClr val="02C39A"/>
          </a:solidFill>
          <a:ln/>
        </p:spPr>
      </p:sp>
      <p:sp>
        <p:nvSpPr>
          <p:cNvPr id="3" name="Text 1"/>
          <p:cNvSpPr/>
          <p:nvPr/>
        </p:nvSpPr>
        <p:spPr>
          <a:xfrm>
            <a:off x="731520" y="1097280"/>
            <a:ext cx="1828800" cy="914400"/>
          </a:xfrm>
          <a:prstGeom prst="rect">
            <a:avLst/>
          </a:prstGeom>
          <a:noFill/>
          <a:ln/>
        </p:spPr>
        <p:txBody>
          <a:bodyPr wrap="square" rtlCol="0" anchor="ctr"/>
          <a:lstStyle/>
          <a:p>
            <a:pPr indent="0" marL="0">
              <a:buNone/>
            </a:pPr>
            <a:r>
              <a:rPr lang="en-US" sz="4800" b="1" dirty="0">
                <a:solidFill>
                  <a:srgbClr val="02C39A"/>
                </a:solidFill>
                <a:latin typeface="Georgia" pitchFamily="34" charset="0"/>
                <a:ea typeface="Georgia" pitchFamily="34" charset="-122"/>
                <a:cs typeface="Georgia" pitchFamily="34" charset="-120"/>
              </a:rPr>
              <a:t>3.2</a:t>
            </a:r>
            <a:endParaRPr lang="en-US" sz="4800" dirty="0"/>
          </a:p>
        </p:txBody>
      </p:sp>
      <p:sp>
        <p:nvSpPr>
          <p:cNvPr id="4" name="Text 2"/>
          <p:cNvSpPr/>
          <p:nvPr/>
        </p:nvSpPr>
        <p:spPr>
          <a:xfrm>
            <a:off x="731520" y="2011680"/>
            <a:ext cx="7680960" cy="1097280"/>
          </a:xfrm>
          <a:prstGeom prst="rect">
            <a:avLst/>
          </a:prstGeom>
          <a:noFill/>
          <a:ln/>
        </p:spPr>
        <p:txBody>
          <a:bodyPr wrap="square" rtlCol="0" anchor="ctr"/>
          <a:lstStyle/>
          <a:p>
            <a:pPr indent="0" marL="0">
              <a:buNone/>
            </a:pPr>
            <a:r>
              <a:rPr lang="en-US" sz="3200" b="1" dirty="0">
                <a:solidFill>
                  <a:srgbClr val="FFFFFF"/>
                </a:solidFill>
                <a:latin typeface="Georgia" pitchFamily="34" charset="0"/>
                <a:ea typeface="Georgia" pitchFamily="34" charset="-122"/>
                <a:cs typeface="Georgia" pitchFamily="34" charset="-120"/>
              </a:rPr>
              <a:t>Logic — The Formal Framework</a:t>
            </a:r>
            <a:endParaRPr lang="en-US" sz="3200" dirty="0"/>
          </a:p>
        </p:txBody>
      </p:sp>
      <p:sp>
        <p:nvSpPr>
          <p:cNvPr id="5" name="Text 3"/>
          <p:cNvSpPr/>
          <p:nvPr/>
        </p:nvSpPr>
        <p:spPr>
          <a:xfrm>
            <a:off x="731520" y="3200400"/>
            <a:ext cx="7680960" cy="548640"/>
          </a:xfrm>
          <a:prstGeom prst="rect">
            <a:avLst/>
          </a:prstGeom>
          <a:noFill/>
          <a:ln/>
        </p:spPr>
        <p:txBody>
          <a:bodyPr wrap="square" rtlCol="0" anchor="ctr"/>
          <a:lstStyle/>
          <a:p>
            <a:pPr indent="0" marL="0">
              <a:buNone/>
            </a:pPr>
            <a:r>
              <a:rPr lang="en-US" sz="1400" dirty="0">
                <a:solidFill>
                  <a:srgbClr val="E8F4F8"/>
                </a:solidFill>
                <a:latin typeface="Calibri" pitchFamily="34" charset="0"/>
                <a:ea typeface="Calibri" pitchFamily="34" charset="-122"/>
                <a:cs typeface="Calibri" pitchFamily="34" charset="-120"/>
              </a:rPr>
              <a:t>Syntax, semantics, and inference — the three pillars</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7FAFB"/>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C7293"/>
          </a:solidFill>
          <a:ln/>
        </p:spPr>
      </p:sp>
      <p:sp>
        <p:nvSpPr>
          <p:cNvPr id="3" name="Text 1"/>
          <p:cNvSpPr/>
          <p:nvPr/>
        </p:nvSpPr>
        <p:spPr>
          <a:xfrm>
            <a:off x="548640" y="182880"/>
            <a:ext cx="8046720" cy="548640"/>
          </a:xfrm>
          <a:prstGeom prst="rect">
            <a:avLst/>
          </a:prstGeom>
          <a:noFill/>
          <a:ln/>
        </p:spPr>
        <p:txBody>
          <a:bodyPr wrap="square" lIns="0" tIns="0" rIns="0" bIns="0" rtlCol="0" anchor="ctr"/>
          <a:lstStyle/>
          <a:p>
            <a:pPr indent="0" marL="0">
              <a:buNone/>
            </a:pPr>
            <a:r>
              <a:rPr lang="en-US" sz="2200" b="1" dirty="0">
                <a:solidFill>
                  <a:srgbClr val="1A1A2E"/>
                </a:solidFill>
                <a:latin typeface="Georgia" pitchFamily="34" charset="0"/>
                <a:ea typeface="Georgia" pitchFamily="34" charset="-122"/>
                <a:cs typeface="Georgia" pitchFamily="34" charset="-120"/>
              </a:rPr>
              <a:t>Logic — The Three Pillars</a:t>
            </a:r>
            <a:endParaRPr lang="en-US" sz="2200" dirty="0"/>
          </a:p>
        </p:txBody>
      </p:sp>
      <p:sp>
        <p:nvSpPr>
          <p:cNvPr id="4" name="Text 2"/>
          <p:cNvSpPr/>
          <p:nvPr/>
        </p:nvSpPr>
        <p:spPr>
          <a:xfrm>
            <a:off x="548640" y="685800"/>
            <a:ext cx="8046720" cy="274320"/>
          </a:xfrm>
          <a:prstGeom prst="rect">
            <a:avLst/>
          </a:prstGeom>
          <a:noFill/>
          <a:ln/>
        </p:spPr>
        <p:txBody>
          <a:bodyPr wrap="square" lIns="0" tIns="0" rIns="0" bIns="0" rtlCol="0" anchor="ctr"/>
          <a:lstStyle/>
          <a:p>
            <a:pPr indent="0" marL="0">
              <a:buNone/>
            </a:pPr>
            <a:r>
              <a:rPr lang="en-US" sz="1200" i="1" dirty="0">
                <a:solidFill>
                  <a:srgbClr val="64748B"/>
                </a:solidFill>
                <a:latin typeface="Calibri" pitchFamily="34" charset="0"/>
                <a:ea typeface="Calibri" pitchFamily="34" charset="-122"/>
                <a:cs typeface="Calibri" pitchFamily="34" charset="-120"/>
              </a:rPr>
              <a:t>How to write facts, what they mean, and how to derive new ones</a:t>
            </a:r>
            <a:endParaRPr lang="en-US" sz="1200" dirty="0"/>
          </a:p>
        </p:txBody>
      </p:sp>
      <p:sp>
        <p:nvSpPr>
          <p:cNvPr id="5" name="Text 3"/>
          <p:cNvSpPr/>
          <p:nvPr/>
        </p:nvSpPr>
        <p:spPr>
          <a:xfrm>
            <a:off x="548640" y="4754880"/>
            <a:ext cx="8046720" cy="274320"/>
          </a:xfrm>
          <a:prstGeom prst="rect">
            <a:avLst/>
          </a:prstGeom>
          <a:noFill/>
          <a:ln/>
        </p:spPr>
        <p:txBody>
          <a:bodyPr wrap="square" rtlCol="0" anchor="ctr"/>
          <a:lstStyle/>
          <a:p>
            <a:pPr indent="0" marL="0">
              <a:buNone/>
            </a:pPr>
            <a:r>
              <a:rPr lang="en-US" sz="900" dirty="0">
                <a:solidFill>
                  <a:srgbClr val="64748B"/>
                </a:solidFill>
                <a:latin typeface="Calibri" pitchFamily="34" charset="0"/>
                <a:ea typeface="Calibri" pitchFamily="34" charset="-122"/>
                <a:cs typeface="Calibri" pitchFamily="34" charset="-120"/>
              </a:rPr>
              <a:t>PECST522 — Artificial Intelligence | B.Tech CSE S5 (2024 Scheme)</a:t>
            </a:r>
            <a:endParaRPr lang="en-US" sz="900" dirty="0"/>
          </a:p>
        </p:txBody>
      </p:sp>
      <p:sp>
        <p:nvSpPr>
          <p:cNvPr id="6" name="Shape 4"/>
          <p:cNvSpPr/>
          <p:nvPr/>
        </p:nvSpPr>
        <p:spPr>
          <a:xfrm>
            <a:off x="548640" y="1005840"/>
            <a:ext cx="7132320" cy="292608"/>
          </a:xfrm>
          <a:prstGeom prst="rect">
            <a:avLst/>
          </a:prstGeom>
          <a:solidFill>
            <a:srgbClr val="7C3AED"/>
          </a:solidFill>
          <a:ln w="6350">
            <a:solidFill>
              <a:srgbClr val="7C3AED"/>
            </a:solidFill>
            <a:prstDash val="solid"/>
          </a:ln>
        </p:spPr>
      </p:sp>
      <p:sp>
        <p:nvSpPr>
          <p:cNvPr id="7" name="Text 5"/>
          <p:cNvSpPr/>
          <p:nvPr/>
        </p:nvSpPr>
        <p:spPr>
          <a:xfrm>
            <a:off x="548640" y="1005840"/>
            <a:ext cx="1463040" cy="292608"/>
          </a:xfrm>
          <a:prstGeom prst="rect">
            <a:avLst/>
          </a:prstGeom>
          <a:noFill/>
          <a:ln/>
        </p:spPr>
        <p:txBody>
          <a:bodyPr wrap="square"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Pillar</a:t>
            </a:r>
            <a:endParaRPr lang="en-US" sz="1100" dirty="0"/>
          </a:p>
        </p:txBody>
      </p:sp>
      <p:sp>
        <p:nvSpPr>
          <p:cNvPr id="8" name="Text 6"/>
          <p:cNvSpPr/>
          <p:nvPr/>
        </p:nvSpPr>
        <p:spPr>
          <a:xfrm>
            <a:off x="2011680" y="1005840"/>
            <a:ext cx="2743200" cy="292608"/>
          </a:xfrm>
          <a:prstGeom prst="rect">
            <a:avLst/>
          </a:prstGeom>
          <a:noFill/>
          <a:ln/>
        </p:spPr>
        <p:txBody>
          <a:bodyPr wrap="square"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What It Does</a:t>
            </a:r>
            <a:endParaRPr lang="en-US" sz="1100" dirty="0"/>
          </a:p>
        </p:txBody>
      </p:sp>
      <p:sp>
        <p:nvSpPr>
          <p:cNvPr id="9" name="Text 7"/>
          <p:cNvSpPr/>
          <p:nvPr/>
        </p:nvSpPr>
        <p:spPr>
          <a:xfrm>
            <a:off x="4754880" y="1005840"/>
            <a:ext cx="2926080" cy="292608"/>
          </a:xfrm>
          <a:prstGeom prst="rect">
            <a:avLst/>
          </a:prstGeom>
          <a:noFill/>
          <a:ln/>
        </p:spPr>
        <p:txBody>
          <a:bodyPr wrap="square"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Analogy</a:t>
            </a:r>
            <a:endParaRPr lang="en-US" sz="1100" dirty="0"/>
          </a:p>
        </p:txBody>
      </p:sp>
      <p:sp>
        <p:nvSpPr>
          <p:cNvPr id="10" name="Shape 8"/>
          <p:cNvSpPr/>
          <p:nvPr/>
        </p:nvSpPr>
        <p:spPr>
          <a:xfrm>
            <a:off x="548640" y="1353312"/>
            <a:ext cx="7132320" cy="594360"/>
          </a:xfrm>
          <a:prstGeom prst="rect">
            <a:avLst/>
          </a:prstGeom>
          <a:solidFill>
            <a:srgbClr val="FFFFFF"/>
          </a:solidFill>
          <a:ln w="6350">
            <a:solidFill>
              <a:srgbClr val="7C3AED"/>
            </a:solidFill>
            <a:prstDash val="solid"/>
          </a:ln>
        </p:spPr>
      </p:sp>
      <p:sp>
        <p:nvSpPr>
          <p:cNvPr id="11" name="Text 9"/>
          <p:cNvSpPr/>
          <p:nvPr/>
        </p:nvSpPr>
        <p:spPr>
          <a:xfrm>
            <a:off x="548640" y="1353312"/>
            <a:ext cx="1463040" cy="594360"/>
          </a:xfrm>
          <a:prstGeom prst="rect">
            <a:avLst/>
          </a:prstGeom>
          <a:noFill/>
          <a:ln/>
        </p:spPr>
        <p:txBody>
          <a:bodyPr wrap="square" rtlCol="0" anchor="ctr"/>
          <a:lstStyle/>
          <a:p>
            <a:pPr algn="ctr" indent="0" marL="0">
              <a:buNone/>
            </a:pPr>
            <a:r>
              <a:rPr lang="en-US" sz="1200" b="1" dirty="0">
                <a:solidFill>
                  <a:srgbClr val="7C3AED"/>
                </a:solidFill>
                <a:latin typeface="Calibri" pitchFamily="34" charset="0"/>
                <a:ea typeface="Calibri" pitchFamily="34" charset="-122"/>
                <a:cs typeface="Calibri" pitchFamily="34" charset="-120"/>
              </a:rPr>
              <a:t>Syntax</a:t>
            </a:r>
            <a:endParaRPr lang="en-US" sz="1200" dirty="0"/>
          </a:p>
        </p:txBody>
      </p:sp>
      <p:sp>
        <p:nvSpPr>
          <p:cNvPr id="12" name="Text 10"/>
          <p:cNvSpPr/>
          <p:nvPr/>
        </p:nvSpPr>
        <p:spPr>
          <a:xfrm>
            <a:off x="2011680" y="1353312"/>
            <a:ext cx="2743200" cy="594360"/>
          </a:xfrm>
          <a:prstGeom prst="rect">
            <a:avLst/>
          </a:prstGeom>
          <a:noFill/>
          <a:ln/>
        </p:spPr>
        <p:txBody>
          <a:bodyPr wrap="square" rtlCol="0" anchor="ctr"/>
          <a:lstStyle/>
          <a:p>
            <a:pPr indent="0" marL="0">
              <a:buNone/>
            </a:pPr>
            <a:r>
              <a:rPr lang="en-US" sz="1000" dirty="0">
                <a:solidFill>
                  <a:srgbClr val="1A1A2E"/>
                </a:solidFill>
                <a:latin typeface="Calibri" pitchFamily="34" charset="0"/>
                <a:ea typeface="Calibri" pitchFamily="34" charset="-122"/>
                <a:cs typeface="Calibri" pitchFamily="34" charset="-120"/>
              </a:rPr>
              <a:t>Rules for forming</a:t>
            </a:r>
            <a:endParaRPr lang="en-US" sz="1000" dirty="0"/>
          </a:p>
          <a:p>
            <a:pPr indent="0" marL="0">
              <a:buNone/>
            </a:pPr>
            <a:r>
              <a:rPr lang="en-US" sz="1000" dirty="0">
                <a:solidFill>
                  <a:srgbClr val="1A1A2E"/>
                </a:solidFill>
                <a:latin typeface="Calibri" pitchFamily="34" charset="0"/>
                <a:ea typeface="Calibri" pitchFamily="34" charset="-122"/>
                <a:cs typeface="Calibri" pitchFamily="34" charset="-120"/>
              </a:rPr>
              <a:t>valid sentences</a:t>
            </a:r>
            <a:endParaRPr lang="en-US" sz="1000" dirty="0"/>
          </a:p>
        </p:txBody>
      </p:sp>
      <p:sp>
        <p:nvSpPr>
          <p:cNvPr id="13" name="Text 11"/>
          <p:cNvSpPr/>
          <p:nvPr/>
        </p:nvSpPr>
        <p:spPr>
          <a:xfrm>
            <a:off x="4754880" y="1353312"/>
            <a:ext cx="2926080" cy="594360"/>
          </a:xfrm>
          <a:prstGeom prst="rect">
            <a:avLst/>
          </a:prstGeom>
          <a:noFill/>
          <a:ln/>
        </p:spPr>
        <p:txBody>
          <a:bodyPr wrap="square" rtlCol="0" anchor="ctr"/>
          <a:lstStyle/>
          <a:p>
            <a:pPr indent="0" marL="0">
              <a:buNone/>
            </a:pPr>
            <a:r>
              <a:rPr lang="en-US" sz="950" i="1" dirty="0">
                <a:solidFill>
                  <a:srgbClr val="2D3748"/>
                </a:solidFill>
                <a:latin typeface="Calibri" pitchFamily="34" charset="0"/>
                <a:ea typeface="Calibri" pitchFamily="34" charset="-122"/>
                <a:cs typeface="Calibri" pitchFamily="34" charset="-120"/>
              </a:rPr>
              <a:t>Grammar of a language —</a:t>
            </a:r>
            <a:endParaRPr lang="en-US" sz="950" dirty="0"/>
          </a:p>
          <a:p>
            <a:pPr indent="0" marL="0">
              <a:buNone/>
            </a:pPr>
            <a:r>
              <a:rPr lang="en-US" sz="950" i="1" dirty="0">
                <a:solidFill>
                  <a:srgbClr val="2D3748"/>
                </a:solidFill>
                <a:latin typeface="Calibri" pitchFamily="34" charset="0"/>
                <a:ea typeface="Calibri" pitchFamily="34" charset="-122"/>
                <a:cs typeface="Calibri" pitchFamily="34" charset="-120"/>
              </a:rPr>
              <a:t>"S + V + O" is valid, "V S O" is not</a:t>
            </a:r>
            <a:endParaRPr lang="en-US" sz="950" dirty="0"/>
          </a:p>
        </p:txBody>
      </p:sp>
      <p:sp>
        <p:nvSpPr>
          <p:cNvPr id="14" name="Shape 12"/>
          <p:cNvSpPr/>
          <p:nvPr/>
        </p:nvSpPr>
        <p:spPr>
          <a:xfrm>
            <a:off x="548640" y="2011680"/>
            <a:ext cx="7132320" cy="594360"/>
          </a:xfrm>
          <a:prstGeom prst="rect">
            <a:avLst/>
          </a:prstGeom>
          <a:solidFill>
            <a:srgbClr val="EDE9FE"/>
          </a:solidFill>
          <a:ln w="6350">
            <a:solidFill>
              <a:srgbClr val="7C3AED"/>
            </a:solidFill>
            <a:prstDash val="solid"/>
          </a:ln>
        </p:spPr>
      </p:sp>
      <p:sp>
        <p:nvSpPr>
          <p:cNvPr id="15" name="Text 13"/>
          <p:cNvSpPr/>
          <p:nvPr/>
        </p:nvSpPr>
        <p:spPr>
          <a:xfrm>
            <a:off x="548640" y="2011680"/>
            <a:ext cx="1463040" cy="594360"/>
          </a:xfrm>
          <a:prstGeom prst="rect">
            <a:avLst/>
          </a:prstGeom>
          <a:noFill/>
          <a:ln/>
        </p:spPr>
        <p:txBody>
          <a:bodyPr wrap="square" rtlCol="0" anchor="ctr"/>
          <a:lstStyle/>
          <a:p>
            <a:pPr algn="ctr" indent="0" marL="0">
              <a:buNone/>
            </a:pPr>
            <a:r>
              <a:rPr lang="en-US" sz="1200" b="1" dirty="0">
                <a:solidFill>
                  <a:srgbClr val="7C3AED"/>
                </a:solidFill>
                <a:latin typeface="Calibri" pitchFamily="34" charset="0"/>
                <a:ea typeface="Calibri" pitchFamily="34" charset="-122"/>
                <a:cs typeface="Calibri" pitchFamily="34" charset="-120"/>
              </a:rPr>
              <a:t>Semantics</a:t>
            </a:r>
            <a:endParaRPr lang="en-US" sz="1200" dirty="0"/>
          </a:p>
        </p:txBody>
      </p:sp>
      <p:sp>
        <p:nvSpPr>
          <p:cNvPr id="16" name="Text 14"/>
          <p:cNvSpPr/>
          <p:nvPr/>
        </p:nvSpPr>
        <p:spPr>
          <a:xfrm>
            <a:off x="2011680" y="2011680"/>
            <a:ext cx="2743200" cy="594360"/>
          </a:xfrm>
          <a:prstGeom prst="rect">
            <a:avLst/>
          </a:prstGeom>
          <a:noFill/>
          <a:ln/>
        </p:spPr>
        <p:txBody>
          <a:bodyPr wrap="square" rtlCol="0" anchor="ctr"/>
          <a:lstStyle/>
          <a:p>
            <a:pPr indent="0" marL="0">
              <a:buNone/>
            </a:pPr>
            <a:r>
              <a:rPr lang="en-US" sz="1000" dirty="0">
                <a:solidFill>
                  <a:srgbClr val="1A1A2E"/>
                </a:solidFill>
                <a:latin typeface="Calibri" pitchFamily="34" charset="0"/>
                <a:ea typeface="Calibri" pitchFamily="34" charset="-122"/>
                <a:cs typeface="Calibri" pitchFamily="34" charset="-120"/>
              </a:rPr>
              <a:t>What sentences MEAN —</a:t>
            </a:r>
            <a:endParaRPr lang="en-US" sz="1000" dirty="0"/>
          </a:p>
          <a:p>
            <a:pPr indent="0" marL="0">
              <a:buNone/>
            </a:pPr>
            <a:r>
              <a:rPr lang="en-US" sz="1000" dirty="0">
                <a:solidFill>
                  <a:srgbClr val="1A1A2E"/>
                </a:solidFill>
                <a:latin typeface="Calibri" pitchFamily="34" charset="0"/>
                <a:ea typeface="Calibri" pitchFamily="34" charset="-122"/>
                <a:cs typeface="Calibri" pitchFamily="34" charset="-120"/>
              </a:rPr>
              <a:t>truth in a world (model)</a:t>
            </a:r>
            <a:endParaRPr lang="en-US" sz="1000" dirty="0"/>
          </a:p>
        </p:txBody>
      </p:sp>
      <p:sp>
        <p:nvSpPr>
          <p:cNvPr id="17" name="Text 15"/>
          <p:cNvSpPr/>
          <p:nvPr/>
        </p:nvSpPr>
        <p:spPr>
          <a:xfrm>
            <a:off x="4754880" y="2011680"/>
            <a:ext cx="2926080" cy="594360"/>
          </a:xfrm>
          <a:prstGeom prst="rect">
            <a:avLst/>
          </a:prstGeom>
          <a:noFill/>
          <a:ln/>
        </p:spPr>
        <p:txBody>
          <a:bodyPr wrap="square" rtlCol="0" anchor="ctr"/>
          <a:lstStyle/>
          <a:p>
            <a:pPr indent="0" marL="0">
              <a:buNone/>
            </a:pPr>
            <a:r>
              <a:rPr lang="en-US" sz="950" i="1" dirty="0">
                <a:solidFill>
                  <a:srgbClr val="2D3748"/>
                </a:solidFill>
                <a:latin typeface="Calibri" pitchFamily="34" charset="0"/>
                <a:ea typeface="Calibri" pitchFamily="34" charset="-122"/>
                <a:cs typeface="Calibri" pitchFamily="34" charset="-120"/>
              </a:rPr>
              <a:t>Dictionary — "It is raining"</a:t>
            </a:r>
            <a:endParaRPr lang="en-US" sz="950" dirty="0"/>
          </a:p>
          <a:p>
            <a:pPr indent="0" marL="0">
              <a:buNone/>
            </a:pPr>
            <a:r>
              <a:rPr lang="en-US" sz="950" i="1" dirty="0">
                <a:solidFill>
                  <a:srgbClr val="2D3748"/>
                </a:solidFill>
                <a:latin typeface="Calibri" pitchFamily="34" charset="0"/>
                <a:ea typeface="Calibri" pitchFamily="34" charset="-122"/>
                <a:cs typeface="Calibri" pitchFamily="34" charset="-120"/>
              </a:rPr>
              <a:t>is true if water falls from sky</a:t>
            </a:r>
            <a:endParaRPr lang="en-US" sz="950" dirty="0"/>
          </a:p>
        </p:txBody>
      </p:sp>
      <p:sp>
        <p:nvSpPr>
          <p:cNvPr id="18" name="Shape 16"/>
          <p:cNvSpPr/>
          <p:nvPr/>
        </p:nvSpPr>
        <p:spPr>
          <a:xfrm>
            <a:off x="548640" y="2670048"/>
            <a:ext cx="7132320" cy="594360"/>
          </a:xfrm>
          <a:prstGeom prst="rect">
            <a:avLst/>
          </a:prstGeom>
          <a:solidFill>
            <a:srgbClr val="FFFFFF"/>
          </a:solidFill>
          <a:ln w="6350">
            <a:solidFill>
              <a:srgbClr val="7C3AED"/>
            </a:solidFill>
            <a:prstDash val="solid"/>
          </a:ln>
        </p:spPr>
      </p:sp>
      <p:sp>
        <p:nvSpPr>
          <p:cNvPr id="19" name="Text 17"/>
          <p:cNvSpPr/>
          <p:nvPr/>
        </p:nvSpPr>
        <p:spPr>
          <a:xfrm>
            <a:off x="548640" y="2670048"/>
            <a:ext cx="1463040" cy="594360"/>
          </a:xfrm>
          <a:prstGeom prst="rect">
            <a:avLst/>
          </a:prstGeom>
          <a:noFill/>
          <a:ln/>
        </p:spPr>
        <p:txBody>
          <a:bodyPr wrap="square" rtlCol="0" anchor="ctr"/>
          <a:lstStyle/>
          <a:p>
            <a:pPr algn="ctr" indent="0" marL="0">
              <a:buNone/>
            </a:pPr>
            <a:r>
              <a:rPr lang="en-US" sz="1200" b="1" dirty="0">
                <a:solidFill>
                  <a:srgbClr val="7C3AED"/>
                </a:solidFill>
                <a:latin typeface="Calibri" pitchFamily="34" charset="0"/>
                <a:ea typeface="Calibri" pitchFamily="34" charset="-122"/>
                <a:cs typeface="Calibri" pitchFamily="34" charset="-120"/>
              </a:rPr>
              <a:t>Inference</a:t>
            </a:r>
            <a:endParaRPr lang="en-US" sz="1200" dirty="0"/>
          </a:p>
        </p:txBody>
      </p:sp>
      <p:sp>
        <p:nvSpPr>
          <p:cNvPr id="20" name="Text 18"/>
          <p:cNvSpPr/>
          <p:nvPr/>
        </p:nvSpPr>
        <p:spPr>
          <a:xfrm>
            <a:off x="2011680" y="2670048"/>
            <a:ext cx="2743200" cy="594360"/>
          </a:xfrm>
          <a:prstGeom prst="rect">
            <a:avLst/>
          </a:prstGeom>
          <a:noFill/>
          <a:ln/>
        </p:spPr>
        <p:txBody>
          <a:bodyPr wrap="square" rtlCol="0" anchor="ctr"/>
          <a:lstStyle/>
          <a:p>
            <a:pPr indent="0" marL="0">
              <a:buNone/>
            </a:pPr>
            <a:r>
              <a:rPr lang="en-US" sz="1000" dirty="0">
                <a:solidFill>
                  <a:srgbClr val="1A1A2E"/>
                </a:solidFill>
                <a:latin typeface="Calibri" pitchFamily="34" charset="0"/>
                <a:ea typeface="Calibri" pitchFamily="34" charset="-122"/>
                <a:cs typeface="Calibri" pitchFamily="34" charset="-120"/>
              </a:rPr>
              <a:t>Deriving NEW sentences</a:t>
            </a:r>
            <a:endParaRPr lang="en-US" sz="1000" dirty="0"/>
          </a:p>
          <a:p>
            <a:pPr indent="0" marL="0">
              <a:buNone/>
            </a:pPr>
            <a:r>
              <a:rPr lang="en-US" sz="1000" dirty="0">
                <a:solidFill>
                  <a:srgbClr val="1A1A2E"/>
                </a:solidFill>
                <a:latin typeface="Calibri" pitchFamily="34" charset="0"/>
                <a:ea typeface="Calibri" pitchFamily="34" charset="-122"/>
                <a:cs typeface="Calibri" pitchFamily="34" charset="-120"/>
              </a:rPr>
              <a:t>from existing ones</a:t>
            </a:r>
            <a:endParaRPr lang="en-US" sz="1000" dirty="0"/>
          </a:p>
        </p:txBody>
      </p:sp>
      <p:sp>
        <p:nvSpPr>
          <p:cNvPr id="21" name="Text 19"/>
          <p:cNvSpPr/>
          <p:nvPr/>
        </p:nvSpPr>
        <p:spPr>
          <a:xfrm>
            <a:off x="4754880" y="2670048"/>
            <a:ext cx="2926080" cy="594360"/>
          </a:xfrm>
          <a:prstGeom prst="rect">
            <a:avLst/>
          </a:prstGeom>
          <a:noFill/>
          <a:ln/>
        </p:spPr>
        <p:txBody>
          <a:bodyPr wrap="square" rtlCol="0" anchor="ctr"/>
          <a:lstStyle/>
          <a:p>
            <a:pPr indent="0" marL="0">
              <a:buNone/>
            </a:pPr>
            <a:r>
              <a:rPr lang="en-US" sz="950" i="1" dirty="0">
                <a:solidFill>
                  <a:srgbClr val="2D3748"/>
                </a:solidFill>
                <a:latin typeface="Calibri" pitchFamily="34" charset="0"/>
                <a:ea typeface="Calibri" pitchFamily="34" charset="-122"/>
                <a:cs typeface="Calibri" pitchFamily="34" charset="-120"/>
              </a:rPr>
              <a:t>Detective work — "All men mortal</a:t>
            </a:r>
            <a:endParaRPr lang="en-US" sz="950" dirty="0"/>
          </a:p>
          <a:p>
            <a:pPr indent="0" marL="0">
              <a:buNone/>
            </a:pPr>
            <a:r>
              <a:rPr lang="en-US" sz="950" i="1" dirty="0">
                <a:solidFill>
                  <a:srgbClr val="2D3748"/>
                </a:solidFill>
                <a:latin typeface="Calibri" pitchFamily="34" charset="0"/>
                <a:ea typeface="Calibri" pitchFamily="34" charset="-122"/>
                <a:cs typeface="Calibri" pitchFamily="34" charset="-120"/>
              </a:rPr>
              <a:t>+ Socrates is a man → Socrates mortal"</a:t>
            </a:r>
            <a:endParaRPr lang="en-US" sz="950" dirty="0"/>
          </a:p>
        </p:txBody>
      </p:sp>
      <p:sp>
        <p:nvSpPr>
          <p:cNvPr id="22" name="Shape 20"/>
          <p:cNvSpPr/>
          <p:nvPr/>
        </p:nvSpPr>
        <p:spPr>
          <a:xfrm>
            <a:off x="548640" y="3383280"/>
            <a:ext cx="8046720" cy="1325880"/>
          </a:xfrm>
          <a:prstGeom prst="rect">
            <a:avLst/>
          </a:prstGeom>
          <a:solidFill>
            <a:srgbClr val="EDE9FE"/>
          </a:solidFill>
          <a:ln w="6350">
            <a:solidFill>
              <a:srgbClr val="7C3AED"/>
            </a:solidFill>
            <a:prstDash val="solid"/>
          </a:ln>
        </p:spPr>
      </p:sp>
      <p:sp>
        <p:nvSpPr>
          <p:cNvPr id="23" name="Shape 21"/>
          <p:cNvSpPr/>
          <p:nvPr/>
        </p:nvSpPr>
        <p:spPr>
          <a:xfrm>
            <a:off x="548640" y="3383280"/>
            <a:ext cx="73152" cy="1325880"/>
          </a:xfrm>
          <a:prstGeom prst="rect">
            <a:avLst/>
          </a:prstGeom>
          <a:solidFill>
            <a:srgbClr val="7C3AED"/>
          </a:solidFill>
          <a:ln/>
        </p:spPr>
      </p:sp>
      <p:sp>
        <p:nvSpPr>
          <p:cNvPr id="24" name="Text 22"/>
          <p:cNvSpPr/>
          <p:nvPr/>
        </p:nvSpPr>
        <p:spPr>
          <a:xfrm>
            <a:off x="777240" y="3429000"/>
            <a:ext cx="3657600" cy="228600"/>
          </a:xfrm>
          <a:prstGeom prst="rect">
            <a:avLst/>
          </a:prstGeom>
          <a:noFill/>
          <a:ln/>
        </p:spPr>
        <p:txBody>
          <a:bodyPr wrap="square" rtlCol="0" anchor="ctr"/>
          <a:lstStyle/>
          <a:p>
            <a:pPr indent="0" marL="0">
              <a:buNone/>
            </a:pPr>
            <a:r>
              <a:rPr lang="en-US" sz="1200" b="1" dirty="0">
                <a:solidFill>
                  <a:srgbClr val="7C3AED"/>
                </a:solidFill>
                <a:latin typeface="Calibri" pitchFamily="34" charset="0"/>
                <a:ea typeface="Calibri" pitchFamily="34" charset="-122"/>
                <a:cs typeface="Calibri" pitchFamily="34" charset="-120"/>
              </a:rPr>
              <a:t>📘 Key Definitions</a:t>
            </a:r>
            <a:endParaRPr lang="en-US" sz="1200" dirty="0"/>
          </a:p>
        </p:txBody>
      </p:sp>
      <p:sp>
        <p:nvSpPr>
          <p:cNvPr id="25" name="Text 23"/>
          <p:cNvSpPr/>
          <p:nvPr/>
        </p:nvSpPr>
        <p:spPr>
          <a:xfrm>
            <a:off x="868680" y="3703320"/>
            <a:ext cx="2011680" cy="228600"/>
          </a:xfrm>
          <a:prstGeom prst="rect">
            <a:avLst/>
          </a:prstGeom>
          <a:noFill/>
          <a:ln/>
        </p:spPr>
        <p:txBody>
          <a:bodyPr wrap="square" rtlCol="0" anchor="ctr"/>
          <a:lstStyle/>
          <a:p>
            <a:pPr indent="0" marL="0">
              <a:buNone/>
            </a:pPr>
            <a:r>
              <a:rPr lang="en-US" sz="1000" b="1" dirty="0">
                <a:solidFill>
                  <a:srgbClr val="7C3AED"/>
                </a:solidFill>
                <a:latin typeface="Calibri" pitchFamily="34" charset="0"/>
                <a:ea typeface="Calibri" pitchFamily="34" charset="-122"/>
                <a:cs typeface="Calibri" pitchFamily="34" charset="-120"/>
              </a:rPr>
              <a:t>Model</a:t>
            </a:r>
            <a:endParaRPr lang="en-US" sz="1000" dirty="0"/>
          </a:p>
        </p:txBody>
      </p:sp>
      <p:sp>
        <p:nvSpPr>
          <p:cNvPr id="26" name="Text 24"/>
          <p:cNvSpPr/>
          <p:nvPr/>
        </p:nvSpPr>
        <p:spPr>
          <a:xfrm>
            <a:off x="2880360" y="3703320"/>
            <a:ext cx="5486400" cy="228600"/>
          </a:xfrm>
          <a:prstGeom prst="rect">
            <a:avLst/>
          </a:prstGeom>
          <a:noFill/>
          <a:ln/>
        </p:spPr>
        <p:txBody>
          <a:bodyPr wrap="square" rtlCol="0" anchor="ctr"/>
          <a:lstStyle/>
          <a:p>
            <a:pPr indent="0" marL="0">
              <a:buNone/>
            </a:pPr>
            <a:r>
              <a:rPr lang="en-US" sz="950" dirty="0">
                <a:solidFill>
                  <a:srgbClr val="2D3748"/>
                </a:solidFill>
                <a:latin typeface="Calibri" pitchFamily="34" charset="0"/>
                <a:ea typeface="Calibri" pitchFamily="34" charset="-122"/>
                <a:cs typeface="Calibri" pitchFamily="34" charset="-120"/>
              </a:rPr>
              <a:t>A possible world (assignment of truth values). E.g. {P=True, Q=False} is one model.</a:t>
            </a:r>
            <a:endParaRPr lang="en-US" sz="950" dirty="0"/>
          </a:p>
        </p:txBody>
      </p:sp>
      <p:sp>
        <p:nvSpPr>
          <p:cNvPr id="27" name="Text 25"/>
          <p:cNvSpPr/>
          <p:nvPr/>
        </p:nvSpPr>
        <p:spPr>
          <a:xfrm>
            <a:off x="868680" y="3950208"/>
            <a:ext cx="2011680" cy="228600"/>
          </a:xfrm>
          <a:prstGeom prst="rect">
            <a:avLst/>
          </a:prstGeom>
          <a:noFill/>
          <a:ln/>
        </p:spPr>
        <p:txBody>
          <a:bodyPr wrap="square" rtlCol="0" anchor="ctr"/>
          <a:lstStyle/>
          <a:p>
            <a:pPr indent="0" marL="0">
              <a:buNone/>
            </a:pPr>
            <a:r>
              <a:rPr lang="en-US" sz="1000" b="1" dirty="0">
                <a:solidFill>
                  <a:srgbClr val="7C3AED"/>
                </a:solidFill>
                <a:latin typeface="Calibri" pitchFamily="34" charset="0"/>
                <a:ea typeface="Calibri" pitchFamily="34" charset="-122"/>
                <a:cs typeface="Calibri" pitchFamily="34" charset="-120"/>
              </a:rPr>
              <a:t>Entailment (KB ⊨ α)</a:t>
            </a:r>
            <a:endParaRPr lang="en-US" sz="1000" dirty="0"/>
          </a:p>
        </p:txBody>
      </p:sp>
      <p:sp>
        <p:nvSpPr>
          <p:cNvPr id="28" name="Text 26"/>
          <p:cNvSpPr/>
          <p:nvPr/>
        </p:nvSpPr>
        <p:spPr>
          <a:xfrm>
            <a:off x="2880360" y="3950208"/>
            <a:ext cx="5486400" cy="228600"/>
          </a:xfrm>
          <a:prstGeom prst="rect">
            <a:avLst/>
          </a:prstGeom>
          <a:noFill/>
          <a:ln/>
        </p:spPr>
        <p:txBody>
          <a:bodyPr wrap="square" rtlCol="0" anchor="ctr"/>
          <a:lstStyle/>
          <a:p>
            <a:pPr indent="0" marL="0">
              <a:buNone/>
            </a:pPr>
            <a:r>
              <a:rPr lang="en-US" sz="950" dirty="0">
                <a:solidFill>
                  <a:srgbClr val="2D3748"/>
                </a:solidFill>
                <a:latin typeface="Calibri" pitchFamily="34" charset="0"/>
                <a:ea typeface="Calibri" pitchFamily="34" charset="-122"/>
                <a:cs typeface="Calibri" pitchFamily="34" charset="-120"/>
              </a:rPr>
              <a:t>α is true in EVERY model where KB is true. KB "logically implies" α.</a:t>
            </a:r>
            <a:endParaRPr lang="en-US" sz="950" dirty="0"/>
          </a:p>
        </p:txBody>
      </p:sp>
      <p:sp>
        <p:nvSpPr>
          <p:cNvPr id="29" name="Text 27"/>
          <p:cNvSpPr/>
          <p:nvPr/>
        </p:nvSpPr>
        <p:spPr>
          <a:xfrm>
            <a:off x="868680" y="4197096"/>
            <a:ext cx="2011680" cy="228600"/>
          </a:xfrm>
          <a:prstGeom prst="rect">
            <a:avLst/>
          </a:prstGeom>
          <a:noFill/>
          <a:ln/>
        </p:spPr>
        <p:txBody>
          <a:bodyPr wrap="square" rtlCol="0" anchor="ctr"/>
          <a:lstStyle/>
          <a:p>
            <a:pPr indent="0" marL="0">
              <a:buNone/>
            </a:pPr>
            <a:r>
              <a:rPr lang="en-US" sz="1000" b="1" dirty="0">
                <a:solidFill>
                  <a:srgbClr val="7C3AED"/>
                </a:solidFill>
                <a:latin typeface="Calibri" pitchFamily="34" charset="0"/>
                <a:ea typeface="Calibri" pitchFamily="34" charset="-122"/>
                <a:cs typeface="Calibri" pitchFamily="34" charset="-120"/>
              </a:rPr>
              <a:t>Soundness</a:t>
            </a:r>
            <a:endParaRPr lang="en-US" sz="1000" dirty="0"/>
          </a:p>
        </p:txBody>
      </p:sp>
      <p:sp>
        <p:nvSpPr>
          <p:cNvPr id="30" name="Text 28"/>
          <p:cNvSpPr/>
          <p:nvPr/>
        </p:nvSpPr>
        <p:spPr>
          <a:xfrm>
            <a:off x="2880360" y="4197096"/>
            <a:ext cx="5486400" cy="228600"/>
          </a:xfrm>
          <a:prstGeom prst="rect">
            <a:avLst/>
          </a:prstGeom>
          <a:noFill/>
          <a:ln/>
        </p:spPr>
        <p:txBody>
          <a:bodyPr wrap="square" rtlCol="0" anchor="ctr"/>
          <a:lstStyle/>
          <a:p>
            <a:pPr indent="0" marL="0">
              <a:buNone/>
            </a:pPr>
            <a:r>
              <a:rPr lang="en-US" sz="950" dirty="0">
                <a:solidFill>
                  <a:srgbClr val="2D3748"/>
                </a:solidFill>
                <a:latin typeface="Calibri" pitchFamily="34" charset="0"/>
                <a:ea typeface="Calibri" pitchFamily="34" charset="-122"/>
                <a:cs typeface="Calibri" pitchFamily="34" charset="-120"/>
              </a:rPr>
              <a:t>Inference derives ONLY true conclusions. Nothing false is ever produced. (No false positives)</a:t>
            </a:r>
            <a:endParaRPr lang="en-US" sz="950" dirty="0"/>
          </a:p>
        </p:txBody>
      </p:sp>
      <p:sp>
        <p:nvSpPr>
          <p:cNvPr id="31" name="Text 29"/>
          <p:cNvSpPr/>
          <p:nvPr/>
        </p:nvSpPr>
        <p:spPr>
          <a:xfrm>
            <a:off x="868680" y="4443984"/>
            <a:ext cx="2011680" cy="228600"/>
          </a:xfrm>
          <a:prstGeom prst="rect">
            <a:avLst/>
          </a:prstGeom>
          <a:noFill/>
          <a:ln/>
        </p:spPr>
        <p:txBody>
          <a:bodyPr wrap="square" rtlCol="0" anchor="ctr"/>
          <a:lstStyle/>
          <a:p>
            <a:pPr indent="0" marL="0">
              <a:buNone/>
            </a:pPr>
            <a:r>
              <a:rPr lang="en-US" sz="1000" b="1" dirty="0">
                <a:solidFill>
                  <a:srgbClr val="7C3AED"/>
                </a:solidFill>
                <a:latin typeface="Calibri" pitchFamily="34" charset="0"/>
                <a:ea typeface="Calibri" pitchFamily="34" charset="-122"/>
                <a:cs typeface="Calibri" pitchFamily="34" charset="-120"/>
              </a:rPr>
              <a:t>Completeness</a:t>
            </a:r>
            <a:endParaRPr lang="en-US" sz="1000" dirty="0"/>
          </a:p>
        </p:txBody>
      </p:sp>
      <p:sp>
        <p:nvSpPr>
          <p:cNvPr id="32" name="Text 30"/>
          <p:cNvSpPr/>
          <p:nvPr/>
        </p:nvSpPr>
        <p:spPr>
          <a:xfrm>
            <a:off x="2880360" y="4443984"/>
            <a:ext cx="5486400" cy="228600"/>
          </a:xfrm>
          <a:prstGeom prst="rect">
            <a:avLst/>
          </a:prstGeom>
          <a:noFill/>
          <a:ln/>
        </p:spPr>
        <p:txBody>
          <a:bodyPr wrap="square" rtlCol="0" anchor="ctr"/>
          <a:lstStyle/>
          <a:p>
            <a:pPr indent="0" marL="0">
              <a:buNone/>
            </a:pPr>
            <a:r>
              <a:rPr lang="en-US" sz="950" dirty="0">
                <a:solidFill>
                  <a:srgbClr val="2D3748"/>
                </a:solidFill>
                <a:latin typeface="Calibri" pitchFamily="34" charset="0"/>
                <a:ea typeface="Calibri" pitchFamily="34" charset="-122"/>
                <a:cs typeface="Calibri" pitchFamily="34" charset="-120"/>
              </a:rPr>
              <a:t>Inference can derive ALL true conclusions. Nothing true is ever missed. (No false negatives)</a:t>
            </a:r>
            <a:endParaRPr lang="en-US" sz="950" dirty="0"/>
          </a:p>
        </p:txBody>
      </p:sp>
      <p:sp>
        <p:nvSpPr>
          <p:cNvPr id="33" name="Shape 31"/>
          <p:cNvSpPr/>
          <p:nvPr/>
        </p:nvSpPr>
        <p:spPr>
          <a:xfrm>
            <a:off x="548640" y="4572000"/>
            <a:ext cx="8046720" cy="164592"/>
          </a:xfrm>
          <a:prstGeom prst="rect">
            <a:avLst/>
          </a:prstGeom>
          <a:solidFill>
            <a:srgbClr val="FEF3C7"/>
          </a:solidFill>
          <a:ln w="6350">
            <a:solidFill>
              <a:srgbClr val="F59E0B"/>
            </a:solidFill>
            <a:prstDash val="solid"/>
          </a:ln>
        </p:spPr>
      </p:sp>
      <p:sp>
        <p:nvSpPr>
          <p:cNvPr id="34" name="Text 32"/>
          <p:cNvSpPr/>
          <p:nvPr/>
        </p:nvSpPr>
        <p:spPr>
          <a:xfrm>
            <a:off x="640080" y="4572000"/>
            <a:ext cx="7863840" cy="164592"/>
          </a:xfrm>
          <a:prstGeom prst="rect">
            <a:avLst/>
          </a:prstGeom>
          <a:noFill/>
          <a:ln/>
        </p:spPr>
        <p:txBody>
          <a:bodyPr wrap="square" lIns="0" tIns="0" rIns="0" bIns="0" rtlCol="0" anchor="ctr"/>
          <a:lstStyle/>
          <a:p>
            <a:pPr indent="0" marL="0">
              <a:buNone/>
            </a:pPr>
            <a:r>
              <a:rPr lang="en-US" sz="900" b="1" dirty="0">
                <a:solidFill>
                  <a:srgbClr val="92400E"/>
                </a:solidFill>
                <a:latin typeface="Calibri" pitchFamily="34" charset="0"/>
                <a:ea typeface="Calibri" pitchFamily="34" charset="-122"/>
                <a:cs typeface="Calibri" pitchFamily="34" charset="-120"/>
              </a:rPr>
              <a:t>⚡ EXAM ALERT: "Define entailment, soundness, completeness" — recurring 3-mark Part A question. Memorise these four definitions.</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65A82"/>
        </a:solidFill>
      </p:bgPr>
    </p:bg>
    <p:spTree>
      <p:nvGrpSpPr>
        <p:cNvPr id="1" name=""/>
        <p:cNvGrpSpPr/>
        <p:nvPr/>
      </p:nvGrpSpPr>
      <p:grpSpPr>
        <a:xfrm>
          <a:off x="0" y="0"/>
          <a:ext cx="0" cy="0"/>
          <a:chOff x="0" y="0"/>
          <a:chExt cx="0" cy="0"/>
        </a:xfrm>
      </p:grpSpPr>
      <p:sp>
        <p:nvSpPr>
          <p:cNvPr id="2" name="Shape 0"/>
          <p:cNvSpPr/>
          <p:nvPr/>
        </p:nvSpPr>
        <p:spPr>
          <a:xfrm>
            <a:off x="0" y="0"/>
            <a:ext cx="137160" cy="5143500"/>
          </a:xfrm>
          <a:prstGeom prst="rect">
            <a:avLst/>
          </a:prstGeom>
          <a:solidFill>
            <a:srgbClr val="02C39A"/>
          </a:solidFill>
          <a:ln/>
        </p:spPr>
      </p:sp>
      <p:sp>
        <p:nvSpPr>
          <p:cNvPr id="3" name="Text 1"/>
          <p:cNvSpPr/>
          <p:nvPr/>
        </p:nvSpPr>
        <p:spPr>
          <a:xfrm>
            <a:off x="731520" y="1097280"/>
            <a:ext cx="1828800" cy="914400"/>
          </a:xfrm>
          <a:prstGeom prst="rect">
            <a:avLst/>
          </a:prstGeom>
          <a:noFill/>
          <a:ln/>
        </p:spPr>
        <p:txBody>
          <a:bodyPr wrap="square" rtlCol="0" anchor="ctr"/>
          <a:lstStyle/>
          <a:p>
            <a:pPr indent="0" marL="0">
              <a:buNone/>
            </a:pPr>
            <a:r>
              <a:rPr lang="en-US" sz="4800" b="1" dirty="0">
                <a:solidFill>
                  <a:srgbClr val="02C39A"/>
                </a:solidFill>
                <a:latin typeface="Georgia" pitchFamily="34" charset="0"/>
                <a:ea typeface="Georgia" pitchFamily="34" charset="-122"/>
                <a:cs typeface="Georgia" pitchFamily="34" charset="-120"/>
              </a:rPr>
              <a:t>3.3</a:t>
            </a:r>
            <a:endParaRPr lang="en-US" sz="4800" dirty="0"/>
          </a:p>
        </p:txBody>
      </p:sp>
      <p:sp>
        <p:nvSpPr>
          <p:cNvPr id="4" name="Text 2"/>
          <p:cNvSpPr/>
          <p:nvPr/>
        </p:nvSpPr>
        <p:spPr>
          <a:xfrm>
            <a:off x="731520" y="2011680"/>
            <a:ext cx="7680960" cy="1097280"/>
          </a:xfrm>
          <a:prstGeom prst="rect">
            <a:avLst/>
          </a:prstGeom>
          <a:noFill/>
          <a:ln/>
        </p:spPr>
        <p:txBody>
          <a:bodyPr wrap="square" rtlCol="0" anchor="ctr"/>
          <a:lstStyle/>
          <a:p>
            <a:pPr indent="0" marL="0">
              <a:buNone/>
            </a:pPr>
            <a:r>
              <a:rPr lang="en-US" sz="3200" b="1" dirty="0">
                <a:solidFill>
                  <a:srgbClr val="FFFFFF"/>
                </a:solidFill>
                <a:latin typeface="Georgia" pitchFamily="34" charset="0"/>
                <a:ea typeface="Georgia" pitchFamily="34" charset="-122"/>
                <a:cs typeface="Georgia" pitchFamily="34" charset="-120"/>
              </a:rPr>
              <a:t>Propositional Logic</a:t>
            </a:r>
            <a:endParaRPr lang="en-US" sz="3200" dirty="0"/>
          </a:p>
        </p:txBody>
      </p:sp>
      <p:sp>
        <p:nvSpPr>
          <p:cNvPr id="5" name="Text 3"/>
          <p:cNvSpPr/>
          <p:nvPr/>
        </p:nvSpPr>
        <p:spPr>
          <a:xfrm>
            <a:off x="731520" y="3200400"/>
            <a:ext cx="7680960" cy="548640"/>
          </a:xfrm>
          <a:prstGeom prst="rect">
            <a:avLst/>
          </a:prstGeom>
          <a:noFill/>
          <a:ln/>
        </p:spPr>
        <p:txBody>
          <a:bodyPr wrap="square" rtlCol="0" anchor="ctr"/>
          <a:lstStyle/>
          <a:p>
            <a:pPr indent="0" marL="0">
              <a:buNone/>
            </a:pPr>
            <a:r>
              <a:rPr lang="en-US" sz="1400" dirty="0">
                <a:solidFill>
                  <a:srgbClr val="E8F4F8"/>
                </a:solidFill>
                <a:latin typeface="Calibri" pitchFamily="34" charset="0"/>
                <a:ea typeface="Calibri" pitchFamily="34" charset="-122"/>
                <a:cs typeface="Calibri" pitchFamily="34" charset="-120"/>
              </a:rPr>
              <a:t>The simplest logic — TRUE or FALSE, nothing in between</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38</Slides>
  <Notes>38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38</vt:i4>
      </vt:variant>
    </vt:vector>
  </HeadingPairs>
  <TitlesOfParts>
    <vt:vector size="4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3 — Knowledge &amp; Reasoning (Augmented)</dc:title>
  <dc:subject>PptxGenJS Presentation</dc:subject>
  <dc:creator>Kiran V K</dc:creator>
  <cp:lastModifiedBy>Kiran V K</cp:lastModifiedBy>
  <cp:revision>1</cp:revision>
  <dcterms:created xsi:type="dcterms:W3CDTF">2026-09-07T13:35:55Z</dcterms:created>
  <dcterms:modified xsi:type="dcterms:W3CDTF">2026-09-07T13:35:55Z</dcterms:modified>
</cp:coreProperties>
</file>