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notesMasterIdLst>
    <p:notesMasterId r:id="rId4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02C39A"/>
          </a:solidFill>
          <a:ln/>
        </p:spPr>
      </p:sp>
      <p:sp>
        <p:nvSpPr>
          <p:cNvPr id="3" name="Text 1"/>
          <p:cNvSpPr/>
          <p:nvPr/>
        </p:nvSpPr>
        <p:spPr>
          <a:xfrm>
            <a:off x="731520" y="1645920"/>
            <a:ext cx="7680960" cy="1371600"/>
          </a:xfrm>
          <a:prstGeom prst="rect">
            <a:avLst/>
          </a:prstGeom>
          <a:noFill/>
          <a:ln/>
        </p:spPr>
        <p:txBody>
          <a:bodyPr wrap="square" rtlCol="0" anchor="ctr"/>
          <a:lstStyle/>
          <a:p>
            <a:pPr algn="l" indent="0" marL="0">
              <a:buNone/>
            </a:pPr>
            <a:r>
              <a:rPr lang="en-US" sz="3800" b="1" dirty="0">
                <a:solidFill>
                  <a:srgbClr val="FFFFFF"/>
                </a:solidFill>
                <a:latin typeface="Georgia" pitchFamily="34" charset="0"/>
                <a:ea typeface="Georgia" pitchFamily="34" charset="-122"/>
                <a:cs typeface="Georgia" pitchFamily="34" charset="-120"/>
              </a:rPr>
              <a:t>Module 4: Reinforcement Learning</a:t>
            </a:r>
            <a:endParaRPr lang="en-US" sz="3800" dirty="0"/>
          </a:p>
        </p:txBody>
      </p:sp>
      <p:sp>
        <p:nvSpPr>
          <p:cNvPr id="4" name="Text 2"/>
          <p:cNvSpPr/>
          <p:nvPr/>
        </p:nvSpPr>
        <p:spPr>
          <a:xfrm>
            <a:off x="731520" y="3108960"/>
            <a:ext cx="7680960" cy="731520"/>
          </a:xfrm>
          <a:prstGeom prst="rect">
            <a:avLst/>
          </a:prstGeom>
          <a:noFill/>
          <a:ln/>
        </p:spPr>
        <p:txBody>
          <a:bodyPr wrap="square" rtlCol="0" anchor="ctr"/>
          <a:lstStyle/>
          <a:p>
            <a:pPr algn="l" indent="0" marL="0">
              <a:buNone/>
            </a:pPr>
            <a:r>
              <a:rPr lang="en-US" sz="1600" dirty="0">
                <a:solidFill>
                  <a:srgbClr val="02C39A"/>
                </a:solidFill>
                <a:latin typeface="Calibri" pitchFamily="34" charset="0"/>
                <a:ea typeface="Calibri" pitchFamily="34" charset="-122"/>
                <a:cs typeface="Calibri" pitchFamily="34" charset="-120"/>
              </a:rPr>
              <a:t>Learning from experience — trial, error, and reward</a:t>
            </a:r>
            <a:endParaRPr lang="en-US" sz="1600" dirty="0"/>
          </a:p>
        </p:txBody>
      </p:sp>
      <p:sp>
        <p:nvSpPr>
          <p:cNvPr id="5" name="Text 3"/>
          <p:cNvSpPr/>
          <p:nvPr/>
        </p:nvSpPr>
        <p:spPr>
          <a:xfrm>
            <a:off x="731520" y="4389120"/>
            <a:ext cx="7680960" cy="365760"/>
          </a:xfrm>
          <a:prstGeom prst="rect">
            <a:avLst/>
          </a:prstGeom>
          <a:noFill/>
          <a:ln/>
        </p:spPr>
        <p:txBody>
          <a:bodyPr wrap="square" rtlCol="0" anchor="ctr"/>
          <a:lstStyle/>
          <a:p>
            <a:pPr indent="0" marL="0">
              <a:buNone/>
            </a:pPr>
            <a:r>
              <a:rPr lang="en-US" sz="11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Key Quantities — Policy, Utility, Discount Factor</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 EXAM ALERT — the three quantities you must define</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1051560"/>
            <a:ext cx="8046720" cy="548640"/>
          </a:xfrm>
          <a:prstGeom prst="rect">
            <a:avLst/>
          </a:prstGeom>
          <a:solidFill>
            <a:srgbClr val="FFFFFF"/>
          </a:solidFill>
          <a:ln w="6350">
            <a:solidFill>
              <a:srgbClr val="065A82"/>
            </a:solidFill>
            <a:prstDash val="solid"/>
          </a:ln>
        </p:spPr>
      </p:sp>
      <p:sp>
        <p:nvSpPr>
          <p:cNvPr id="7" name="Text 5"/>
          <p:cNvSpPr/>
          <p:nvPr/>
        </p:nvSpPr>
        <p:spPr>
          <a:xfrm>
            <a:off x="731520" y="1069848"/>
            <a:ext cx="2743200" cy="201168"/>
          </a:xfrm>
          <a:prstGeom prst="rect">
            <a:avLst/>
          </a:prstGeom>
          <a:noFill/>
          <a:ln/>
        </p:spPr>
        <p:txBody>
          <a:bodyPr wrap="square" lIns="0" tIns="0" rIns="0" bIns="0" rtlCol="0" anchor="ctr"/>
          <a:lstStyle/>
          <a:p>
            <a:pPr indent="0" marL="0">
              <a:buNone/>
            </a:pPr>
            <a:r>
              <a:rPr lang="en-US" sz="1300" b="1" dirty="0">
                <a:solidFill>
                  <a:srgbClr val="065A82"/>
                </a:solidFill>
                <a:latin typeface="Calibri" pitchFamily="34" charset="0"/>
                <a:ea typeface="Calibri" pitchFamily="34" charset="-122"/>
                <a:cs typeface="Calibri" pitchFamily="34" charset="-120"/>
              </a:rPr>
              <a:t>1.  Policy  π(s)</a:t>
            </a:r>
            <a:endParaRPr lang="en-US" sz="1300" dirty="0"/>
          </a:p>
        </p:txBody>
      </p:sp>
      <p:sp>
        <p:nvSpPr>
          <p:cNvPr id="8" name="Text 6"/>
          <p:cNvSpPr/>
          <p:nvPr/>
        </p:nvSpPr>
        <p:spPr>
          <a:xfrm>
            <a:off x="731520" y="1280160"/>
            <a:ext cx="7680960" cy="201168"/>
          </a:xfrm>
          <a:prstGeom prst="rect">
            <a:avLst/>
          </a:prstGeom>
          <a:noFill/>
          <a:ln/>
        </p:spPr>
        <p:txBody>
          <a:bodyPr wrap="square" lIns="0" tIns="0" rIns="0" bIns="0" rtlCol="0" anchor="t"/>
          <a:lstStyle/>
          <a:p>
            <a:pPr indent="0" marL="0">
              <a:buNone/>
            </a:pPr>
            <a:r>
              <a:rPr lang="en-US" sz="1000" dirty="0">
                <a:solidFill>
                  <a:srgbClr val="2D3748"/>
                </a:solidFill>
                <a:latin typeface="Calibri" pitchFamily="34" charset="0"/>
                <a:ea typeface="Calibri" pitchFamily="34" charset="-122"/>
                <a:cs typeface="Calibri" pitchFamily="34" charset="-120"/>
              </a:rPr>
              <a:t>A rule that tells the agent what action to take in each state.  Example: π(1,1) = Right, π(3,1) = Up.</a:t>
            </a:r>
            <a:endParaRPr lang="en-US" sz="1000" dirty="0"/>
          </a:p>
        </p:txBody>
      </p:sp>
      <p:sp>
        <p:nvSpPr>
          <p:cNvPr id="9" name="Text 7"/>
          <p:cNvSpPr/>
          <p:nvPr/>
        </p:nvSpPr>
        <p:spPr>
          <a:xfrm>
            <a:off x="731520" y="1463040"/>
            <a:ext cx="7680960" cy="13716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The GOAL of RL is to find the optimal policy π* — maximises total expected reward.</a:t>
            </a:r>
            <a:endParaRPr lang="en-US" sz="1000" dirty="0"/>
          </a:p>
        </p:txBody>
      </p:sp>
      <p:sp>
        <p:nvSpPr>
          <p:cNvPr id="10" name="Shape 8"/>
          <p:cNvSpPr/>
          <p:nvPr/>
        </p:nvSpPr>
        <p:spPr>
          <a:xfrm>
            <a:off x="548640" y="1691640"/>
            <a:ext cx="8046720" cy="502920"/>
          </a:xfrm>
          <a:prstGeom prst="rect">
            <a:avLst/>
          </a:prstGeom>
          <a:solidFill>
            <a:srgbClr val="FFFFFF"/>
          </a:solidFill>
          <a:ln w="6350">
            <a:solidFill>
              <a:srgbClr val="059669"/>
            </a:solidFill>
            <a:prstDash val="solid"/>
          </a:ln>
        </p:spPr>
      </p:sp>
      <p:sp>
        <p:nvSpPr>
          <p:cNvPr id="11" name="Text 9"/>
          <p:cNvSpPr/>
          <p:nvPr/>
        </p:nvSpPr>
        <p:spPr>
          <a:xfrm>
            <a:off x="731520" y="1709928"/>
            <a:ext cx="4572000" cy="201168"/>
          </a:xfrm>
          <a:prstGeom prst="rect">
            <a:avLst/>
          </a:prstGeom>
          <a:noFill/>
          <a:ln/>
        </p:spPr>
        <p:txBody>
          <a:bodyPr wrap="square" lIns="0" tIns="0" rIns="0" bIns="0" rtlCol="0" anchor="ctr"/>
          <a:lstStyle/>
          <a:p>
            <a:pPr indent="0" marL="0">
              <a:buNone/>
            </a:pPr>
            <a:r>
              <a:rPr lang="en-US" sz="1300" b="1" dirty="0">
                <a:solidFill>
                  <a:srgbClr val="059669"/>
                </a:solidFill>
                <a:latin typeface="Calibri" pitchFamily="34" charset="0"/>
                <a:ea typeface="Calibri" pitchFamily="34" charset="-122"/>
                <a:cs typeface="Calibri" pitchFamily="34" charset="-120"/>
              </a:rPr>
              <a:t>2.  Utility  U(s)  (also called Value V(s))</a:t>
            </a:r>
            <a:endParaRPr lang="en-US" sz="1300" dirty="0"/>
          </a:p>
        </p:txBody>
      </p:sp>
      <p:sp>
        <p:nvSpPr>
          <p:cNvPr id="12" name="Text 10"/>
          <p:cNvSpPr/>
          <p:nvPr/>
        </p:nvSpPr>
        <p:spPr>
          <a:xfrm>
            <a:off x="731520" y="1920240"/>
            <a:ext cx="7680960" cy="164592"/>
          </a:xfrm>
          <a:prstGeom prst="rect">
            <a:avLst/>
          </a:prstGeom>
          <a:noFill/>
          <a:ln/>
        </p:spPr>
        <p:txBody>
          <a:bodyPr wrap="square" lIns="0" tIns="0" rIns="0" bIns="0" rtlCol="0" anchor="t"/>
          <a:lstStyle/>
          <a:p>
            <a:pPr indent="0" marL="0">
              <a:buNone/>
            </a:pPr>
            <a:r>
              <a:rPr lang="en-US" sz="1000" dirty="0">
                <a:solidFill>
                  <a:srgbClr val="2D3748"/>
                </a:solidFill>
                <a:latin typeface="Calibri" pitchFamily="34" charset="0"/>
                <a:ea typeface="Calibri" pitchFamily="34" charset="-122"/>
                <a:cs typeface="Calibri" pitchFamily="34" charset="-120"/>
              </a:rPr>
              <a:t>Expected total FUTURE reward starting from state s, following a particular policy.</a:t>
            </a:r>
            <a:endParaRPr lang="en-US" sz="1000" dirty="0"/>
          </a:p>
        </p:txBody>
      </p:sp>
      <p:sp>
        <p:nvSpPr>
          <p:cNvPr id="13" name="Text 11"/>
          <p:cNvSpPr/>
          <p:nvPr/>
        </p:nvSpPr>
        <p:spPr>
          <a:xfrm>
            <a:off x="731520" y="2084832"/>
            <a:ext cx="7680960" cy="109728"/>
          </a:xfrm>
          <a:prstGeom prst="rect">
            <a:avLst/>
          </a:prstGeom>
          <a:noFill/>
          <a:ln/>
        </p:spPr>
        <p:txBody>
          <a:bodyPr wrap="square" lIns="0" tIns="0" rIns="0" bIns="0" rtlCol="0" anchor="ctr"/>
          <a:lstStyle/>
          <a:p>
            <a:pPr indent="0" marL="0">
              <a:buNone/>
            </a:pPr>
            <a:r>
              <a:rPr lang="en-US" sz="1000" b="1" dirty="0">
                <a:solidFill>
                  <a:srgbClr val="059669"/>
                </a:solidFill>
                <a:latin typeface="Calibri" pitchFamily="34" charset="0"/>
                <a:ea typeface="Calibri" pitchFamily="34" charset="-122"/>
                <a:cs typeface="Calibri" pitchFamily="34" charset="-120"/>
              </a:rPr>
              <a:t>High U(s) = great to be in state s.   Low U(s) = bad place to be.</a:t>
            </a:r>
            <a:endParaRPr lang="en-US" sz="1000" dirty="0"/>
          </a:p>
        </p:txBody>
      </p:sp>
      <p:sp>
        <p:nvSpPr>
          <p:cNvPr id="14" name="Shape 12"/>
          <p:cNvSpPr/>
          <p:nvPr/>
        </p:nvSpPr>
        <p:spPr>
          <a:xfrm>
            <a:off x="548640" y="2286000"/>
            <a:ext cx="8046720" cy="502920"/>
          </a:xfrm>
          <a:prstGeom prst="rect">
            <a:avLst/>
          </a:prstGeom>
          <a:solidFill>
            <a:srgbClr val="FFFFFF"/>
          </a:solidFill>
          <a:ln w="6350">
            <a:solidFill>
              <a:srgbClr val="7C3AED"/>
            </a:solidFill>
            <a:prstDash val="solid"/>
          </a:ln>
        </p:spPr>
      </p:sp>
      <p:sp>
        <p:nvSpPr>
          <p:cNvPr id="15" name="Text 13"/>
          <p:cNvSpPr/>
          <p:nvPr/>
        </p:nvSpPr>
        <p:spPr>
          <a:xfrm>
            <a:off x="731520" y="2304288"/>
            <a:ext cx="4572000" cy="201168"/>
          </a:xfrm>
          <a:prstGeom prst="rect">
            <a:avLst/>
          </a:prstGeom>
          <a:noFill/>
          <a:ln/>
        </p:spPr>
        <p:txBody>
          <a:bodyPr wrap="square" lIns="0" tIns="0" rIns="0" bIns="0" rtlCol="0" anchor="ctr"/>
          <a:lstStyle/>
          <a:p>
            <a:pPr indent="0" marL="0">
              <a:buNone/>
            </a:pPr>
            <a:r>
              <a:rPr lang="en-US" sz="1300" b="1" dirty="0">
                <a:solidFill>
                  <a:srgbClr val="7C3AED"/>
                </a:solidFill>
                <a:latin typeface="Calibri" pitchFamily="34" charset="0"/>
                <a:ea typeface="Calibri" pitchFamily="34" charset="-122"/>
                <a:cs typeface="Calibri" pitchFamily="34" charset="-120"/>
              </a:rPr>
              <a:t>3.  Discount factor  γ  (0 ≤ γ ≤ 1)</a:t>
            </a:r>
            <a:endParaRPr lang="en-US" sz="1300" dirty="0"/>
          </a:p>
        </p:txBody>
      </p:sp>
      <p:sp>
        <p:nvSpPr>
          <p:cNvPr id="16" name="Text 14"/>
          <p:cNvSpPr/>
          <p:nvPr/>
        </p:nvSpPr>
        <p:spPr>
          <a:xfrm>
            <a:off x="731520" y="2514600"/>
            <a:ext cx="7680960" cy="164592"/>
          </a:xfrm>
          <a:prstGeom prst="rect">
            <a:avLst/>
          </a:prstGeom>
          <a:noFill/>
          <a:ln/>
        </p:spPr>
        <p:txBody>
          <a:bodyPr wrap="square" lIns="0" tIns="0" rIns="0" bIns="0" rtlCol="0" anchor="t"/>
          <a:lstStyle/>
          <a:p>
            <a:pPr indent="0" marL="0">
              <a:buNone/>
            </a:pPr>
            <a:r>
              <a:rPr lang="en-US" sz="1000" dirty="0">
                <a:solidFill>
                  <a:srgbClr val="2D3748"/>
                </a:solidFill>
                <a:latin typeface="Calibri" pitchFamily="34" charset="0"/>
                <a:ea typeface="Calibri" pitchFamily="34" charset="-122"/>
                <a:cs typeface="Calibri" pitchFamily="34" charset="-120"/>
              </a:rPr>
              <a:t>Makes future rewards worth LESS than immediate rewards.  Total = R₀ + γR₁ + γ²R₂ + γ³R₃ + …</a:t>
            </a:r>
            <a:endParaRPr lang="en-US" sz="1000" dirty="0"/>
          </a:p>
        </p:txBody>
      </p:sp>
      <p:sp>
        <p:nvSpPr>
          <p:cNvPr id="17" name="Text 15"/>
          <p:cNvSpPr/>
          <p:nvPr/>
        </p:nvSpPr>
        <p:spPr>
          <a:xfrm>
            <a:off x="731520" y="2679192"/>
            <a:ext cx="7680960" cy="109728"/>
          </a:xfrm>
          <a:prstGeom prst="rect">
            <a:avLst/>
          </a:prstGeom>
          <a:noFill/>
          <a:ln/>
        </p:spPr>
        <p:txBody>
          <a:bodyPr wrap="square" lIns="0" tIns="0" rIns="0" bIns="0"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What γ controls: patience.  Higher γ → more far-sighted.  Lower γ → more greedy / short-sighted.</a:t>
            </a:r>
            <a:endParaRPr lang="en-US" sz="1000" dirty="0"/>
          </a:p>
        </p:txBody>
      </p:sp>
      <p:sp>
        <p:nvSpPr>
          <p:cNvPr id="18" name="Shape 16"/>
          <p:cNvSpPr/>
          <p:nvPr/>
        </p:nvSpPr>
        <p:spPr>
          <a:xfrm>
            <a:off x="548640" y="2926080"/>
            <a:ext cx="8046720" cy="256032"/>
          </a:xfrm>
          <a:prstGeom prst="rect">
            <a:avLst/>
          </a:prstGeom>
          <a:solidFill>
            <a:srgbClr val="065A82"/>
          </a:solidFill>
          <a:ln w="6350">
            <a:solidFill>
              <a:srgbClr val="065A82"/>
            </a:solidFill>
            <a:prstDash val="solid"/>
          </a:ln>
        </p:spPr>
      </p:sp>
      <p:sp>
        <p:nvSpPr>
          <p:cNvPr id="19" name="Text 17"/>
          <p:cNvSpPr/>
          <p:nvPr/>
        </p:nvSpPr>
        <p:spPr>
          <a:xfrm>
            <a:off x="548640" y="2926080"/>
            <a:ext cx="1280160" cy="256032"/>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γ value</a:t>
            </a:r>
            <a:endParaRPr lang="en-US" sz="1000" dirty="0"/>
          </a:p>
        </p:txBody>
      </p:sp>
      <p:sp>
        <p:nvSpPr>
          <p:cNvPr id="20" name="Text 18"/>
          <p:cNvSpPr/>
          <p:nvPr/>
        </p:nvSpPr>
        <p:spPr>
          <a:xfrm>
            <a:off x="1828800" y="2926080"/>
            <a:ext cx="3291840" cy="256032"/>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Agent's attitude</a:t>
            </a:r>
            <a:endParaRPr lang="en-US" sz="1000" dirty="0"/>
          </a:p>
        </p:txBody>
      </p:sp>
      <p:sp>
        <p:nvSpPr>
          <p:cNvPr id="21" name="Text 19"/>
          <p:cNvSpPr/>
          <p:nvPr/>
        </p:nvSpPr>
        <p:spPr>
          <a:xfrm>
            <a:off x="5120640" y="2926080"/>
            <a:ext cx="3474720" cy="256032"/>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Analogy</a:t>
            </a:r>
            <a:endParaRPr lang="en-US" sz="1000" dirty="0"/>
          </a:p>
        </p:txBody>
      </p:sp>
      <p:sp>
        <p:nvSpPr>
          <p:cNvPr id="22" name="Shape 20"/>
          <p:cNvSpPr/>
          <p:nvPr/>
        </p:nvSpPr>
        <p:spPr>
          <a:xfrm>
            <a:off x="548640" y="3218688"/>
            <a:ext cx="8046720" cy="237744"/>
          </a:xfrm>
          <a:prstGeom prst="rect">
            <a:avLst/>
          </a:prstGeom>
          <a:solidFill>
            <a:srgbClr val="FFFFFF"/>
          </a:solidFill>
          <a:ln w="6350">
            <a:solidFill>
              <a:srgbClr val="E8F4F8"/>
            </a:solidFill>
            <a:prstDash val="solid"/>
          </a:ln>
        </p:spPr>
      </p:sp>
      <p:sp>
        <p:nvSpPr>
          <p:cNvPr id="23" name="Text 21"/>
          <p:cNvSpPr/>
          <p:nvPr/>
        </p:nvSpPr>
        <p:spPr>
          <a:xfrm>
            <a:off x="548640" y="3218688"/>
            <a:ext cx="1280160" cy="237744"/>
          </a:xfrm>
          <a:prstGeom prst="rect">
            <a:avLst/>
          </a:prstGeom>
          <a:noFill/>
          <a:ln/>
        </p:spPr>
        <p:txBody>
          <a:bodyPr wrap="square" rtlCol="0" anchor="ctr"/>
          <a:lstStyle/>
          <a:p>
            <a:pPr algn="ctr" indent="0" marL="0">
              <a:buNone/>
            </a:pPr>
            <a:r>
              <a:rPr lang="en-US" sz="1000" b="1" dirty="0">
                <a:solidFill>
                  <a:srgbClr val="7C3AED"/>
                </a:solidFill>
                <a:latin typeface="Calibri" pitchFamily="34" charset="0"/>
                <a:ea typeface="Calibri" pitchFamily="34" charset="-122"/>
                <a:cs typeface="Calibri" pitchFamily="34" charset="-120"/>
              </a:rPr>
              <a:t>γ → 1</a:t>
            </a:r>
            <a:endParaRPr lang="en-US" sz="1000" dirty="0"/>
          </a:p>
        </p:txBody>
      </p:sp>
      <p:sp>
        <p:nvSpPr>
          <p:cNvPr id="24" name="Text 22"/>
          <p:cNvSpPr/>
          <p:nvPr/>
        </p:nvSpPr>
        <p:spPr>
          <a:xfrm>
            <a:off x="1828800" y="3218688"/>
            <a:ext cx="3291840" cy="237744"/>
          </a:xfrm>
          <a:prstGeom prst="rect">
            <a:avLst/>
          </a:prstGeom>
          <a:noFill/>
          <a:ln/>
        </p:spPr>
        <p:txBody>
          <a:bodyPr wrap="square"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Very far-sighted (future matters a lot)</a:t>
            </a:r>
            <a:endParaRPr lang="en-US" sz="1000" dirty="0"/>
          </a:p>
        </p:txBody>
      </p:sp>
      <p:sp>
        <p:nvSpPr>
          <p:cNvPr id="25" name="Text 23"/>
          <p:cNvSpPr/>
          <p:nvPr/>
        </p:nvSpPr>
        <p:spPr>
          <a:xfrm>
            <a:off x="5120640" y="3218688"/>
            <a:ext cx="3474720" cy="237744"/>
          </a:xfrm>
          <a:prstGeom prst="rect">
            <a:avLst/>
          </a:prstGeom>
          <a:noFill/>
          <a:ln/>
        </p:spPr>
        <p:txBody>
          <a:bodyPr wrap="square"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Long-term investor</a:t>
            </a:r>
            <a:endParaRPr lang="en-US" sz="1000" dirty="0"/>
          </a:p>
        </p:txBody>
      </p:sp>
      <p:sp>
        <p:nvSpPr>
          <p:cNvPr id="26" name="Shape 24"/>
          <p:cNvSpPr/>
          <p:nvPr/>
        </p:nvSpPr>
        <p:spPr>
          <a:xfrm>
            <a:off x="548640" y="3493008"/>
            <a:ext cx="8046720" cy="237744"/>
          </a:xfrm>
          <a:prstGeom prst="rect">
            <a:avLst/>
          </a:prstGeom>
          <a:solidFill>
            <a:srgbClr val="E8F4F8"/>
          </a:solidFill>
          <a:ln w="6350">
            <a:solidFill>
              <a:srgbClr val="E8F4F8"/>
            </a:solidFill>
            <a:prstDash val="solid"/>
          </a:ln>
        </p:spPr>
      </p:sp>
      <p:sp>
        <p:nvSpPr>
          <p:cNvPr id="27" name="Text 25"/>
          <p:cNvSpPr/>
          <p:nvPr/>
        </p:nvSpPr>
        <p:spPr>
          <a:xfrm>
            <a:off x="548640" y="3493008"/>
            <a:ext cx="1280160" cy="237744"/>
          </a:xfrm>
          <a:prstGeom prst="rect">
            <a:avLst/>
          </a:prstGeom>
          <a:noFill/>
          <a:ln/>
        </p:spPr>
        <p:txBody>
          <a:bodyPr wrap="square" rtlCol="0" anchor="ctr"/>
          <a:lstStyle/>
          <a:p>
            <a:pPr algn="ctr" indent="0" marL="0">
              <a:buNone/>
            </a:pPr>
            <a:r>
              <a:rPr lang="en-US" sz="1000" b="1" dirty="0">
                <a:solidFill>
                  <a:srgbClr val="7C3AED"/>
                </a:solidFill>
                <a:latin typeface="Calibri" pitchFamily="34" charset="0"/>
                <a:ea typeface="Calibri" pitchFamily="34" charset="-122"/>
                <a:cs typeface="Calibri" pitchFamily="34" charset="-120"/>
              </a:rPr>
              <a:t>γ → 0</a:t>
            </a:r>
            <a:endParaRPr lang="en-US" sz="1000" dirty="0"/>
          </a:p>
        </p:txBody>
      </p:sp>
      <p:sp>
        <p:nvSpPr>
          <p:cNvPr id="28" name="Text 26"/>
          <p:cNvSpPr/>
          <p:nvPr/>
        </p:nvSpPr>
        <p:spPr>
          <a:xfrm>
            <a:off x="1828800" y="3493008"/>
            <a:ext cx="3291840" cy="237744"/>
          </a:xfrm>
          <a:prstGeom prst="rect">
            <a:avLst/>
          </a:prstGeom>
          <a:noFill/>
          <a:ln/>
        </p:spPr>
        <p:txBody>
          <a:bodyPr wrap="square"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Very short-sighted (only NOW matters)</a:t>
            </a:r>
            <a:endParaRPr lang="en-US" sz="1000" dirty="0"/>
          </a:p>
        </p:txBody>
      </p:sp>
      <p:sp>
        <p:nvSpPr>
          <p:cNvPr id="29" name="Text 27"/>
          <p:cNvSpPr/>
          <p:nvPr/>
        </p:nvSpPr>
        <p:spPr>
          <a:xfrm>
            <a:off x="5120640" y="3493008"/>
            <a:ext cx="3474720" cy="237744"/>
          </a:xfrm>
          <a:prstGeom prst="rect">
            <a:avLst/>
          </a:prstGeom>
          <a:noFill/>
          <a:ln/>
        </p:spPr>
        <p:txBody>
          <a:bodyPr wrap="square"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Live for today</a:t>
            </a:r>
            <a:endParaRPr lang="en-US" sz="1000" dirty="0"/>
          </a:p>
        </p:txBody>
      </p:sp>
      <p:sp>
        <p:nvSpPr>
          <p:cNvPr id="30" name="Shape 28"/>
          <p:cNvSpPr/>
          <p:nvPr/>
        </p:nvSpPr>
        <p:spPr>
          <a:xfrm>
            <a:off x="548640" y="3767328"/>
            <a:ext cx="8046720" cy="237744"/>
          </a:xfrm>
          <a:prstGeom prst="rect">
            <a:avLst/>
          </a:prstGeom>
          <a:solidFill>
            <a:srgbClr val="FFFFFF"/>
          </a:solidFill>
          <a:ln w="6350">
            <a:solidFill>
              <a:srgbClr val="E8F4F8"/>
            </a:solidFill>
            <a:prstDash val="solid"/>
          </a:ln>
        </p:spPr>
      </p:sp>
      <p:sp>
        <p:nvSpPr>
          <p:cNvPr id="31" name="Text 29"/>
          <p:cNvSpPr/>
          <p:nvPr/>
        </p:nvSpPr>
        <p:spPr>
          <a:xfrm>
            <a:off x="548640" y="3767328"/>
            <a:ext cx="1280160" cy="237744"/>
          </a:xfrm>
          <a:prstGeom prst="rect">
            <a:avLst/>
          </a:prstGeom>
          <a:noFill/>
          <a:ln/>
        </p:spPr>
        <p:txBody>
          <a:bodyPr wrap="square" rtlCol="0" anchor="ctr"/>
          <a:lstStyle/>
          <a:p>
            <a:pPr algn="ctr" indent="0" marL="0">
              <a:buNone/>
            </a:pPr>
            <a:r>
              <a:rPr lang="en-US" sz="1000" b="1" dirty="0">
                <a:solidFill>
                  <a:srgbClr val="7C3AED"/>
                </a:solidFill>
                <a:latin typeface="Calibri" pitchFamily="34" charset="0"/>
                <a:ea typeface="Calibri" pitchFamily="34" charset="-122"/>
                <a:cs typeface="Calibri" pitchFamily="34" charset="-120"/>
              </a:rPr>
              <a:t>γ = 0</a:t>
            </a:r>
            <a:endParaRPr lang="en-US" sz="1000" dirty="0"/>
          </a:p>
        </p:txBody>
      </p:sp>
      <p:sp>
        <p:nvSpPr>
          <p:cNvPr id="32" name="Text 30"/>
          <p:cNvSpPr/>
          <p:nvPr/>
        </p:nvSpPr>
        <p:spPr>
          <a:xfrm>
            <a:off x="1828800" y="3767328"/>
            <a:ext cx="3291840" cy="237744"/>
          </a:xfrm>
          <a:prstGeom prst="rect">
            <a:avLst/>
          </a:prstGeom>
          <a:noFill/>
          <a:ln/>
        </p:spPr>
        <p:txBody>
          <a:bodyPr wrap="square"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Completely greedy</a:t>
            </a:r>
            <a:endParaRPr lang="en-US" sz="1000" dirty="0"/>
          </a:p>
        </p:txBody>
      </p:sp>
      <p:sp>
        <p:nvSpPr>
          <p:cNvPr id="33" name="Text 31"/>
          <p:cNvSpPr/>
          <p:nvPr/>
        </p:nvSpPr>
        <p:spPr>
          <a:xfrm>
            <a:off x="5120640" y="3767328"/>
            <a:ext cx="3474720" cy="237744"/>
          </a:xfrm>
          <a:prstGeom prst="rect">
            <a:avLst/>
          </a:prstGeom>
          <a:noFill/>
          <a:ln/>
        </p:spPr>
        <p:txBody>
          <a:bodyPr wrap="square"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Only cares about next reward</a:t>
            </a:r>
            <a:endParaRPr lang="en-US" sz="1000" dirty="0"/>
          </a:p>
        </p:txBody>
      </p:sp>
      <p:sp>
        <p:nvSpPr>
          <p:cNvPr id="34" name="Shape 32"/>
          <p:cNvSpPr/>
          <p:nvPr/>
        </p:nvSpPr>
        <p:spPr>
          <a:xfrm>
            <a:off x="548640" y="4069080"/>
            <a:ext cx="8046720" cy="365760"/>
          </a:xfrm>
          <a:prstGeom prst="rect">
            <a:avLst/>
          </a:prstGeom>
          <a:solidFill>
            <a:srgbClr val="FEF3C7"/>
          </a:solidFill>
          <a:ln w="6350">
            <a:solidFill>
              <a:srgbClr val="F59E0B"/>
            </a:solidFill>
            <a:prstDash val="solid"/>
          </a:ln>
        </p:spPr>
      </p:sp>
      <p:sp>
        <p:nvSpPr>
          <p:cNvPr id="35" name="Text 33"/>
          <p:cNvSpPr/>
          <p:nvPr/>
        </p:nvSpPr>
        <p:spPr>
          <a:xfrm>
            <a:off x="731520" y="4069080"/>
            <a:ext cx="7680960" cy="365760"/>
          </a:xfrm>
          <a:prstGeom prst="rect">
            <a:avLst/>
          </a:prstGeom>
          <a:noFill/>
          <a:ln/>
        </p:spPr>
        <p:txBody>
          <a:bodyPr wrap="square" lIns="0" tIns="0" rIns="0" bIns="0" rtlCol="0" anchor="ctr"/>
          <a:lstStyle/>
          <a:p>
            <a:pPr indent="0" marL="0">
              <a:buNone/>
            </a:pPr>
            <a:r>
              <a:rPr lang="en-US" sz="1000" dirty="0">
                <a:solidFill>
                  <a:srgbClr val="92400E"/>
                </a:solidFill>
                <a:latin typeface="Calibri" pitchFamily="34" charset="0"/>
                <a:ea typeface="Calibri" pitchFamily="34" charset="-122"/>
                <a:cs typeface="Calibri" pitchFamily="34" charset="-120"/>
              </a:rPr>
              <a:t>💡 ₹100 today vs ₹100 next year? TODAY — because of inflation, risk, opportunity cost. That's what γ does: future rewards are worth less.</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4.2 (contd.)</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The Bellman Equation</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The foundation of all reinforcement learning — relates the value of a state to the values of its neighbours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The Bellman Equation</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The foundation of all reinforcement learning</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960120"/>
            <a:ext cx="8046720" cy="502920"/>
          </a:xfrm>
          <a:prstGeom prst="rect">
            <a:avLst/>
          </a:prstGeom>
          <a:solidFill>
            <a:srgbClr val="EDE9FE"/>
          </a:solidFill>
          <a:ln w="6350">
            <a:solidFill>
              <a:srgbClr val="7C3AED"/>
            </a:solidFill>
            <a:prstDash val="solid"/>
          </a:ln>
        </p:spPr>
      </p:sp>
      <p:sp>
        <p:nvSpPr>
          <p:cNvPr id="7" name="Text 5"/>
          <p:cNvSpPr/>
          <p:nvPr/>
        </p:nvSpPr>
        <p:spPr>
          <a:xfrm>
            <a:off x="731520" y="960120"/>
            <a:ext cx="7680960" cy="502920"/>
          </a:xfrm>
          <a:prstGeom prst="rect">
            <a:avLst/>
          </a:prstGeom>
          <a:noFill/>
          <a:ln/>
        </p:spPr>
        <p:txBody>
          <a:bodyPr wrap="square" rtlCol="0" anchor="ctr"/>
          <a:lstStyle/>
          <a:p>
            <a:pPr algn="ctr" indent="0" marL="0">
              <a:buNone/>
            </a:pPr>
            <a:r>
              <a:rPr lang="en-US" sz="1600" b="1" dirty="0">
                <a:solidFill>
                  <a:srgbClr val="7C3AED"/>
                </a:solidFill>
                <a:latin typeface="Cambria Math" pitchFamily="34" charset="0"/>
                <a:ea typeface="Cambria Math" pitchFamily="34" charset="-122"/>
                <a:cs typeface="Cambria Math" pitchFamily="34" charset="-120"/>
              </a:rPr>
              <a:t>U(s) = R(s) + γ · max</a:t>
            </a:r>
            <a:pPr algn="ctr" indent="0" marL="0">
              <a:buNone/>
            </a:pPr>
            <a:r>
              <a:rPr lang="en-US" sz="1100" b="1" dirty="0">
                <a:solidFill>
                  <a:srgbClr val="7C3AED"/>
                </a:solidFill>
                <a:latin typeface="Cambria Math" pitchFamily="34" charset="0"/>
                <a:ea typeface="Cambria Math" pitchFamily="34" charset="-122"/>
                <a:cs typeface="Cambria Math" pitchFamily="34" charset="-120"/>
              </a:rPr>
              <a:t>a</a:t>
            </a:r>
            <a:pPr algn="ctr" indent="0" marL="0">
              <a:buNone/>
            </a:pPr>
            <a:r>
              <a:rPr lang="en-US" sz="1600" b="1" dirty="0">
                <a:solidFill>
                  <a:srgbClr val="7C3AED"/>
                </a:solidFill>
                <a:latin typeface="Cambria Math" pitchFamily="34" charset="0"/>
                <a:ea typeface="Cambria Math" pitchFamily="34" charset="-122"/>
                <a:cs typeface="Cambria Math" pitchFamily="34" charset="-120"/>
              </a:rPr>
              <a:t> Σ</a:t>
            </a:r>
            <a:pPr algn="ctr" indent="0" marL="0">
              <a:buNone/>
            </a:pPr>
            <a:r>
              <a:rPr lang="en-US" sz="1100" b="1" dirty="0">
                <a:solidFill>
                  <a:srgbClr val="7C3AED"/>
                </a:solidFill>
                <a:latin typeface="Cambria Math" pitchFamily="34" charset="0"/>
                <a:ea typeface="Cambria Math" pitchFamily="34" charset="-122"/>
                <a:cs typeface="Cambria Math" pitchFamily="34" charset="-120"/>
              </a:rPr>
              <a:t>s'</a:t>
            </a:r>
            <a:pPr algn="ctr" indent="0" marL="0">
              <a:buNone/>
            </a:pPr>
            <a:r>
              <a:rPr lang="en-US" sz="1600" b="1" dirty="0">
                <a:solidFill>
                  <a:srgbClr val="7C3AED"/>
                </a:solidFill>
                <a:latin typeface="Cambria Math" pitchFamily="34" charset="0"/>
                <a:ea typeface="Cambria Math" pitchFamily="34" charset="-122"/>
                <a:cs typeface="Cambria Math" pitchFamily="34" charset="-120"/>
              </a:rPr>
              <a:t> P(s'|s,a) · U(s')</a:t>
            </a:r>
            <a:endParaRPr lang="en-US" sz="1600" dirty="0"/>
          </a:p>
        </p:txBody>
      </p:sp>
      <p:sp>
        <p:nvSpPr>
          <p:cNvPr id="8" name="Shape 6"/>
          <p:cNvSpPr/>
          <p:nvPr/>
        </p:nvSpPr>
        <p:spPr>
          <a:xfrm>
            <a:off x="548640" y="1572768"/>
            <a:ext cx="8046720" cy="292608"/>
          </a:xfrm>
          <a:prstGeom prst="rect">
            <a:avLst/>
          </a:prstGeom>
          <a:solidFill>
            <a:srgbClr val="ECFDF5"/>
          </a:solidFill>
          <a:ln w="6350">
            <a:solidFill>
              <a:srgbClr val="059669"/>
            </a:solidFill>
            <a:prstDash val="solid"/>
          </a:ln>
        </p:spPr>
      </p:sp>
      <p:sp>
        <p:nvSpPr>
          <p:cNvPr id="9" name="Text 7"/>
          <p:cNvSpPr/>
          <p:nvPr/>
        </p:nvSpPr>
        <p:spPr>
          <a:xfrm>
            <a:off x="731520" y="1572768"/>
            <a:ext cx="7680960" cy="292608"/>
          </a:xfrm>
          <a:prstGeom prst="rect">
            <a:avLst/>
          </a:prstGeom>
          <a:noFill/>
          <a:ln/>
        </p:spPr>
        <p:txBody>
          <a:bodyPr wrap="square" lIns="0" tIns="0" rIns="0" bIns="0" rtlCol="0" anchor="ctr"/>
          <a:lstStyle/>
          <a:p>
            <a:pPr indent="0" marL="0">
              <a:buNone/>
            </a:pPr>
            <a:r>
              <a:rPr lang="en-US" sz="1000" i="1" dirty="0">
                <a:solidFill>
                  <a:srgbClr val="065F46"/>
                </a:solidFill>
                <a:latin typeface="Calibri" pitchFamily="34" charset="0"/>
                <a:ea typeface="Calibri" pitchFamily="34" charset="-122"/>
                <a:cs typeface="Calibri" pitchFamily="34" charset="-120"/>
              </a:rPr>
              <a:t>In English:  "The value of HERE = the reward I get NOW + the discounted value of the BEST future I could reach."</a:t>
            </a:r>
            <a:endParaRPr lang="en-US" sz="1000" dirty="0"/>
          </a:p>
        </p:txBody>
      </p:sp>
      <p:sp>
        <p:nvSpPr>
          <p:cNvPr id="10" name="Shape 8"/>
          <p:cNvSpPr/>
          <p:nvPr/>
        </p:nvSpPr>
        <p:spPr>
          <a:xfrm>
            <a:off x="548640" y="1993392"/>
            <a:ext cx="1280160" cy="256032"/>
          </a:xfrm>
          <a:prstGeom prst="rect">
            <a:avLst/>
          </a:prstGeom>
          <a:solidFill>
            <a:srgbClr val="065A82"/>
          </a:solidFill>
          <a:ln w="6350">
            <a:solidFill>
              <a:srgbClr val="065A82"/>
            </a:solidFill>
            <a:prstDash val="solid"/>
          </a:ln>
        </p:spPr>
      </p:sp>
      <p:sp>
        <p:nvSpPr>
          <p:cNvPr id="11" name="Text 9"/>
          <p:cNvSpPr/>
          <p:nvPr/>
        </p:nvSpPr>
        <p:spPr>
          <a:xfrm>
            <a:off x="594360" y="1993392"/>
            <a:ext cx="1188720" cy="256032"/>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Symbol</a:t>
            </a:r>
            <a:endParaRPr lang="en-US" sz="900" dirty="0"/>
          </a:p>
        </p:txBody>
      </p:sp>
      <p:sp>
        <p:nvSpPr>
          <p:cNvPr id="12" name="Shape 10"/>
          <p:cNvSpPr/>
          <p:nvPr/>
        </p:nvSpPr>
        <p:spPr>
          <a:xfrm>
            <a:off x="1828800" y="1993392"/>
            <a:ext cx="2926080" cy="256032"/>
          </a:xfrm>
          <a:prstGeom prst="rect">
            <a:avLst/>
          </a:prstGeom>
          <a:solidFill>
            <a:srgbClr val="065A82"/>
          </a:solidFill>
          <a:ln w="6350">
            <a:solidFill>
              <a:srgbClr val="065A82"/>
            </a:solidFill>
            <a:prstDash val="solid"/>
          </a:ln>
        </p:spPr>
      </p:sp>
      <p:sp>
        <p:nvSpPr>
          <p:cNvPr id="13" name="Text 11"/>
          <p:cNvSpPr/>
          <p:nvPr/>
        </p:nvSpPr>
        <p:spPr>
          <a:xfrm>
            <a:off x="1874520" y="1993392"/>
            <a:ext cx="2834640" cy="256032"/>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Meaning</a:t>
            </a:r>
            <a:endParaRPr lang="en-US" sz="900" dirty="0"/>
          </a:p>
        </p:txBody>
      </p:sp>
      <p:sp>
        <p:nvSpPr>
          <p:cNvPr id="14" name="Shape 12"/>
          <p:cNvSpPr/>
          <p:nvPr/>
        </p:nvSpPr>
        <p:spPr>
          <a:xfrm>
            <a:off x="4754880" y="1993392"/>
            <a:ext cx="3657600" cy="256032"/>
          </a:xfrm>
          <a:prstGeom prst="rect">
            <a:avLst/>
          </a:prstGeom>
          <a:solidFill>
            <a:srgbClr val="065A82"/>
          </a:solidFill>
          <a:ln w="6350">
            <a:solidFill>
              <a:srgbClr val="065A82"/>
            </a:solidFill>
            <a:prstDash val="solid"/>
          </a:ln>
        </p:spPr>
      </p:sp>
      <p:sp>
        <p:nvSpPr>
          <p:cNvPr id="15" name="Text 13"/>
          <p:cNvSpPr/>
          <p:nvPr/>
        </p:nvSpPr>
        <p:spPr>
          <a:xfrm>
            <a:off x="4800600" y="1993392"/>
            <a:ext cx="3566160" cy="256032"/>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Gridworld Example</a:t>
            </a:r>
            <a:endParaRPr lang="en-US" sz="900" dirty="0"/>
          </a:p>
        </p:txBody>
      </p:sp>
      <p:sp>
        <p:nvSpPr>
          <p:cNvPr id="16" name="Shape 14"/>
          <p:cNvSpPr/>
          <p:nvPr/>
        </p:nvSpPr>
        <p:spPr>
          <a:xfrm>
            <a:off x="548640" y="2276856"/>
            <a:ext cx="1280160" cy="320040"/>
          </a:xfrm>
          <a:prstGeom prst="rect">
            <a:avLst/>
          </a:prstGeom>
          <a:solidFill>
            <a:srgbClr val="FFFFFF"/>
          </a:solidFill>
          <a:ln w="6350">
            <a:solidFill>
              <a:srgbClr val="E8F4F8"/>
            </a:solidFill>
            <a:prstDash val="solid"/>
          </a:ln>
        </p:spPr>
      </p:sp>
      <p:sp>
        <p:nvSpPr>
          <p:cNvPr id="17" name="Text 15"/>
          <p:cNvSpPr/>
          <p:nvPr/>
        </p:nvSpPr>
        <p:spPr>
          <a:xfrm>
            <a:off x="594360" y="2276856"/>
            <a:ext cx="1188720" cy="320040"/>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U(s)</a:t>
            </a:r>
            <a:endParaRPr lang="en-US" sz="1000" dirty="0"/>
          </a:p>
        </p:txBody>
      </p:sp>
      <p:sp>
        <p:nvSpPr>
          <p:cNvPr id="18" name="Shape 16"/>
          <p:cNvSpPr/>
          <p:nvPr/>
        </p:nvSpPr>
        <p:spPr>
          <a:xfrm>
            <a:off x="1828800" y="2276856"/>
            <a:ext cx="2926080" cy="320040"/>
          </a:xfrm>
          <a:prstGeom prst="rect">
            <a:avLst/>
          </a:prstGeom>
          <a:solidFill>
            <a:srgbClr val="FFFFFF"/>
          </a:solidFill>
          <a:ln w="6350">
            <a:solidFill>
              <a:srgbClr val="E8F4F8"/>
            </a:solidFill>
            <a:prstDash val="solid"/>
          </a:ln>
        </p:spPr>
      </p:sp>
      <p:sp>
        <p:nvSpPr>
          <p:cNvPr id="19" name="Text 17"/>
          <p:cNvSpPr/>
          <p:nvPr/>
        </p:nvSpPr>
        <p:spPr>
          <a:xfrm>
            <a:off x="1874520" y="2276856"/>
            <a:ext cx="283464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Utility (value) of state s — expected total future reward from here</a:t>
            </a:r>
            <a:endParaRPr lang="en-US" sz="900" dirty="0"/>
          </a:p>
        </p:txBody>
      </p:sp>
      <p:sp>
        <p:nvSpPr>
          <p:cNvPr id="20" name="Shape 18"/>
          <p:cNvSpPr/>
          <p:nvPr/>
        </p:nvSpPr>
        <p:spPr>
          <a:xfrm>
            <a:off x="4754880" y="2276856"/>
            <a:ext cx="3657600" cy="320040"/>
          </a:xfrm>
          <a:prstGeom prst="rect">
            <a:avLst/>
          </a:prstGeom>
          <a:solidFill>
            <a:srgbClr val="FFFFFF"/>
          </a:solidFill>
          <a:ln w="6350">
            <a:solidFill>
              <a:srgbClr val="E8F4F8"/>
            </a:solidFill>
            <a:prstDash val="solid"/>
          </a:ln>
        </p:spPr>
      </p:sp>
      <p:sp>
        <p:nvSpPr>
          <p:cNvPr id="21" name="Text 19"/>
          <p:cNvSpPr/>
          <p:nvPr/>
        </p:nvSpPr>
        <p:spPr>
          <a:xfrm>
            <a:off x="4800600" y="2276856"/>
            <a:ext cx="356616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How good is it to be at (3,1)?</a:t>
            </a:r>
            <a:endParaRPr lang="en-US" sz="900" dirty="0"/>
          </a:p>
        </p:txBody>
      </p:sp>
      <p:sp>
        <p:nvSpPr>
          <p:cNvPr id="22" name="Shape 20"/>
          <p:cNvSpPr/>
          <p:nvPr/>
        </p:nvSpPr>
        <p:spPr>
          <a:xfrm>
            <a:off x="548640" y="2624328"/>
            <a:ext cx="1280160" cy="320040"/>
          </a:xfrm>
          <a:prstGeom prst="rect">
            <a:avLst/>
          </a:prstGeom>
          <a:solidFill>
            <a:srgbClr val="E8F4F8"/>
          </a:solidFill>
          <a:ln w="6350">
            <a:solidFill>
              <a:srgbClr val="E8F4F8"/>
            </a:solidFill>
            <a:prstDash val="solid"/>
          </a:ln>
        </p:spPr>
      </p:sp>
      <p:sp>
        <p:nvSpPr>
          <p:cNvPr id="23" name="Text 21"/>
          <p:cNvSpPr/>
          <p:nvPr/>
        </p:nvSpPr>
        <p:spPr>
          <a:xfrm>
            <a:off x="594360" y="2624328"/>
            <a:ext cx="1188720" cy="320040"/>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R(s)</a:t>
            </a:r>
            <a:endParaRPr lang="en-US" sz="1000" dirty="0"/>
          </a:p>
        </p:txBody>
      </p:sp>
      <p:sp>
        <p:nvSpPr>
          <p:cNvPr id="24" name="Shape 22"/>
          <p:cNvSpPr/>
          <p:nvPr/>
        </p:nvSpPr>
        <p:spPr>
          <a:xfrm>
            <a:off x="1828800" y="2624328"/>
            <a:ext cx="2926080" cy="320040"/>
          </a:xfrm>
          <a:prstGeom prst="rect">
            <a:avLst/>
          </a:prstGeom>
          <a:solidFill>
            <a:srgbClr val="E8F4F8"/>
          </a:solidFill>
          <a:ln w="6350">
            <a:solidFill>
              <a:srgbClr val="E8F4F8"/>
            </a:solidFill>
            <a:prstDash val="solid"/>
          </a:ln>
        </p:spPr>
      </p:sp>
      <p:sp>
        <p:nvSpPr>
          <p:cNvPr id="25" name="Text 23"/>
          <p:cNvSpPr/>
          <p:nvPr/>
        </p:nvSpPr>
        <p:spPr>
          <a:xfrm>
            <a:off x="1874520" y="2624328"/>
            <a:ext cx="283464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Immediate reward received at state s</a:t>
            </a:r>
            <a:endParaRPr lang="en-US" sz="900" dirty="0"/>
          </a:p>
        </p:txBody>
      </p:sp>
      <p:sp>
        <p:nvSpPr>
          <p:cNvPr id="26" name="Shape 24"/>
          <p:cNvSpPr/>
          <p:nvPr/>
        </p:nvSpPr>
        <p:spPr>
          <a:xfrm>
            <a:off x="4754880" y="2624328"/>
            <a:ext cx="3657600" cy="320040"/>
          </a:xfrm>
          <a:prstGeom prst="rect">
            <a:avLst/>
          </a:prstGeom>
          <a:solidFill>
            <a:srgbClr val="E8F4F8"/>
          </a:solidFill>
          <a:ln w="6350">
            <a:solidFill>
              <a:srgbClr val="E8F4F8"/>
            </a:solidFill>
            <a:prstDash val="solid"/>
          </a:ln>
        </p:spPr>
      </p:sp>
      <p:sp>
        <p:nvSpPr>
          <p:cNvPr id="27" name="Text 25"/>
          <p:cNvSpPr/>
          <p:nvPr/>
        </p:nvSpPr>
        <p:spPr>
          <a:xfrm>
            <a:off x="4800600" y="2624328"/>
            <a:ext cx="356616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−0.04 for most squares (cost of living)</a:t>
            </a:r>
            <a:endParaRPr lang="en-US" sz="900" dirty="0"/>
          </a:p>
        </p:txBody>
      </p:sp>
      <p:sp>
        <p:nvSpPr>
          <p:cNvPr id="28" name="Shape 26"/>
          <p:cNvSpPr/>
          <p:nvPr/>
        </p:nvSpPr>
        <p:spPr>
          <a:xfrm>
            <a:off x="548640" y="2971800"/>
            <a:ext cx="1280160" cy="320040"/>
          </a:xfrm>
          <a:prstGeom prst="rect">
            <a:avLst/>
          </a:prstGeom>
          <a:solidFill>
            <a:srgbClr val="FFFFFF"/>
          </a:solidFill>
          <a:ln w="6350">
            <a:solidFill>
              <a:srgbClr val="E8F4F8"/>
            </a:solidFill>
            <a:prstDash val="solid"/>
          </a:ln>
        </p:spPr>
      </p:sp>
      <p:sp>
        <p:nvSpPr>
          <p:cNvPr id="29" name="Text 27"/>
          <p:cNvSpPr/>
          <p:nvPr/>
        </p:nvSpPr>
        <p:spPr>
          <a:xfrm>
            <a:off x="594360" y="2971800"/>
            <a:ext cx="1188720" cy="320040"/>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γ</a:t>
            </a:r>
            <a:endParaRPr lang="en-US" sz="1000" dirty="0"/>
          </a:p>
        </p:txBody>
      </p:sp>
      <p:sp>
        <p:nvSpPr>
          <p:cNvPr id="30" name="Shape 28"/>
          <p:cNvSpPr/>
          <p:nvPr/>
        </p:nvSpPr>
        <p:spPr>
          <a:xfrm>
            <a:off x="1828800" y="2971800"/>
            <a:ext cx="2926080" cy="320040"/>
          </a:xfrm>
          <a:prstGeom prst="rect">
            <a:avLst/>
          </a:prstGeom>
          <a:solidFill>
            <a:srgbClr val="FFFFFF"/>
          </a:solidFill>
          <a:ln w="6350">
            <a:solidFill>
              <a:srgbClr val="E8F4F8"/>
            </a:solidFill>
            <a:prstDash val="solid"/>
          </a:ln>
        </p:spPr>
      </p:sp>
      <p:sp>
        <p:nvSpPr>
          <p:cNvPr id="31" name="Text 29"/>
          <p:cNvSpPr/>
          <p:nvPr/>
        </p:nvSpPr>
        <p:spPr>
          <a:xfrm>
            <a:off x="1874520" y="2971800"/>
            <a:ext cx="283464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Discount factor (0 ≤ γ ≤ 1) — patience; how much future matters</a:t>
            </a:r>
            <a:endParaRPr lang="en-US" sz="900" dirty="0"/>
          </a:p>
        </p:txBody>
      </p:sp>
      <p:sp>
        <p:nvSpPr>
          <p:cNvPr id="32" name="Shape 30"/>
          <p:cNvSpPr/>
          <p:nvPr/>
        </p:nvSpPr>
        <p:spPr>
          <a:xfrm>
            <a:off x="4754880" y="2971800"/>
            <a:ext cx="3657600" cy="320040"/>
          </a:xfrm>
          <a:prstGeom prst="rect">
            <a:avLst/>
          </a:prstGeom>
          <a:solidFill>
            <a:srgbClr val="FFFFFF"/>
          </a:solidFill>
          <a:ln w="6350">
            <a:solidFill>
              <a:srgbClr val="E8F4F8"/>
            </a:solidFill>
            <a:prstDash val="solid"/>
          </a:ln>
        </p:spPr>
      </p:sp>
      <p:sp>
        <p:nvSpPr>
          <p:cNvPr id="33" name="Text 31"/>
          <p:cNvSpPr/>
          <p:nvPr/>
        </p:nvSpPr>
        <p:spPr>
          <a:xfrm>
            <a:off x="4800600" y="2971800"/>
            <a:ext cx="356616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γ = 0.9 → future matters a lot</a:t>
            </a:r>
            <a:endParaRPr lang="en-US" sz="900" dirty="0"/>
          </a:p>
        </p:txBody>
      </p:sp>
      <p:sp>
        <p:nvSpPr>
          <p:cNvPr id="34" name="Shape 32"/>
          <p:cNvSpPr/>
          <p:nvPr/>
        </p:nvSpPr>
        <p:spPr>
          <a:xfrm>
            <a:off x="548640" y="3319272"/>
            <a:ext cx="1280160" cy="320040"/>
          </a:xfrm>
          <a:prstGeom prst="rect">
            <a:avLst/>
          </a:prstGeom>
          <a:solidFill>
            <a:srgbClr val="E8F4F8"/>
          </a:solidFill>
          <a:ln w="6350">
            <a:solidFill>
              <a:srgbClr val="E8F4F8"/>
            </a:solidFill>
            <a:prstDash val="solid"/>
          </a:ln>
        </p:spPr>
      </p:sp>
      <p:sp>
        <p:nvSpPr>
          <p:cNvPr id="35" name="Text 33"/>
          <p:cNvSpPr/>
          <p:nvPr/>
        </p:nvSpPr>
        <p:spPr>
          <a:xfrm>
            <a:off x="594360" y="3319272"/>
            <a:ext cx="1188720" cy="320040"/>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max_a</a:t>
            </a:r>
            <a:endParaRPr lang="en-US" sz="1000" dirty="0"/>
          </a:p>
        </p:txBody>
      </p:sp>
      <p:sp>
        <p:nvSpPr>
          <p:cNvPr id="36" name="Shape 34"/>
          <p:cNvSpPr/>
          <p:nvPr/>
        </p:nvSpPr>
        <p:spPr>
          <a:xfrm>
            <a:off x="1828800" y="3319272"/>
            <a:ext cx="2926080" cy="320040"/>
          </a:xfrm>
          <a:prstGeom prst="rect">
            <a:avLst/>
          </a:prstGeom>
          <a:solidFill>
            <a:srgbClr val="E8F4F8"/>
          </a:solidFill>
          <a:ln w="6350">
            <a:solidFill>
              <a:srgbClr val="E8F4F8"/>
            </a:solidFill>
            <a:prstDash val="solid"/>
          </a:ln>
        </p:spPr>
      </p:sp>
      <p:sp>
        <p:nvSpPr>
          <p:cNvPr id="37" name="Text 35"/>
          <p:cNvSpPr/>
          <p:nvPr/>
        </p:nvSpPr>
        <p:spPr>
          <a:xfrm>
            <a:off x="1874520" y="3319272"/>
            <a:ext cx="283464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Choose the action a that maximises the expected outcome</a:t>
            </a:r>
            <a:endParaRPr lang="en-US" sz="900" dirty="0"/>
          </a:p>
        </p:txBody>
      </p:sp>
      <p:sp>
        <p:nvSpPr>
          <p:cNvPr id="38" name="Shape 36"/>
          <p:cNvSpPr/>
          <p:nvPr/>
        </p:nvSpPr>
        <p:spPr>
          <a:xfrm>
            <a:off x="4754880" y="3319272"/>
            <a:ext cx="3657600" cy="320040"/>
          </a:xfrm>
          <a:prstGeom prst="rect">
            <a:avLst/>
          </a:prstGeom>
          <a:solidFill>
            <a:srgbClr val="E8F4F8"/>
          </a:solidFill>
          <a:ln w="6350">
            <a:solidFill>
              <a:srgbClr val="E8F4F8"/>
            </a:solidFill>
            <a:prstDash val="solid"/>
          </a:ln>
        </p:spPr>
      </p:sp>
      <p:sp>
        <p:nvSpPr>
          <p:cNvPr id="39" name="Text 37"/>
          <p:cNvSpPr/>
          <p:nvPr/>
        </p:nvSpPr>
        <p:spPr>
          <a:xfrm>
            <a:off x="4800600" y="3319272"/>
            <a:ext cx="356616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At (3,1): try Up, Down, Left, Right → pick best</a:t>
            </a:r>
            <a:endParaRPr lang="en-US" sz="900" dirty="0"/>
          </a:p>
        </p:txBody>
      </p:sp>
      <p:sp>
        <p:nvSpPr>
          <p:cNvPr id="40" name="Shape 38"/>
          <p:cNvSpPr/>
          <p:nvPr/>
        </p:nvSpPr>
        <p:spPr>
          <a:xfrm>
            <a:off x="548640" y="3666744"/>
            <a:ext cx="1280160" cy="320040"/>
          </a:xfrm>
          <a:prstGeom prst="rect">
            <a:avLst/>
          </a:prstGeom>
          <a:solidFill>
            <a:srgbClr val="FFFFFF"/>
          </a:solidFill>
          <a:ln w="6350">
            <a:solidFill>
              <a:srgbClr val="E8F4F8"/>
            </a:solidFill>
            <a:prstDash val="solid"/>
          </a:ln>
        </p:spPr>
      </p:sp>
      <p:sp>
        <p:nvSpPr>
          <p:cNvPr id="41" name="Text 39"/>
          <p:cNvSpPr/>
          <p:nvPr/>
        </p:nvSpPr>
        <p:spPr>
          <a:xfrm>
            <a:off x="594360" y="3666744"/>
            <a:ext cx="1188720" cy="320040"/>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Σ_s' P(s'|s,a)·U(s')</a:t>
            </a:r>
            <a:endParaRPr lang="en-US" sz="1000" dirty="0"/>
          </a:p>
        </p:txBody>
      </p:sp>
      <p:sp>
        <p:nvSpPr>
          <p:cNvPr id="42" name="Shape 40"/>
          <p:cNvSpPr/>
          <p:nvPr/>
        </p:nvSpPr>
        <p:spPr>
          <a:xfrm>
            <a:off x="1828800" y="3666744"/>
            <a:ext cx="2926080" cy="320040"/>
          </a:xfrm>
          <a:prstGeom prst="rect">
            <a:avLst/>
          </a:prstGeom>
          <a:solidFill>
            <a:srgbClr val="FFFFFF"/>
          </a:solidFill>
          <a:ln w="6350">
            <a:solidFill>
              <a:srgbClr val="E8F4F8"/>
            </a:solidFill>
            <a:prstDash val="solid"/>
          </a:ln>
        </p:spPr>
      </p:sp>
      <p:sp>
        <p:nvSpPr>
          <p:cNvPr id="43" name="Text 41"/>
          <p:cNvSpPr/>
          <p:nvPr/>
        </p:nvSpPr>
        <p:spPr>
          <a:xfrm>
            <a:off x="1874520" y="3666744"/>
            <a:ext cx="283464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Expected value of next state, averaged over all possible outcomes</a:t>
            </a:r>
            <a:endParaRPr lang="en-US" sz="900" dirty="0"/>
          </a:p>
        </p:txBody>
      </p:sp>
      <p:sp>
        <p:nvSpPr>
          <p:cNvPr id="44" name="Shape 42"/>
          <p:cNvSpPr/>
          <p:nvPr/>
        </p:nvSpPr>
        <p:spPr>
          <a:xfrm>
            <a:off x="4754880" y="3666744"/>
            <a:ext cx="3657600" cy="320040"/>
          </a:xfrm>
          <a:prstGeom prst="rect">
            <a:avLst/>
          </a:prstGeom>
          <a:solidFill>
            <a:srgbClr val="FFFFFF"/>
          </a:solidFill>
          <a:ln w="6350">
            <a:solidFill>
              <a:srgbClr val="E8F4F8"/>
            </a:solidFill>
            <a:prstDash val="solid"/>
          </a:ln>
        </p:spPr>
      </p:sp>
      <p:sp>
        <p:nvSpPr>
          <p:cNvPr id="45" name="Text 43"/>
          <p:cNvSpPr/>
          <p:nvPr/>
        </p:nvSpPr>
        <p:spPr>
          <a:xfrm>
            <a:off x="4800600" y="3666744"/>
            <a:ext cx="3566160" cy="320040"/>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0.8×U(intended) + 0.1×U(slip left) + 0.1×U(slip right)</a:t>
            </a:r>
            <a:endParaRPr lang="en-US" sz="900" dirty="0"/>
          </a:p>
        </p:txBody>
      </p:sp>
      <p:sp>
        <p:nvSpPr>
          <p:cNvPr id="46" name="Shape 44"/>
          <p:cNvSpPr/>
          <p:nvPr/>
        </p:nvSpPr>
        <p:spPr>
          <a:xfrm>
            <a:off x="548640" y="4069080"/>
            <a:ext cx="8046720" cy="274320"/>
          </a:xfrm>
          <a:prstGeom prst="rect">
            <a:avLst/>
          </a:prstGeom>
          <a:solidFill>
            <a:srgbClr val="FEF3C7"/>
          </a:solidFill>
          <a:ln w="6350">
            <a:solidFill>
              <a:srgbClr val="F59E0B"/>
            </a:solidFill>
            <a:prstDash val="solid"/>
          </a:ln>
        </p:spPr>
      </p:sp>
      <p:sp>
        <p:nvSpPr>
          <p:cNvPr id="47" name="Text 45"/>
          <p:cNvSpPr/>
          <p:nvPr/>
        </p:nvSpPr>
        <p:spPr>
          <a:xfrm>
            <a:off x="731520" y="4069080"/>
            <a:ext cx="7680960" cy="274320"/>
          </a:xfrm>
          <a:prstGeom prst="rect">
            <a:avLst/>
          </a:prstGeom>
          <a:noFill/>
          <a:ln/>
        </p:spPr>
        <p:txBody>
          <a:bodyPr wrap="square" lIns="0" tIns="0" rIns="0" bIns="0" rtlCol="0" anchor="ctr"/>
          <a:lstStyle/>
          <a:p>
            <a:pPr indent="0" marL="0">
              <a:buNone/>
            </a:pPr>
            <a:r>
              <a:rPr lang="en-US" sz="950" b="1" dirty="0">
                <a:solidFill>
                  <a:srgbClr val="92400E"/>
                </a:solidFill>
                <a:latin typeface="Calibri" pitchFamily="34" charset="0"/>
                <a:ea typeface="Calibri" pitchFamily="34" charset="-122"/>
                <a:cs typeface="Calibri" pitchFamily="34" charset="-120"/>
              </a:rPr>
              <a:t>⚡ EXAM ALERT: The Bellman equation is the foundation of ALL RL algorithms. Memorise it — Part B questions ask you to write and explain it.</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Bellman Equation — Worked Example</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Numeric backup on the 4×3 gridworld</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960120"/>
            <a:ext cx="8046720" cy="502920"/>
          </a:xfrm>
          <a:prstGeom prst="rect">
            <a:avLst/>
          </a:prstGeom>
          <a:solidFill>
            <a:srgbClr val="E8F4F8"/>
          </a:solidFill>
          <a:ln w="6350">
            <a:solidFill>
              <a:srgbClr val="1C7293"/>
            </a:solidFill>
            <a:prstDash val="solid"/>
          </a:ln>
        </p:spPr>
      </p:sp>
      <p:sp>
        <p:nvSpPr>
          <p:cNvPr id="7" name="Text 5"/>
          <p:cNvSpPr/>
          <p:nvPr/>
        </p:nvSpPr>
        <p:spPr>
          <a:xfrm>
            <a:off x="685800" y="978408"/>
            <a:ext cx="7772400" cy="22860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Setup: </a:t>
            </a:r>
            <a:pPr indent="0" marL="0">
              <a:buNone/>
            </a:pPr>
            <a:r>
              <a:rPr lang="en-US" sz="1000" dirty="0">
                <a:solidFill>
                  <a:srgbClr val="2D3748"/>
                </a:solidFill>
                <a:latin typeface="Calibri" pitchFamily="34" charset="0"/>
                <a:ea typeface="Calibri" pitchFamily="34" charset="-122"/>
                <a:cs typeface="Calibri" pitchFamily="34" charset="-120"/>
              </a:rPr>
              <a:t>Agent at (3,1). Actions are stochastic: 0.8 intended, 0.1 each perpendicular. γ = 0.9. R(s) = −0.04 for all non-terminal states.</a:t>
            </a:r>
            <a:endParaRPr lang="en-US" sz="1000" dirty="0"/>
          </a:p>
        </p:txBody>
      </p:sp>
      <p:sp>
        <p:nvSpPr>
          <p:cNvPr id="8" name="Text 6"/>
          <p:cNvSpPr/>
          <p:nvPr/>
        </p:nvSpPr>
        <p:spPr>
          <a:xfrm>
            <a:off x="685800" y="1207008"/>
            <a:ext cx="7772400" cy="22860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Question: </a:t>
            </a:r>
            <a:pPr indent="0" marL="0">
              <a:buNone/>
            </a:pPr>
            <a:r>
              <a:rPr lang="en-US" sz="1000" dirty="0">
                <a:solidFill>
                  <a:srgbClr val="2D3748"/>
                </a:solidFill>
                <a:latin typeface="Calibri" pitchFamily="34" charset="0"/>
                <a:ea typeface="Calibri" pitchFamily="34" charset="-122"/>
                <a:cs typeface="Calibri" pitchFamily="34" charset="-120"/>
              </a:rPr>
              <a:t>What is U(3,1) if we choose action Up? Compute the Bellman backup.</a:t>
            </a:r>
            <a:endParaRPr lang="en-US" sz="1000" dirty="0"/>
          </a:p>
        </p:txBody>
      </p:sp>
      <p:sp>
        <p:nvSpPr>
          <p:cNvPr id="9" name="Text 7"/>
          <p:cNvSpPr/>
          <p:nvPr/>
        </p:nvSpPr>
        <p:spPr>
          <a:xfrm>
            <a:off x="548640" y="1572768"/>
            <a:ext cx="8046720" cy="201168"/>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Step 1: Identify transition outcomes for action Up from (3,1)</a:t>
            </a:r>
            <a:endParaRPr lang="en-US" sz="1000" dirty="0"/>
          </a:p>
        </p:txBody>
      </p:sp>
      <p:sp>
        <p:nvSpPr>
          <p:cNvPr id="10" name="Shape 8"/>
          <p:cNvSpPr/>
          <p:nvPr/>
        </p:nvSpPr>
        <p:spPr>
          <a:xfrm>
            <a:off x="548640" y="1801368"/>
            <a:ext cx="1920240" cy="219456"/>
          </a:xfrm>
          <a:prstGeom prst="rect">
            <a:avLst/>
          </a:prstGeom>
          <a:solidFill>
            <a:srgbClr val="065A82"/>
          </a:solidFill>
          <a:ln w="6350">
            <a:solidFill>
              <a:srgbClr val="065A82"/>
            </a:solidFill>
            <a:prstDash val="solid"/>
          </a:ln>
        </p:spPr>
      </p:sp>
      <p:sp>
        <p:nvSpPr>
          <p:cNvPr id="11" name="Text 9"/>
          <p:cNvSpPr/>
          <p:nvPr/>
        </p:nvSpPr>
        <p:spPr>
          <a:xfrm>
            <a:off x="594360" y="1801368"/>
            <a:ext cx="1828800" cy="219456"/>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Direction</a:t>
            </a:r>
            <a:endParaRPr lang="en-US" sz="900" dirty="0"/>
          </a:p>
        </p:txBody>
      </p:sp>
      <p:sp>
        <p:nvSpPr>
          <p:cNvPr id="12" name="Shape 10"/>
          <p:cNvSpPr/>
          <p:nvPr/>
        </p:nvSpPr>
        <p:spPr>
          <a:xfrm>
            <a:off x="2560320" y="1801368"/>
            <a:ext cx="1188720" cy="219456"/>
          </a:xfrm>
          <a:prstGeom prst="rect">
            <a:avLst/>
          </a:prstGeom>
          <a:solidFill>
            <a:srgbClr val="065A82"/>
          </a:solidFill>
          <a:ln w="6350">
            <a:solidFill>
              <a:srgbClr val="065A82"/>
            </a:solidFill>
            <a:prstDash val="solid"/>
          </a:ln>
        </p:spPr>
      </p:sp>
      <p:sp>
        <p:nvSpPr>
          <p:cNvPr id="13" name="Text 11"/>
          <p:cNvSpPr/>
          <p:nvPr/>
        </p:nvSpPr>
        <p:spPr>
          <a:xfrm>
            <a:off x="2606040" y="1801368"/>
            <a:ext cx="1097280" cy="219456"/>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Prob</a:t>
            </a:r>
            <a:endParaRPr lang="en-US" sz="900" dirty="0"/>
          </a:p>
        </p:txBody>
      </p:sp>
      <p:sp>
        <p:nvSpPr>
          <p:cNvPr id="14" name="Shape 12"/>
          <p:cNvSpPr/>
          <p:nvPr/>
        </p:nvSpPr>
        <p:spPr>
          <a:xfrm>
            <a:off x="3840480" y="1801368"/>
            <a:ext cx="1371600" cy="219456"/>
          </a:xfrm>
          <a:prstGeom prst="rect">
            <a:avLst/>
          </a:prstGeom>
          <a:solidFill>
            <a:srgbClr val="065A82"/>
          </a:solidFill>
          <a:ln w="6350">
            <a:solidFill>
              <a:srgbClr val="065A82"/>
            </a:solidFill>
            <a:prstDash val="solid"/>
          </a:ln>
        </p:spPr>
      </p:sp>
      <p:sp>
        <p:nvSpPr>
          <p:cNvPr id="15" name="Text 13"/>
          <p:cNvSpPr/>
          <p:nvPr/>
        </p:nvSpPr>
        <p:spPr>
          <a:xfrm>
            <a:off x="3886200" y="1801368"/>
            <a:ext cx="1280160" cy="219456"/>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Destination</a:t>
            </a:r>
            <a:endParaRPr lang="en-US" sz="900" dirty="0"/>
          </a:p>
        </p:txBody>
      </p:sp>
      <p:sp>
        <p:nvSpPr>
          <p:cNvPr id="16" name="Shape 14"/>
          <p:cNvSpPr/>
          <p:nvPr/>
        </p:nvSpPr>
        <p:spPr>
          <a:xfrm>
            <a:off x="5303520" y="1801368"/>
            <a:ext cx="2743200" cy="219456"/>
          </a:xfrm>
          <a:prstGeom prst="rect">
            <a:avLst/>
          </a:prstGeom>
          <a:solidFill>
            <a:srgbClr val="065A82"/>
          </a:solidFill>
          <a:ln w="6350">
            <a:solidFill>
              <a:srgbClr val="065A82"/>
            </a:solidFill>
            <a:prstDash val="solid"/>
          </a:ln>
        </p:spPr>
      </p:sp>
      <p:sp>
        <p:nvSpPr>
          <p:cNvPr id="17" name="Text 15"/>
          <p:cNvSpPr/>
          <p:nvPr/>
        </p:nvSpPr>
        <p:spPr>
          <a:xfrm>
            <a:off x="5349240" y="1801368"/>
            <a:ext cx="2651760" cy="219456"/>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Note</a:t>
            </a:r>
            <a:endParaRPr lang="en-US" sz="900" dirty="0"/>
          </a:p>
        </p:txBody>
      </p:sp>
      <p:sp>
        <p:nvSpPr>
          <p:cNvPr id="18" name="Shape 16"/>
          <p:cNvSpPr/>
          <p:nvPr/>
        </p:nvSpPr>
        <p:spPr>
          <a:xfrm>
            <a:off x="548640" y="2048256"/>
            <a:ext cx="1920240" cy="219456"/>
          </a:xfrm>
          <a:prstGeom prst="rect">
            <a:avLst/>
          </a:prstGeom>
          <a:solidFill>
            <a:srgbClr val="FFFFFF"/>
          </a:solidFill>
          <a:ln w="6350">
            <a:solidFill>
              <a:srgbClr val="E8F4F8"/>
            </a:solidFill>
            <a:prstDash val="solid"/>
          </a:ln>
        </p:spPr>
      </p:sp>
      <p:sp>
        <p:nvSpPr>
          <p:cNvPr id="19" name="Text 17"/>
          <p:cNvSpPr/>
          <p:nvPr/>
        </p:nvSpPr>
        <p:spPr>
          <a:xfrm>
            <a:off x="594360" y="2048256"/>
            <a:ext cx="1828800" cy="219456"/>
          </a:xfrm>
          <a:prstGeom prst="rect">
            <a:avLst/>
          </a:prstGeom>
          <a:noFill/>
          <a:ln/>
        </p:spPr>
        <p:txBody>
          <a:bodyPr wrap="square" lIns="0" tIns="0" rIns="0" bIns="0" rtlCol="0" anchor="ctr"/>
          <a:lstStyle/>
          <a:p>
            <a:pPr indent="0" marL="0">
              <a:buNone/>
            </a:pPr>
            <a:r>
              <a:rPr lang="en-US" sz="900" dirty="0">
                <a:solidFill>
                  <a:srgbClr val="2D3748"/>
                </a:solidFill>
                <a:latin typeface="Cambria Math" pitchFamily="34" charset="0"/>
                <a:ea typeface="Cambria Math" pitchFamily="34" charset="-122"/>
                <a:cs typeface="Cambria Math" pitchFamily="34" charset="-120"/>
              </a:rPr>
              <a:t>Up (intended)</a:t>
            </a:r>
            <a:endParaRPr lang="en-US" sz="900" dirty="0"/>
          </a:p>
        </p:txBody>
      </p:sp>
      <p:sp>
        <p:nvSpPr>
          <p:cNvPr id="20" name="Shape 18"/>
          <p:cNvSpPr/>
          <p:nvPr/>
        </p:nvSpPr>
        <p:spPr>
          <a:xfrm>
            <a:off x="2560320" y="2048256"/>
            <a:ext cx="1188720" cy="219456"/>
          </a:xfrm>
          <a:prstGeom prst="rect">
            <a:avLst/>
          </a:prstGeom>
          <a:solidFill>
            <a:srgbClr val="FFFFFF"/>
          </a:solidFill>
          <a:ln w="6350">
            <a:solidFill>
              <a:srgbClr val="E8F4F8"/>
            </a:solidFill>
            <a:prstDash val="solid"/>
          </a:ln>
        </p:spPr>
      </p:sp>
      <p:sp>
        <p:nvSpPr>
          <p:cNvPr id="21" name="Text 19"/>
          <p:cNvSpPr/>
          <p:nvPr/>
        </p:nvSpPr>
        <p:spPr>
          <a:xfrm>
            <a:off x="2606040" y="2048256"/>
            <a:ext cx="1097280" cy="219456"/>
          </a:xfrm>
          <a:prstGeom prst="rect">
            <a:avLst/>
          </a:prstGeom>
          <a:noFill/>
          <a:ln/>
        </p:spPr>
        <p:txBody>
          <a:bodyPr wrap="square" lIns="0" tIns="0" rIns="0" bIns="0" rtlCol="0" anchor="ctr"/>
          <a:lstStyle/>
          <a:p>
            <a:pPr indent="0" marL="0">
              <a:buNone/>
            </a:pPr>
            <a:r>
              <a:rPr lang="en-US" sz="900" b="1" dirty="0">
                <a:solidFill>
                  <a:srgbClr val="7C3AED"/>
                </a:solidFill>
                <a:latin typeface="Cambria Math" pitchFamily="34" charset="0"/>
                <a:ea typeface="Cambria Math" pitchFamily="34" charset="-122"/>
                <a:cs typeface="Cambria Math" pitchFamily="34" charset="-120"/>
              </a:rPr>
              <a:t>0.8</a:t>
            </a:r>
            <a:endParaRPr lang="en-US" sz="900" dirty="0"/>
          </a:p>
        </p:txBody>
      </p:sp>
      <p:sp>
        <p:nvSpPr>
          <p:cNvPr id="22" name="Shape 20"/>
          <p:cNvSpPr/>
          <p:nvPr/>
        </p:nvSpPr>
        <p:spPr>
          <a:xfrm>
            <a:off x="3840480" y="2048256"/>
            <a:ext cx="1371600" cy="219456"/>
          </a:xfrm>
          <a:prstGeom prst="rect">
            <a:avLst/>
          </a:prstGeom>
          <a:solidFill>
            <a:srgbClr val="FFFFFF"/>
          </a:solidFill>
          <a:ln w="6350">
            <a:solidFill>
              <a:srgbClr val="E8F4F8"/>
            </a:solidFill>
            <a:prstDash val="solid"/>
          </a:ln>
        </p:spPr>
      </p:sp>
      <p:sp>
        <p:nvSpPr>
          <p:cNvPr id="23" name="Text 21"/>
          <p:cNvSpPr/>
          <p:nvPr/>
        </p:nvSpPr>
        <p:spPr>
          <a:xfrm>
            <a:off x="3886200" y="2048256"/>
            <a:ext cx="1280160" cy="219456"/>
          </a:xfrm>
          <a:prstGeom prst="rect">
            <a:avLst/>
          </a:prstGeom>
          <a:noFill/>
          <a:ln/>
        </p:spPr>
        <p:txBody>
          <a:bodyPr wrap="square" lIns="0" tIns="0" rIns="0" bIns="0" rtlCol="0" anchor="ctr"/>
          <a:lstStyle/>
          <a:p>
            <a:pPr indent="0" marL="0">
              <a:buNone/>
            </a:pPr>
            <a:r>
              <a:rPr lang="en-US" sz="900" dirty="0">
                <a:solidFill>
                  <a:srgbClr val="2D3748"/>
                </a:solidFill>
                <a:latin typeface="Cambria Math" pitchFamily="34" charset="0"/>
                <a:ea typeface="Cambria Math" pitchFamily="34" charset="-122"/>
                <a:cs typeface="Cambria Math" pitchFamily="34" charset="-120"/>
              </a:rPr>
              <a:t>(3,2)</a:t>
            </a:r>
            <a:endParaRPr lang="en-US" sz="900" dirty="0"/>
          </a:p>
        </p:txBody>
      </p:sp>
      <p:sp>
        <p:nvSpPr>
          <p:cNvPr id="24" name="Shape 22"/>
          <p:cNvSpPr/>
          <p:nvPr/>
        </p:nvSpPr>
        <p:spPr>
          <a:xfrm>
            <a:off x="5303520" y="2048256"/>
            <a:ext cx="2743200" cy="219456"/>
          </a:xfrm>
          <a:prstGeom prst="rect">
            <a:avLst/>
          </a:prstGeom>
          <a:solidFill>
            <a:srgbClr val="FFFFFF"/>
          </a:solidFill>
          <a:ln w="6350">
            <a:solidFill>
              <a:srgbClr val="E8F4F8"/>
            </a:solidFill>
            <a:prstDash val="solid"/>
          </a:ln>
        </p:spPr>
      </p:sp>
      <p:sp>
        <p:nvSpPr>
          <p:cNvPr id="25" name="Text 23"/>
          <p:cNvSpPr/>
          <p:nvPr/>
        </p:nvSpPr>
        <p:spPr>
          <a:xfrm>
            <a:off x="5349240" y="2048256"/>
            <a:ext cx="2651760" cy="219456"/>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Agent goes up as planned</a:t>
            </a:r>
            <a:endParaRPr lang="en-US" sz="900" dirty="0"/>
          </a:p>
        </p:txBody>
      </p:sp>
      <p:sp>
        <p:nvSpPr>
          <p:cNvPr id="26" name="Shape 24"/>
          <p:cNvSpPr/>
          <p:nvPr/>
        </p:nvSpPr>
        <p:spPr>
          <a:xfrm>
            <a:off x="548640" y="2286000"/>
            <a:ext cx="1920240" cy="219456"/>
          </a:xfrm>
          <a:prstGeom prst="rect">
            <a:avLst/>
          </a:prstGeom>
          <a:solidFill>
            <a:srgbClr val="E8F4F8"/>
          </a:solidFill>
          <a:ln w="6350">
            <a:solidFill>
              <a:srgbClr val="E8F4F8"/>
            </a:solidFill>
            <a:prstDash val="solid"/>
          </a:ln>
        </p:spPr>
      </p:sp>
      <p:sp>
        <p:nvSpPr>
          <p:cNvPr id="27" name="Text 25"/>
          <p:cNvSpPr/>
          <p:nvPr/>
        </p:nvSpPr>
        <p:spPr>
          <a:xfrm>
            <a:off x="594360" y="2286000"/>
            <a:ext cx="1828800" cy="219456"/>
          </a:xfrm>
          <a:prstGeom prst="rect">
            <a:avLst/>
          </a:prstGeom>
          <a:noFill/>
          <a:ln/>
        </p:spPr>
        <p:txBody>
          <a:bodyPr wrap="square" lIns="0" tIns="0" rIns="0" bIns="0" rtlCol="0" anchor="ctr"/>
          <a:lstStyle/>
          <a:p>
            <a:pPr indent="0" marL="0">
              <a:buNone/>
            </a:pPr>
            <a:r>
              <a:rPr lang="en-US" sz="900" dirty="0">
                <a:solidFill>
                  <a:srgbClr val="2D3748"/>
                </a:solidFill>
                <a:latin typeface="Cambria Math" pitchFamily="34" charset="0"/>
                <a:ea typeface="Cambria Math" pitchFamily="34" charset="-122"/>
                <a:cs typeface="Cambria Math" pitchFamily="34" charset="-120"/>
              </a:rPr>
              <a:t>Left (slip)</a:t>
            </a:r>
            <a:endParaRPr lang="en-US" sz="900" dirty="0"/>
          </a:p>
        </p:txBody>
      </p:sp>
      <p:sp>
        <p:nvSpPr>
          <p:cNvPr id="28" name="Shape 26"/>
          <p:cNvSpPr/>
          <p:nvPr/>
        </p:nvSpPr>
        <p:spPr>
          <a:xfrm>
            <a:off x="2560320" y="2286000"/>
            <a:ext cx="1188720" cy="219456"/>
          </a:xfrm>
          <a:prstGeom prst="rect">
            <a:avLst/>
          </a:prstGeom>
          <a:solidFill>
            <a:srgbClr val="E8F4F8"/>
          </a:solidFill>
          <a:ln w="6350">
            <a:solidFill>
              <a:srgbClr val="E8F4F8"/>
            </a:solidFill>
            <a:prstDash val="solid"/>
          </a:ln>
        </p:spPr>
      </p:sp>
      <p:sp>
        <p:nvSpPr>
          <p:cNvPr id="29" name="Text 27"/>
          <p:cNvSpPr/>
          <p:nvPr/>
        </p:nvSpPr>
        <p:spPr>
          <a:xfrm>
            <a:off x="2606040" y="2286000"/>
            <a:ext cx="1097280" cy="219456"/>
          </a:xfrm>
          <a:prstGeom prst="rect">
            <a:avLst/>
          </a:prstGeom>
          <a:noFill/>
          <a:ln/>
        </p:spPr>
        <p:txBody>
          <a:bodyPr wrap="square" lIns="0" tIns="0" rIns="0" bIns="0" rtlCol="0" anchor="ctr"/>
          <a:lstStyle/>
          <a:p>
            <a:pPr indent="0" marL="0">
              <a:buNone/>
            </a:pPr>
            <a:r>
              <a:rPr lang="en-US" sz="900" b="1" dirty="0">
                <a:solidFill>
                  <a:srgbClr val="7C3AED"/>
                </a:solidFill>
                <a:latin typeface="Cambria Math" pitchFamily="34" charset="0"/>
                <a:ea typeface="Cambria Math" pitchFamily="34" charset="-122"/>
                <a:cs typeface="Cambria Math" pitchFamily="34" charset="-120"/>
              </a:rPr>
              <a:t>0.1</a:t>
            </a:r>
            <a:endParaRPr lang="en-US" sz="900" dirty="0"/>
          </a:p>
        </p:txBody>
      </p:sp>
      <p:sp>
        <p:nvSpPr>
          <p:cNvPr id="30" name="Shape 28"/>
          <p:cNvSpPr/>
          <p:nvPr/>
        </p:nvSpPr>
        <p:spPr>
          <a:xfrm>
            <a:off x="3840480" y="2286000"/>
            <a:ext cx="1371600" cy="219456"/>
          </a:xfrm>
          <a:prstGeom prst="rect">
            <a:avLst/>
          </a:prstGeom>
          <a:solidFill>
            <a:srgbClr val="E8F4F8"/>
          </a:solidFill>
          <a:ln w="6350">
            <a:solidFill>
              <a:srgbClr val="E8F4F8"/>
            </a:solidFill>
            <a:prstDash val="solid"/>
          </a:ln>
        </p:spPr>
      </p:sp>
      <p:sp>
        <p:nvSpPr>
          <p:cNvPr id="31" name="Text 29"/>
          <p:cNvSpPr/>
          <p:nvPr/>
        </p:nvSpPr>
        <p:spPr>
          <a:xfrm>
            <a:off x="3886200" y="2286000"/>
            <a:ext cx="1280160" cy="219456"/>
          </a:xfrm>
          <a:prstGeom prst="rect">
            <a:avLst/>
          </a:prstGeom>
          <a:noFill/>
          <a:ln/>
        </p:spPr>
        <p:txBody>
          <a:bodyPr wrap="square" lIns="0" tIns="0" rIns="0" bIns="0" rtlCol="0" anchor="ctr"/>
          <a:lstStyle/>
          <a:p>
            <a:pPr indent="0" marL="0">
              <a:buNone/>
            </a:pPr>
            <a:r>
              <a:rPr lang="en-US" sz="900" dirty="0">
                <a:solidFill>
                  <a:srgbClr val="2D3748"/>
                </a:solidFill>
                <a:latin typeface="Cambria Math" pitchFamily="34" charset="0"/>
                <a:ea typeface="Cambria Math" pitchFamily="34" charset="-122"/>
                <a:cs typeface="Cambria Math" pitchFamily="34" charset="-120"/>
              </a:rPr>
              <a:t>(2,1)</a:t>
            </a:r>
            <a:endParaRPr lang="en-US" sz="900" dirty="0"/>
          </a:p>
        </p:txBody>
      </p:sp>
      <p:sp>
        <p:nvSpPr>
          <p:cNvPr id="32" name="Shape 30"/>
          <p:cNvSpPr/>
          <p:nvPr/>
        </p:nvSpPr>
        <p:spPr>
          <a:xfrm>
            <a:off x="5303520" y="2286000"/>
            <a:ext cx="2743200" cy="219456"/>
          </a:xfrm>
          <a:prstGeom prst="rect">
            <a:avLst/>
          </a:prstGeom>
          <a:solidFill>
            <a:srgbClr val="E8F4F8"/>
          </a:solidFill>
          <a:ln w="6350">
            <a:solidFill>
              <a:srgbClr val="E8F4F8"/>
            </a:solidFill>
            <a:prstDash val="solid"/>
          </a:ln>
        </p:spPr>
      </p:sp>
      <p:sp>
        <p:nvSpPr>
          <p:cNvPr id="33" name="Text 31"/>
          <p:cNvSpPr/>
          <p:nvPr/>
        </p:nvSpPr>
        <p:spPr>
          <a:xfrm>
            <a:off x="5349240" y="2286000"/>
            <a:ext cx="2651760" cy="219456"/>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Agent slips left</a:t>
            </a:r>
            <a:endParaRPr lang="en-US" sz="900" dirty="0"/>
          </a:p>
        </p:txBody>
      </p:sp>
      <p:sp>
        <p:nvSpPr>
          <p:cNvPr id="34" name="Shape 32"/>
          <p:cNvSpPr/>
          <p:nvPr/>
        </p:nvSpPr>
        <p:spPr>
          <a:xfrm>
            <a:off x="548640" y="2523744"/>
            <a:ext cx="1920240" cy="219456"/>
          </a:xfrm>
          <a:prstGeom prst="rect">
            <a:avLst/>
          </a:prstGeom>
          <a:solidFill>
            <a:srgbClr val="FFFFFF"/>
          </a:solidFill>
          <a:ln w="6350">
            <a:solidFill>
              <a:srgbClr val="E8F4F8"/>
            </a:solidFill>
            <a:prstDash val="solid"/>
          </a:ln>
        </p:spPr>
      </p:sp>
      <p:sp>
        <p:nvSpPr>
          <p:cNvPr id="35" name="Text 33"/>
          <p:cNvSpPr/>
          <p:nvPr/>
        </p:nvSpPr>
        <p:spPr>
          <a:xfrm>
            <a:off x="594360" y="2523744"/>
            <a:ext cx="1828800" cy="219456"/>
          </a:xfrm>
          <a:prstGeom prst="rect">
            <a:avLst/>
          </a:prstGeom>
          <a:noFill/>
          <a:ln/>
        </p:spPr>
        <p:txBody>
          <a:bodyPr wrap="square" lIns="0" tIns="0" rIns="0" bIns="0" rtlCol="0" anchor="ctr"/>
          <a:lstStyle/>
          <a:p>
            <a:pPr indent="0" marL="0">
              <a:buNone/>
            </a:pPr>
            <a:r>
              <a:rPr lang="en-US" sz="900" dirty="0">
                <a:solidFill>
                  <a:srgbClr val="2D3748"/>
                </a:solidFill>
                <a:latin typeface="Cambria Math" pitchFamily="34" charset="0"/>
                <a:ea typeface="Cambria Math" pitchFamily="34" charset="-122"/>
                <a:cs typeface="Cambria Math" pitchFamily="34" charset="-120"/>
              </a:rPr>
              <a:t>Right (slip)</a:t>
            </a:r>
            <a:endParaRPr lang="en-US" sz="900" dirty="0"/>
          </a:p>
        </p:txBody>
      </p:sp>
      <p:sp>
        <p:nvSpPr>
          <p:cNvPr id="36" name="Shape 34"/>
          <p:cNvSpPr/>
          <p:nvPr/>
        </p:nvSpPr>
        <p:spPr>
          <a:xfrm>
            <a:off x="2560320" y="2523744"/>
            <a:ext cx="1188720" cy="219456"/>
          </a:xfrm>
          <a:prstGeom prst="rect">
            <a:avLst/>
          </a:prstGeom>
          <a:solidFill>
            <a:srgbClr val="FFFFFF"/>
          </a:solidFill>
          <a:ln w="6350">
            <a:solidFill>
              <a:srgbClr val="E8F4F8"/>
            </a:solidFill>
            <a:prstDash val="solid"/>
          </a:ln>
        </p:spPr>
      </p:sp>
      <p:sp>
        <p:nvSpPr>
          <p:cNvPr id="37" name="Text 35"/>
          <p:cNvSpPr/>
          <p:nvPr/>
        </p:nvSpPr>
        <p:spPr>
          <a:xfrm>
            <a:off x="2606040" y="2523744"/>
            <a:ext cx="1097280" cy="219456"/>
          </a:xfrm>
          <a:prstGeom prst="rect">
            <a:avLst/>
          </a:prstGeom>
          <a:noFill/>
          <a:ln/>
        </p:spPr>
        <p:txBody>
          <a:bodyPr wrap="square" lIns="0" tIns="0" rIns="0" bIns="0" rtlCol="0" anchor="ctr"/>
          <a:lstStyle/>
          <a:p>
            <a:pPr indent="0" marL="0">
              <a:buNone/>
            </a:pPr>
            <a:r>
              <a:rPr lang="en-US" sz="900" b="1" dirty="0">
                <a:solidFill>
                  <a:srgbClr val="7C3AED"/>
                </a:solidFill>
                <a:latin typeface="Cambria Math" pitchFamily="34" charset="0"/>
                <a:ea typeface="Cambria Math" pitchFamily="34" charset="-122"/>
                <a:cs typeface="Cambria Math" pitchFamily="34" charset="-120"/>
              </a:rPr>
              <a:t>0.1</a:t>
            </a:r>
            <a:endParaRPr lang="en-US" sz="900" dirty="0"/>
          </a:p>
        </p:txBody>
      </p:sp>
      <p:sp>
        <p:nvSpPr>
          <p:cNvPr id="38" name="Shape 36"/>
          <p:cNvSpPr/>
          <p:nvPr/>
        </p:nvSpPr>
        <p:spPr>
          <a:xfrm>
            <a:off x="3840480" y="2523744"/>
            <a:ext cx="1371600" cy="219456"/>
          </a:xfrm>
          <a:prstGeom prst="rect">
            <a:avLst/>
          </a:prstGeom>
          <a:solidFill>
            <a:srgbClr val="FFFFFF"/>
          </a:solidFill>
          <a:ln w="6350">
            <a:solidFill>
              <a:srgbClr val="E8F4F8"/>
            </a:solidFill>
            <a:prstDash val="solid"/>
          </a:ln>
        </p:spPr>
      </p:sp>
      <p:sp>
        <p:nvSpPr>
          <p:cNvPr id="39" name="Text 37"/>
          <p:cNvSpPr/>
          <p:nvPr/>
        </p:nvSpPr>
        <p:spPr>
          <a:xfrm>
            <a:off x="3886200" y="2523744"/>
            <a:ext cx="1280160" cy="219456"/>
          </a:xfrm>
          <a:prstGeom prst="rect">
            <a:avLst/>
          </a:prstGeom>
          <a:noFill/>
          <a:ln/>
        </p:spPr>
        <p:txBody>
          <a:bodyPr wrap="square" lIns="0" tIns="0" rIns="0" bIns="0" rtlCol="0" anchor="ctr"/>
          <a:lstStyle/>
          <a:p>
            <a:pPr indent="0" marL="0">
              <a:buNone/>
            </a:pPr>
            <a:r>
              <a:rPr lang="en-US" sz="900" dirty="0">
                <a:solidFill>
                  <a:srgbClr val="2D3748"/>
                </a:solidFill>
                <a:latin typeface="Cambria Math" pitchFamily="34" charset="0"/>
                <a:ea typeface="Cambria Math" pitchFamily="34" charset="-122"/>
                <a:cs typeface="Cambria Math" pitchFamily="34" charset="-120"/>
              </a:rPr>
              <a:t>(4,1)</a:t>
            </a:r>
            <a:endParaRPr lang="en-US" sz="900" dirty="0"/>
          </a:p>
        </p:txBody>
      </p:sp>
      <p:sp>
        <p:nvSpPr>
          <p:cNvPr id="40" name="Shape 38"/>
          <p:cNvSpPr/>
          <p:nvPr/>
        </p:nvSpPr>
        <p:spPr>
          <a:xfrm>
            <a:off x="5303520" y="2523744"/>
            <a:ext cx="2743200" cy="219456"/>
          </a:xfrm>
          <a:prstGeom prst="rect">
            <a:avLst/>
          </a:prstGeom>
          <a:solidFill>
            <a:srgbClr val="FFFFFF"/>
          </a:solidFill>
          <a:ln w="6350">
            <a:solidFill>
              <a:srgbClr val="E8F4F8"/>
            </a:solidFill>
            <a:prstDash val="solid"/>
          </a:ln>
        </p:spPr>
      </p:sp>
      <p:sp>
        <p:nvSpPr>
          <p:cNvPr id="41" name="Text 39"/>
          <p:cNvSpPr/>
          <p:nvPr/>
        </p:nvSpPr>
        <p:spPr>
          <a:xfrm>
            <a:off x="5349240" y="2523744"/>
            <a:ext cx="2651760" cy="219456"/>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Agent slips right → terminal! R = −1</a:t>
            </a:r>
            <a:endParaRPr lang="en-US" sz="900" dirty="0"/>
          </a:p>
        </p:txBody>
      </p:sp>
      <p:sp>
        <p:nvSpPr>
          <p:cNvPr id="42" name="Text 40"/>
          <p:cNvSpPr/>
          <p:nvPr/>
        </p:nvSpPr>
        <p:spPr>
          <a:xfrm>
            <a:off x="548640" y="2788920"/>
            <a:ext cx="8046720" cy="201168"/>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Step 2: Plug into Bellman equation for action Up</a:t>
            </a:r>
            <a:endParaRPr lang="en-US" sz="1000" dirty="0"/>
          </a:p>
        </p:txBody>
      </p:sp>
      <p:sp>
        <p:nvSpPr>
          <p:cNvPr id="43" name="Shape 41"/>
          <p:cNvSpPr/>
          <p:nvPr/>
        </p:nvSpPr>
        <p:spPr>
          <a:xfrm>
            <a:off x="548640" y="3017520"/>
            <a:ext cx="8046720" cy="594360"/>
          </a:xfrm>
          <a:prstGeom prst="rect">
            <a:avLst/>
          </a:prstGeom>
          <a:solidFill>
            <a:srgbClr val="EDE9FE"/>
          </a:solidFill>
          <a:ln w="6350">
            <a:solidFill>
              <a:srgbClr val="7C3AED"/>
            </a:solidFill>
            <a:prstDash val="solid"/>
          </a:ln>
        </p:spPr>
      </p:sp>
      <p:sp>
        <p:nvSpPr>
          <p:cNvPr id="44" name="Text 42"/>
          <p:cNvSpPr/>
          <p:nvPr/>
        </p:nvSpPr>
        <p:spPr>
          <a:xfrm>
            <a:off x="731520" y="3035808"/>
            <a:ext cx="7680960" cy="548640"/>
          </a:xfrm>
          <a:prstGeom prst="rect">
            <a:avLst/>
          </a:prstGeom>
          <a:noFill/>
          <a:ln/>
        </p:spPr>
        <p:txBody>
          <a:bodyPr wrap="square" lIns="0" tIns="0" rIns="0" bIns="0" rtlCol="0" anchor="t"/>
          <a:lstStyle/>
          <a:p>
            <a:pPr indent="0" marL="0">
              <a:buNone/>
            </a:pPr>
            <a:r>
              <a:rPr lang="en-US" sz="1100" b="1" dirty="0">
                <a:solidFill>
                  <a:srgbClr val="7C3AED"/>
                </a:solidFill>
                <a:latin typeface="Cambria Math" pitchFamily="34" charset="0"/>
                <a:ea typeface="Cambria Math" pitchFamily="34" charset="-122"/>
                <a:cs typeface="Cambria Math" pitchFamily="34" charset="-120"/>
              </a:rPr>
              <a:t>Q(Up) = R(3,1) + γ × [ 0.8·U(3,2) + 0.1·U(2,1) + 0.1·U(4,1) ]
</a:t>
            </a:r>
            <a:pPr indent="0" marL="0">
              <a:buNone/>
            </a:pPr>
            <a:r>
              <a:rPr lang="en-US" sz="1100" dirty="0">
                <a:solidFill>
                  <a:srgbClr val="7C3AED"/>
                </a:solidFill>
                <a:latin typeface="Cambria Math" pitchFamily="34" charset="0"/>
                <a:ea typeface="Cambria Math" pitchFamily="34" charset="-122"/>
                <a:cs typeface="Cambria Math" pitchFamily="34" charset="-120"/>
              </a:rPr>
              <a:t>       = −0.04 + 0.9 × [ 0.8·U(3,2) + 0.1·U(2,1) + 0.1·(−1) ]</a:t>
            </a:r>
            <a:endParaRPr lang="en-US" sz="1100" dirty="0"/>
          </a:p>
        </p:txBody>
      </p:sp>
      <p:sp>
        <p:nvSpPr>
          <p:cNvPr id="45" name="Shape 43"/>
          <p:cNvSpPr/>
          <p:nvPr/>
        </p:nvSpPr>
        <p:spPr>
          <a:xfrm>
            <a:off x="548640" y="3730752"/>
            <a:ext cx="8046720" cy="384048"/>
          </a:xfrm>
          <a:prstGeom prst="rect">
            <a:avLst/>
          </a:prstGeom>
          <a:solidFill>
            <a:srgbClr val="ECFDF5"/>
          </a:solidFill>
          <a:ln w="6350">
            <a:solidFill>
              <a:srgbClr val="059669"/>
            </a:solidFill>
            <a:prstDash val="solid"/>
          </a:ln>
        </p:spPr>
      </p:sp>
      <p:sp>
        <p:nvSpPr>
          <p:cNvPr id="46" name="Text 44"/>
          <p:cNvSpPr/>
          <p:nvPr/>
        </p:nvSpPr>
        <p:spPr>
          <a:xfrm>
            <a:off x="685800" y="3749040"/>
            <a:ext cx="7772400" cy="347472"/>
          </a:xfrm>
          <a:prstGeom prst="rect">
            <a:avLst/>
          </a:prstGeom>
          <a:noFill/>
          <a:ln/>
        </p:spPr>
        <p:txBody>
          <a:bodyPr wrap="square" lIns="0" tIns="0" rIns="0" bIns="0" rtlCol="0" anchor="ctr"/>
          <a:lstStyle/>
          <a:p>
            <a:pPr indent="0" marL="0">
              <a:buNone/>
            </a:pPr>
            <a:r>
              <a:rPr lang="en-US" sz="1000" b="1" dirty="0">
                <a:solidFill>
                  <a:srgbClr val="065F46"/>
                </a:solidFill>
                <a:latin typeface="Calibri" pitchFamily="34" charset="0"/>
                <a:ea typeface="Calibri" pitchFamily="34" charset="-122"/>
                <a:cs typeface="Calibri" pitchFamily="34" charset="-120"/>
              </a:rPr>
              <a:t>✓ Key Insight: </a:t>
            </a:r>
            <a:pPr indent="0" marL="0">
              <a:buNone/>
            </a:pPr>
            <a:r>
              <a:rPr lang="en-US" sz="950" dirty="0">
                <a:solidFill>
                  <a:srgbClr val="065F46"/>
                </a:solidFill>
                <a:latin typeface="Calibri" pitchFamily="34" charset="0"/>
                <a:ea typeface="Calibri" pitchFamily="34" charset="-122"/>
                <a:cs typeface="Calibri" pitchFamily="34" charset="-120"/>
              </a:rPr>
              <a:t>The Bellman backup for ONE action gives the value of choosing that action. The agent picks the action with the MAX value. To get the full U(3,1), we'd compute this for all 4 actions and take the max. The actual U values are found by solving all equations simultaneously (value iteration).</a:t>
            </a:r>
            <a:endParaRPr lang="en-US" sz="1000" dirty="0"/>
          </a:p>
        </p:txBody>
      </p:sp>
      <p:sp>
        <p:nvSpPr>
          <p:cNvPr id="47" name="Shape 45"/>
          <p:cNvSpPr/>
          <p:nvPr/>
        </p:nvSpPr>
        <p:spPr>
          <a:xfrm>
            <a:off x="548640" y="4206240"/>
            <a:ext cx="8046720" cy="228600"/>
          </a:xfrm>
          <a:prstGeom prst="rect">
            <a:avLst/>
          </a:prstGeom>
          <a:solidFill>
            <a:srgbClr val="FEF3C7"/>
          </a:solidFill>
          <a:ln w="6350">
            <a:solidFill>
              <a:srgbClr val="F59E0B"/>
            </a:solidFill>
            <a:prstDash val="solid"/>
          </a:ln>
        </p:spPr>
      </p:sp>
      <p:sp>
        <p:nvSpPr>
          <p:cNvPr id="48" name="Text 46"/>
          <p:cNvSpPr/>
          <p:nvPr/>
        </p:nvSpPr>
        <p:spPr>
          <a:xfrm>
            <a:off x="731520" y="4206240"/>
            <a:ext cx="7680960" cy="228600"/>
          </a:xfrm>
          <a:prstGeom prst="rect">
            <a:avLst/>
          </a:prstGeom>
          <a:noFill/>
          <a:ln/>
        </p:spPr>
        <p:txBody>
          <a:bodyPr wrap="square" lIns="0" tIns="0" rIns="0" bIns="0" rtlCol="0" anchor="ctr"/>
          <a:lstStyle/>
          <a:p>
            <a:pPr indent="0" marL="0">
              <a:buNone/>
            </a:pPr>
            <a:r>
              <a:rPr lang="en-US" sz="900" b="1" dirty="0">
                <a:solidFill>
                  <a:srgbClr val="92400E"/>
                </a:solidFill>
                <a:latin typeface="Calibri" pitchFamily="34" charset="0"/>
                <a:ea typeface="Calibri" pitchFamily="34" charset="-122"/>
                <a:cs typeface="Calibri" pitchFamily="34" charset="-120"/>
              </a:rPr>
              <a:t>⚡ EXAM ALERT: You may be asked to write the Bellman backup for a specific state-action pair — show the weighted sum over all transition outcomes.</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4.3</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Passive Reinforcement Learning</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The agent is given a fixed policy π — its only job is to evaluate how good that policy is (learn U^π)</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Passive RL — Setup &amp; Overview</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Given a fixed policy π, learn the utility function U^π(s)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960120"/>
            <a:ext cx="8046720" cy="502920"/>
          </a:xfrm>
          <a:prstGeom prst="rect">
            <a:avLst/>
          </a:prstGeom>
          <a:solidFill>
            <a:srgbClr val="E8F4F8"/>
          </a:solidFill>
          <a:ln w="6350">
            <a:solidFill>
              <a:srgbClr val="1C7293"/>
            </a:solidFill>
            <a:prstDash val="solid"/>
          </a:ln>
        </p:spPr>
      </p:sp>
      <p:sp>
        <p:nvSpPr>
          <p:cNvPr id="7" name="Text 5"/>
          <p:cNvSpPr/>
          <p:nvPr/>
        </p:nvSpPr>
        <p:spPr>
          <a:xfrm>
            <a:off x="685800" y="978408"/>
            <a:ext cx="7772400" cy="228600"/>
          </a:xfrm>
          <a:prstGeom prst="rect">
            <a:avLst/>
          </a:prstGeom>
          <a:noFill/>
          <a:ln/>
        </p:spPr>
        <p:txBody>
          <a:bodyPr wrap="square" lIns="0" tIns="0" rIns="0" bIns="0"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Setup: </a:t>
            </a:r>
            <a:pPr indent="0" marL="0">
              <a:buNone/>
            </a:pPr>
            <a:r>
              <a:rPr lang="en-US" sz="1000" dirty="0">
                <a:solidFill>
                  <a:srgbClr val="2D3748"/>
                </a:solidFill>
                <a:latin typeface="Calibri" pitchFamily="34" charset="0"/>
                <a:ea typeface="Calibri" pitchFamily="34" charset="-122"/>
                <a:cs typeface="Calibri" pitchFamily="34" charset="-120"/>
              </a:rPr>
              <a:t>Someone GIVES the agent a fixed policy π (a fixed way to behave). The agent's ONLY job is to figure out how GOOD that policy is — learn U</a:t>
            </a:r>
            <a:pPr indent="0" marL="0">
              <a:buNone/>
            </a:pPr>
            <a:r>
              <a:rPr lang="en-US" sz="800" dirty="0">
                <a:solidFill>
                  <a:srgbClr val="2D3748"/>
                </a:solidFill>
                <a:latin typeface="Calibri" pitchFamily="34" charset="0"/>
                <a:ea typeface="Calibri" pitchFamily="34" charset="-122"/>
                <a:cs typeface="Calibri" pitchFamily="34" charset="-120"/>
              </a:rPr>
              <a:t>π</a:t>
            </a:r>
            <a:pPr indent="0" marL="0">
              <a:buNone/>
            </a:pPr>
            <a:r>
              <a:rPr lang="en-US" sz="1000" dirty="0">
                <a:solidFill>
                  <a:srgbClr val="2D3748"/>
                </a:solidFill>
                <a:latin typeface="Calibri" pitchFamily="34" charset="0"/>
                <a:ea typeface="Calibri" pitchFamily="34" charset="-122"/>
                <a:cs typeface="Calibri" pitchFamily="34" charset="-120"/>
              </a:rPr>
              <a:t>(s) for each state.</a:t>
            </a:r>
            <a:endParaRPr lang="en-US" sz="1100" dirty="0"/>
          </a:p>
        </p:txBody>
      </p:sp>
      <p:sp>
        <p:nvSpPr>
          <p:cNvPr id="8" name="Text 6"/>
          <p:cNvSpPr/>
          <p:nvPr/>
        </p:nvSpPr>
        <p:spPr>
          <a:xfrm>
            <a:off x="685800" y="1216152"/>
            <a:ext cx="7772400" cy="22860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Analogy: </a:t>
            </a:r>
            <a:pPr indent="0" marL="0">
              <a:buNone/>
            </a:pPr>
            <a:r>
              <a:rPr lang="en-US" sz="1000" i="1" dirty="0">
                <a:solidFill>
                  <a:srgbClr val="2D3748"/>
                </a:solidFill>
                <a:latin typeface="Calibri" pitchFamily="34" charset="0"/>
                <a:ea typeface="Calibri" pitchFamily="34" charset="-122"/>
                <a:cs typeface="Calibri" pitchFamily="34" charset="-120"/>
              </a:rPr>
              <a:t>Your boss gives you a fixed delivery route. You don't change the route — you just figure out "how good IS this route?" by driving it many times.</a:t>
            </a:r>
            <a:endParaRPr lang="en-US" sz="1000" dirty="0"/>
          </a:p>
        </p:txBody>
      </p:sp>
      <p:sp>
        <p:nvSpPr>
          <p:cNvPr id="9" name="Text 7"/>
          <p:cNvSpPr/>
          <p:nvPr/>
        </p:nvSpPr>
        <p:spPr>
          <a:xfrm>
            <a:off x="548640" y="1600200"/>
            <a:ext cx="8046720" cy="201168"/>
          </a:xfrm>
          <a:prstGeom prst="rect">
            <a:avLst/>
          </a:prstGeom>
          <a:noFill/>
          <a:ln/>
        </p:spPr>
        <p:txBody>
          <a:bodyPr wrap="square" lIns="0" tIns="0" rIns="0" bIns="0"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Three methods to learn U^π — compared:</a:t>
            </a:r>
            <a:endParaRPr lang="en-US" sz="1100" dirty="0"/>
          </a:p>
        </p:txBody>
      </p:sp>
      <p:sp>
        <p:nvSpPr>
          <p:cNvPr id="10" name="Shape 8"/>
          <p:cNvSpPr/>
          <p:nvPr/>
        </p:nvSpPr>
        <p:spPr>
          <a:xfrm>
            <a:off x="548640" y="1847088"/>
            <a:ext cx="1463040" cy="256032"/>
          </a:xfrm>
          <a:prstGeom prst="rect">
            <a:avLst/>
          </a:prstGeom>
          <a:solidFill>
            <a:srgbClr val="065A82"/>
          </a:solidFill>
          <a:ln w="6350">
            <a:solidFill>
              <a:srgbClr val="065A82"/>
            </a:solidFill>
            <a:prstDash val="solid"/>
          </a:ln>
        </p:spPr>
      </p:sp>
      <p:sp>
        <p:nvSpPr>
          <p:cNvPr id="11" name="Text 9"/>
          <p:cNvSpPr/>
          <p:nvPr/>
        </p:nvSpPr>
        <p:spPr>
          <a:xfrm>
            <a:off x="576072" y="1847088"/>
            <a:ext cx="1408176"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Method</a:t>
            </a:r>
            <a:endParaRPr lang="en-US" sz="900" dirty="0"/>
          </a:p>
        </p:txBody>
      </p:sp>
      <p:sp>
        <p:nvSpPr>
          <p:cNvPr id="12" name="Shape 10"/>
          <p:cNvSpPr/>
          <p:nvPr/>
        </p:nvSpPr>
        <p:spPr>
          <a:xfrm>
            <a:off x="2103120" y="1847088"/>
            <a:ext cx="1737360" cy="256032"/>
          </a:xfrm>
          <a:prstGeom prst="rect">
            <a:avLst/>
          </a:prstGeom>
          <a:solidFill>
            <a:srgbClr val="065A82"/>
          </a:solidFill>
          <a:ln w="6350">
            <a:solidFill>
              <a:srgbClr val="065A82"/>
            </a:solidFill>
            <a:prstDash val="solid"/>
          </a:ln>
        </p:spPr>
      </p:sp>
      <p:sp>
        <p:nvSpPr>
          <p:cNvPr id="13" name="Text 11"/>
          <p:cNvSpPr/>
          <p:nvPr/>
        </p:nvSpPr>
        <p:spPr>
          <a:xfrm>
            <a:off x="2130552" y="1847088"/>
            <a:ext cx="1682496"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Model needed?</a:t>
            </a:r>
            <a:endParaRPr lang="en-US" sz="900" dirty="0"/>
          </a:p>
        </p:txBody>
      </p:sp>
      <p:sp>
        <p:nvSpPr>
          <p:cNvPr id="14" name="Shape 12"/>
          <p:cNvSpPr/>
          <p:nvPr/>
        </p:nvSpPr>
        <p:spPr>
          <a:xfrm>
            <a:off x="3931920" y="1847088"/>
            <a:ext cx="1554480" cy="256032"/>
          </a:xfrm>
          <a:prstGeom prst="rect">
            <a:avLst/>
          </a:prstGeom>
          <a:solidFill>
            <a:srgbClr val="065A82"/>
          </a:solidFill>
          <a:ln w="6350">
            <a:solidFill>
              <a:srgbClr val="065A82"/>
            </a:solidFill>
            <a:prstDash val="solid"/>
          </a:ln>
        </p:spPr>
      </p:sp>
      <p:sp>
        <p:nvSpPr>
          <p:cNvPr id="15" name="Text 13"/>
          <p:cNvSpPr/>
          <p:nvPr/>
        </p:nvSpPr>
        <p:spPr>
          <a:xfrm>
            <a:off x="3959352" y="1847088"/>
            <a:ext cx="1499616"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Updates when?</a:t>
            </a:r>
            <a:endParaRPr lang="en-US" sz="900" dirty="0"/>
          </a:p>
        </p:txBody>
      </p:sp>
      <p:sp>
        <p:nvSpPr>
          <p:cNvPr id="16" name="Shape 14"/>
          <p:cNvSpPr/>
          <p:nvPr/>
        </p:nvSpPr>
        <p:spPr>
          <a:xfrm>
            <a:off x="5577840" y="1847088"/>
            <a:ext cx="1554480" cy="256032"/>
          </a:xfrm>
          <a:prstGeom prst="rect">
            <a:avLst/>
          </a:prstGeom>
          <a:solidFill>
            <a:srgbClr val="065A82"/>
          </a:solidFill>
          <a:ln w="6350">
            <a:solidFill>
              <a:srgbClr val="065A82"/>
            </a:solidFill>
            <a:prstDash val="solid"/>
          </a:ln>
        </p:spPr>
      </p:sp>
      <p:sp>
        <p:nvSpPr>
          <p:cNvPr id="17" name="Text 15"/>
          <p:cNvSpPr/>
          <p:nvPr/>
        </p:nvSpPr>
        <p:spPr>
          <a:xfrm>
            <a:off x="5605272" y="1847088"/>
            <a:ext cx="1499616"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Speed</a:t>
            </a:r>
            <a:endParaRPr lang="en-US" sz="900" dirty="0"/>
          </a:p>
        </p:txBody>
      </p:sp>
      <p:sp>
        <p:nvSpPr>
          <p:cNvPr id="18" name="Shape 16"/>
          <p:cNvSpPr/>
          <p:nvPr/>
        </p:nvSpPr>
        <p:spPr>
          <a:xfrm>
            <a:off x="7223760" y="1847088"/>
            <a:ext cx="1371600" cy="256032"/>
          </a:xfrm>
          <a:prstGeom prst="rect">
            <a:avLst/>
          </a:prstGeom>
          <a:solidFill>
            <a:srgbClr val="065A82"/>
          </a:solidFill>
          <a:ln w="6350">
            <a:solidFill>
              <a:srgbClr val="065A82"/>
            </a:solidFill>
            <a:prstDash val="solid"/>
          </a:ln>
        </p:spPr>
      </p:sp>
      <p:sp>
        <p:nvSpPr>
          <p:cNvPr id="19" name="Text 17"/>
          <p:cNvSpPr/>
          <p:nvPr/>
        </p:nvSpPr>
        <p:spPr>
          <a:xfrm>
            <a:off x="7251192" y="1847088"/>
            <a:ext cx="1316736"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Memory</a:t>
            </a:r>
            <a:endParaRPr lang="en-US" sz="900" dirty="0"/>
          </a:p>
        </p:txBody>
      </p:sp>
      <p:sp>
        <p:nvSpPr>
          <p:cNvPr id="20" name="Shape 18"/>
          <p:cNvSpPr/>
          <p:nvPr/>
        </p:nvSpPr>
        <p:spPr>
          <a:xfrm>
            <a:off x="548640" y="2130552"/>
            <a:ext cx="1463040" cy="548640"/>
          </a:xfrm>
          <a:prstGeom prst="rect">
            <a:avLst/>
          </a:prstGeom>
          <a:solidFill>
            <a:srgbClr val="FFFFFF"/>
          </a:solidFill>
          <a:ln w="6350">
            <a:solidFill>
              <a:srgbClr val="E8F4F8"/>
            </a:solidFill>
            <a:prstDash val="solid"/>
          </a:ln>
        </p:spPr>
      </p:sp>
      <p:sp>
        <p:nvSpPr>
          <p:cNvPr id="21" name="Text 19"/>
          <p:cNvSpPr/>
          <p:nvPr/>
        </p:nvSpPr>
        <p:spPr>
          <a:xfrm>
            <a:off x="576072" y="2130552"/>
            <a:ext cx="140817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DUE</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(Direct Utility</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Estimation)</a:t>
            </a:r>
            <a:endParaRPr lang="en-US" sz="850" dirty="0"/>
          </a:p>
        </p:txBody>
      </p:sp>
      <p:sp>
        <p:nvSpPr>
          <p:cNvPr id="22" name="Shape 20"/>
          <p:cNvSpPr/>
          <p:nvPr/>
        </p:nvSpPr>
        <p:spPr>
          <a:xfrm>
            <a:off x="2103120" y="2130552"/>
            <a:ext cx="1737360" cy="548640"/>
          </a:xfrm>
          <a:prstGeom prst="rect">
            <a:avLst/>
          </a:prstGeom>
          <a:solidFill>
            <a:srgbClr val="FFFFFF"/>
          </a:solidFill>
          <a:ln w="6350">
            <a:solidFill>
              <a:srgbClr val="E8F4F8"/>
            </a:solidFill>
            <a:prstDash val="solid"/>
          </a:ln>
        </p:spPr>
      </p:sp>
      <p:sp>
        <p:nvSpPr>
          <p:cNvPr id="23" name="Text 21"/>
          <p:cNvSpPr/>
          <p:nvPr/>
        </p:nvSpPr>
        <p:spPr>
          <a:xfrm>
            <a:off x="2130552" y="2130552"/>
            <a:ext cx="168249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No</a:t>
            </a:r>
            <a:endParaRPr lang="en-US" sz="850" dirty="0"/>
          </a:p>
        </p:txBody>
      </p:sp>
      <p:sp>
        <p:nvSpPr>
          <p:cNvPr id="24" name="Shape 22"/>
          <p:cNvSpPr/>
          <p:nvPr/>
        </p:nvSpPr>
        <p:spPr>
          <a:xfrm>
            <a:off x="3931920" y="2130552"/>
            <a:ext cx="1554480" cy="548640"/>
          </a:xfrm>
          <a:prstGeom prst="rect">
            <a:avLst/>
          </a:prstGeom>
          <a:solidFill>
            <a:srgbClr val="FFFFFF"/>
          </a:solidFill>
          <a:ln w="6350">
            <a:solidFill>
              <a:srgbClr val="E8F4F8"/>
            </a:solidFill>
            <a:prstDash val="solid"/>
          </a:ln>
        </p:spPr>
      </p:sp>
      <p:sp>
        <p:nvSpPr>
          <p:cNvPr id="25" name="Text 23"/>
          <p:cNvSpPr/>
          <p:nvPr/>
        </p:nvSpPr>
        <p:spPr>
          <a:xfrm>
            <a:off x="3959352" y="2130552"/>
            <a:ext cx="149961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After full</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episode</a:t>
            </a:r>
            <a:endParaRPr lang="en-US" sz="850" dirty="0"/>
          </a:p>
        </p:txBody>
      </p:sp>
      <p:sp>
        <p:nvSpPr>
          <p:cNvPr id="26" name="Shape 24"/>
          <p:cNvSpPr/>
          <p:nvPr/>
        </p:nvSpPr>
        <p:spPr>
          <a:xfrm>
            <a:off x="5577840" y="2130552"/>
            <a:ext cx="1554480" cy="548640"/>
          </a:xfrm>
          <a:prstGeom prst="rect">
            <a:avLst/>
          </a:prstGeom>
          <a:solidFill>
            <a:srgbClr val="FFFFFF"/>
          </a:solidFill>
          <a:ln w="6350">
            <a:solidFill>
              <a:srgbClr val="E8F4F8"/>
            </a:solidFill>
            <a:prstDash val="solid"/>
          </a:ln>
        </p:spPr>
      </p:sp>
      <p:sp>
        <p:nvSpPr>
          <p:cNvPr id="27" name="Text 25"/>
          <p:cNvSpPr/>
          <p:nvPr/>
        </p:nvSpPr>
        <p:spPr>
          <a:xfrm>
            <a:off x="5605272" y="2130552"/>
            <a:ext cx="149961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Slow</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(ignores structure)</a:t>
            </a:r>
            <a:endParaRPr lang="en-US" sz="850" dirty="0"/>
          </a:p>
        </p:txBody>
      </p:sp>
      <p:sp>
        <p:nvSpPr>
          <p:cNvPr id="28" name="Shape 26"/>
          <p:cNvSpPr/>
          <p:nvPr/>
        </p:nvSpPr>
        <p:spPr>
          <a:xfrm>
            <a:off x="7223760" y="2130552"/>
            <a:ext cx="1371600" cy="548640"/>
          </a:xfrm>
          <a:prstGeom prst="rect">
            <a:avLst/>
          </a:prstGeom>
          <a:solidFill>
            <a:srgbClr val="FFFFFF"/>
          </a:solidFill>
          <a:ln w="6350">
            <a:solidFill>
              <a:srgbClr val="E8F4F8"/>
            </a:solidFill>
            <a:prstDash val="solid"/>
          </a:ln>
        </p:spPr>
      </p:sp>
      <p:sp>
        <p:nvSpPr>
          <p:cNvPr id="29" name="Text 27"/>
          <p:cNvSpPr/>
          <p:nvPr/>
        </p:nvSpPr>
        <p:spPr>
          <a:xfrm>
            <a:off x="7251192" y="2130552"/>
            <a:ext cx="131673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Low</a:t>
            </a:r>
            <a:endParaRPr lang="en-US" sz="850" dirty="0"/>
          </a:p>
        </p:txBody>
      </p:sp>
      <p:sp>
        <p:nvSpPr>
          <p:cNvPr id="30" name="Shape 28"/>
          <p:cNvSpPr/>
          <p:nvPr/>
        </p:nvSpPr>
        <p:spPr>
          <a:xfrm>
            <a:off x="548640" y="2724912"/>
            <a:ext cx="1463040" cy="548640"/>
          </a:xfrm>
          <a:prstGeom prst="rect">
            <a:avLst/>
          </a:prstGeom>
          <a:solidFill>
            <a:srgbClr val="E8F4F8"/>
          </a:solidFill>
          <a:ln w="6350">
            <a:solidFill>
              <a:srgbClr val="E8F4F8"/>
            </a:solidFill>
            <a:prstDash val="solid"/>
          </a:ln>
        </p:spPr>
      </p:sp>
      <p:sp>
        <p:nvSpPr>
          <p:cNvPr id="31" name="Text 29"/>
          <p:cNvSpPr/>
          <p:nvPr/>
        </p:nvSpPr>
        <p:spPr>
          <a:xfrm>
            <a:off x="576072" y="2724912"/>
            <a:ext cx="140817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ADP</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(Adaptive Dynamic</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Programming)</a:t>
            </a:r>
            <a:endParaRPr lang="en-US" sz="850" dirty="0"/>
          </a:p>
        </p:txBody>
      </p:sp>
      <p:sp>
        <p:nvSpPr>
          <p:cNvPr id="32" name="Shape 30"/>
          <p:cNvSpPr/>
          <p:nvPr/>
        </p:nvSpPr>
        <p:spPr>
          <a:xfrm>
            <a:off x="2103120" y="2724912"/>
            <a:ext cx="1737360" cy="548640"/>
          </a:xfrm>
          <a:prstGeom prst="rect">
            <a:avLst/>
          </a:prstGeom>
          <a:solidFill>
            <a:srgbClr val="E8F4F8"/>
          </a:solidFill>
          <a:ln w="6350">
            <a:solidFill>
              <a:srgbClr val="E8F4F8"/>
            </a:solidFill>
            <a:prstDash val="solid"/>
          </a:ln>
        </p:spPr>
      </p:sp>
      <p:sp>
        <p:nvSpPr>
          <p:cNvPr id="33" name="Text 31"/>
          <p:cNvSpPr/>
          <p:nvPr/>
        </p:nvSpPr>
        <p:spPr>
          <a:xfrm>
            <a:off x="2130552" y="2724912"/>
            <a:ext cx="168249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Yes</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(learns P and R)</a:t>
            </a:r>
            <a:endParaRPr lang="en-US" sz="850" dirty="0"/>
          </a:p>
        </p:txBody>
      </p:sp>
      <p:sp>
        <p:nvSpPr>
          <p:cNvPr id="34" name="Shape 32"/>
          <p:cNvSpPr/>
          <p:nvPr/>
        </p:nvSpPr>
        <p:spPr>
          <a:xfrm>
            <a:off x="3931920" y="2724912"/>
            <a:ext cx="1554480" cy="548640"/>
          </a:xfrm>
          <a:prstGeom prst="rect">
            <a:avLst/>
          </a:prstGeom>
          <a:solidFill>
            <a:srgbClr val="E8F4F8"/>
          </a:solidFill>
          <a:ln w="6350">
            <a:solidFill>
              <a:srgbClr val="E8F4F8"/>
            </a:solidFill>
            <a:prstDash val="solid"/>
          </a:ln>
        </p:spPr>
      </p:sp>
      <p:sp>
        <p:nvSpPr>
          <p:cNvPr id="35" name="Text 33"/>
          <p:cNvSpPr/>
          <p:nvPr/>
        </p:nvSpPr>
        <p:spPr>
          <a:xfrm>
            <a:off x="3959352" y="2724912"/>
            <a:ext cx="149961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Each step,</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solves equations</a:t>
            </a:r>
            <a:endParaRPr lang="en-US" sz="850" dirty="0"/>
          </a:p>
        </p:txBody>
      </p:sp>
      <p:sp>
        <p:nvSpPr>
          <p:cNvPr id="36" name="Shape 34"/>
          <p:cNvSpPr/>
          <p:nvPr/>
        </p:nvSpPr>
        <p:spPr>
          <a:xfrm>
            <a:off x="5577840" y="2724912"/>
            <a:ext cx="1554480" cy="548640"/>
          </a:xfrm>
          <a:prstGeom prst="rect">
            <a:avLst/>
          </a:prstGeom>
          <a:solidFill>
            <a:srgbClr val="E8F4F8"/>
          </a:solidFill>
          <a:ln w="6350">
            <a:solidFill>
              <a:srgbClr val="E8F4F8"/>
            </a:solidFill>
            <a:prstDash val="solid"/>
          </a:ln>
        </p:spPr>
      </p:sp>
      <p:sp>
        <p:nvSpPr>
          <p:cNvPr id="37" name="Text 35"/>
          <p:cNvSpPr/>
          <p:nvPr/>
        </p:nvSpPr>
        <p:spPr>
          <a:xfrm>
            <a:off x="5605272" y="2724912"/>
            <a:ext cx="149961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Fast learning,</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expensive compute</a:t>
            </a:r>
            <a:endParaRPr lang="en-US" sz="850" dirty="0"/>
          </a:p>
        </p:txBody>
      </p:sp>
      <p:sp>
        <p:nvSpPr>
          <p:cNvPr id="38" name="Shape 36"/>
          <p:cNvSpPr/>
          <p:nvPr/>
        </p:nvSpPr>
        <p:spPr>
          <a:xfrm>
            <a:off x="7223760" y="2724912"/>
            <a:ext cx="1371600" cy="548640"/>
          </a:xfrm>
          <a:prstGeom prst="rect">
            <a:avLst/>
          </a:prstGeom>
          <a:solidFill>
            <a:srgbClr val="E8F4F8"/>
          </a:solidFill>
          <a:ln w="6350">
            <a:solidFill>
              <a:srgbClr val="E8F4F8"/>
            </a:solidFill>
            <a:prstDash val="solid"/>
          </a:ln>
        </p:spPr>
      </p:sp>
      <p:sp>
        <p:nvSpPr>
          <p:cNvPr id="39" name="Text 37"/>
          <p:cNvSpPr/>
          <p:nvPr/>
        </p:nvSpPr>
        <p:spPr>
          <a:xfrm>
            <a:off x="7251192" y="2724912"/>
            <a:ext cx="131673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High</a:t>
            </a:r>
            <a:endParaRPr lang="en-US" sz="850" dirty="0"/>
          </a:p>
        </p:txBody>
      </p:sp>
      <p:sp>
        <p:nvSpPr>
          <p:cNvPr id="40" name="Shape 38"/>
          <p:cNvSpPr/>
          <p:nvPr/>
        </p:nvSpPr>
        <p:spPr>
          <a:xfrm>
            <a:off x="548640" y="3319272"/>
            <a:ext cx="1463040" cy="548640"/>
          </a:xfrm>
          <a:prstGeom prst="rect">
            <a:avLst/>
          </a:prstGeom>
          <a:solidFill>
            <a:srgbClr val="FEF3C7"/>
          </a:solidFill>
          <a:ln w="6350">
            <a:solidFill>
              <a:srgbClr val="F59E0B"/>
            </a:solidFill>
            <a:prstDash val="solid"/>
          </a:ln>
        </p:spPr>
      </p:sp>
      <p:sp>
        <p:nvSpPr>
          <p:cNvPr id="41" name="Text 39"/>
          <p:cNvSpPr/>
          <p:nvPr/>
        </p:nvSpPr>
        <p:spPr>
          <a:xfrm>
            <a:off x="576072" y="3319272"/>
            <a:ext cx="1408176" cy="548640"/>
          </a:xfrm>
          <a:prstGeom prst="rect">
            <a:avLst/>
          </a:prstGeom>
          <a:noFill/>
          <a:ln/>
        </p:spPr>
        <p:txBody>
          <a:bodyPr wrap="square" lIns="0" tIns="0" rIns="0" bIns="0" rtlCol="0" anchor="ctr"/>
          <a:lstStyle/>
          <a:p>
            <a:pPr algn="ctr" indent="0" marL="0">
              <a:buNone/>
            </a:pPr>
            <a:r>
              <a:rPr lang="en-US" sz="850" b="1" dirty="0">
                <a:solidFill>
                  <a:srgbClr val="92400E"/>
                </a:solidFill>
                <a:latin typeface="Calibri" pitchFamily="34" charset="0"/>
                <a:ea typeface="Calibri" pitchFamily="34" charset="-122"/>
                <a:cs typeface="Calibri" pitchFamily="34" charset="-120"/>
              </a:rPr>
              <a:t>TD</a:t>
            </a:r>
            <a:endParaRPr lang="en-US" sz="850" dirty="0"/>
          </a:p>
          <a:p>
            <a:pPr algn="ctr" indent="0" marL="0">
              <a:buNone/>
            </a:pPr>
            <a:r>
              <a:rPr lang="en-US" sz="850" b="1" dirty="0">
                <a:solidFill>
                  <a:srgbClr val="92400E"/>
                </a:solidFill>
                <a:latin typeface="Calibri" pitchFamily="34" charset="0"/>
                <a:ea typeface="Calibri" pitchFamily="34" charset="-122"/>
                <a:cs typeface="Calibri" pitchFamily="34" charset="-120"/>
              </a:rPr>
              <a:t>(Temporal-</a:t>
            </a:r>
            <a:endParaRPr lang="en-US" sz="850" dirty="0"/>
          </a:p>
          <a:p>
            <a:pPr algn="ctr" indent="0" marL="0">
              <a:buNone/>
            </a:pPr>
            <a:r>
              <a:rPr lang="en-US" sz="850" b="1" dirty="0">
                <a:solidFill>
                  <a:srgbClr val="92400E"/>
                </a:solidFill>
                <a:latin typeface="Calibri" pitchFamily="34" charset="0"/>
                <a:ea typeface="Calibri" pitchFamily="34" charset="-122"/>
                <a:cs typeface="Calibri" pitchFamily="34" charset="-120"/>
              </a:rPr>
              <a:t>Difference)</a:t>
            </a:r>
            <a:endParaRPr lang="en-US" sz="850" dirty="0"/>
          </a:p>
        </p:txBody>
      </p:sp>
      <p:sp>
        <p:nvSpPr>
          <p:cNvPr id="42" name="Shape 40"/>
          <p:cNvSpPr/>
          <p:nvPr/>
        </p:nvSpPr>
        <p:spPr>
          <a:xfrm>
            <a:off x="2103120" y="3319272"/>
            <a:ext cx="1737360" cy="548640"/>
          </a:xfrm>
          <a:prstGeom prst="rect">
            <a:avLst/>
          </a:prstGeom>
          <a:solidFill>
            <a:srgbClr val="FFFFFF"/>
          </a:solidFill>
          <a:ln w="6350">
            <a:solidFill>
              <a:srgbClr val="E8F4F8"/>
            </a:solidFill>
            <a:prstDash val="solid"/>
          </a:ln>
        </p:spPr>
      </p:sp>
      <p:sp>
        <p:nvSpPr>
          <p:cNvPr id="43" name="Text 41"/>
          <p:cNvSpPr/>
          <p:nvPr/>
        </p:nvSpPr>
        <p:spPr>
          <a:xfrm>
            <a:off x="2130552" y="3319272"/>
            <a:ext cx="168249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No</a:t>
            </a:r>
            <a:endParaRPr lang="en-US" sz="850" dirty="0"/>
          </a:p>
        </p:txBody>
      </p:sp>
      <p:sp>
        <p:nvSpPr>
          <p:cNvPr id="44" name="Shape 42"/>
          <p:cNvSpPr/>
          <p:nvPr/>
        </p:nvSpPr>
        <p:spPr>
          <a:xfrm>
            <a:off x="3931920" y="3319272"/>
            <a:ext cx="1554480" cy="548640"/>
          </a:xfrm>
          <a:prstGeom prst="rect">
            <a:avLst/>
          </a:prstGeom>
          <a:solidFill>
            <a:srgbClr val="FFFFFF"/>
          </a:solidFill>
          <a:ln w="6350">
            <a:solidFill>
              <a:srgbClr val="E8F4F8"/>
            </a:solidFill>
            <a:prstDash val="solid"/>
          </a:ln>
        </p:spPr>
      </p:sp>
      <p:sp>
        <p:nvSpPr>
          <p:cNvPr id="45" name="Text 43"/>
          <p:cNvSpPr/>
          <p:nvPr/>
        </p:nvSpPr>
        <p:spPr>
          <a:xfrm>
            <a:off x="3959352" y="3319272"/>
            <a:ext cx="149961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Each step,</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simple update</a:t>
            </a:r>
            <a:endParaRPr lang="en-US" sz="850" dirty="0"/>
          </a:p>
        </p:txBody>
      </p:sp>
      <p:sp>
        <p:nvSpPr>
          <p:cNvPr id="46" name="Shape 44"/>
          <p:cNvSpPr/>
          <p:nvPr/>
        </p:nvSpPr>
        <p:spPr>
          <a:xfrm>
            <a:off x="5577840" y="3319272"/>
            <a:ext cx="1554480" cy="548640"/>
          </a:xfrm>
          <a:prstGeom prst="rect">
            <a:avLst/>
          </a:prstGeom>
          <a:solidFill>
            <a:srgbClr val="FFFFFF"/>
          </a:solidFill>
          <a:ln w="6350">
            <a:solidFill>
              <a:srgbClr val="E8F4F8"/>
            </a:solidFill>
            <a:prstDash val="solid"/>
          </a:ln>
        </p:spPr>
      </p:sp>
      <p:sp>
        <p:nvSpPr>
          <p:cNvPr id="47" name="Text 45"/>
          <p:cNvSpPr/>
          <p:nvPr/>
        </p:nvSpPr>
        <p:spPr>
          <a:xfrm>
            <a:off x="5605272" y="3319272"/>
            <a:ext cx="149961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Good</a:t>
            </a:r>
            <a:endParaRPr lang="en-US" sz="850" dirty="0"/>
          </a:p>
          <a:p>
            <a:pPr algn="ctr" indent="0" marL="0">
              <a:buNone/>
            </a:pPr>
            <a:r>
              <a:rPr lang="en-US" sz="850" dirty="0">
                <a:solidFill>
                  <a:srgbClr val="2D3748"/>
                </a:solidFill>
                <a:latin typeface="Calibri" pitchFamily="34" charset="0"/>
                <a:ea typeface="Calibri" pitchFamily="34" charset="-122"/>
                <a:cs typeface="Calibri" pitchFamily="34" charset="-120"/>
              </a:rPr>
              <a:t>balance</a:t>
            </a:r>
            <a:endParaRPr lang="en-US" sz="850" dirty="0"/>
          </a:p>
        </p:txBody>
      </p:sp>
      <p:sp>
        <p:nvSpPr>
          <p:cNvPr id="48" name="Shape 46"/>
          <p:cNvSpPr/>
          <p:nvPr/>
        </p:nvSpPr>
        <p:spPr>
          <a:xfrm>
            <a:off x="7223760" y="3319272"/>
            <a:ext cx="1371600" cy="548640"/>
          </a:xfrm>
          <a:prstGeom prst="rect">
            <a:avLst/>
          </a:prstGeom>
          <a:solidFill>
            <a:srgbClr val="FFFFFF"/>
          </a:solidFill>
          <a:ln w="6350">
            <a:solidFill>
              <a:srgbClr val="E8F4F8"/>
            </a:solidFill>
            <a:prstDash val="solid"/>
          </a:ln>
        </p:spPr>
      </p:sp>
      <p:sp>
        <p:nvSpPr>
          <p:cNvPr id="49" name="Text 47"/>
          <p:cNvSpPr/>
          <p:nvPr/>
        </p:nvSpPr>
        <p:spPr>
          <a:xfrm>
            <a:off x="7251192" y="3319272"/>
            <a:ext cx="1316736" cy="548640"/>
          </a:xfrm>
          <a:prstGeom prst="rect">
            <a:avLst/>
          </a:prstGeom>
          <a:noFill/>
          <a:ln/>
        </p:spPr>
        <p:txBody>
          <a:bodyPr wrap="square" lIns="0" tIns="0" rIns="0" bIns="0" rtlCol="0" anchor="ctr"/>
          <a:lstStyle/>
          <a:p>
            <a:pPr algn="ctr" indent="0" marL="0">
              <a:buNone/>
            </a:pPr>
            <a:r>
              <a:rPr lang="en-US" sz="850" dirty="0">
                <a:solidFill>
                  <a:srgbClr val="2D3748"/>
                </a:solidFill>
                <a:latin typeface="Calibri" pitchFamily="34" charset="0"/>
                <a:ea typeface="Calibri" pitchFamily="34" charset="-122"/>
                <a:cs typeface="Calibri" pitchFamily="34" charset="-120"/>
              </a:rPr>
              <a:t>Low</a:t>
            </a:r>
            <a:endParaRPr lang="en-US" sz="850" dirty="0"/>
          </a:p>
        </p:txBody>
      </p:sp>
      <p:sp>
        <p:nvSpPr>
          <p:cNvPr id="50" name="Shape 48"/>
          <p:cNvSpPr/>
          <p:nvPr/>
        </p:nvSpPr>
        <p:spPr>
          <a:xfrm>
            <a:off x="548640" y="3950208"/>
            <a:ext cx="8046720" cy="457200"/>
          </a:xfrm>
          <a:prstGeom prst="rect">
            <a:avLst/>
          </a:prstGeom>
          <a:solidFill>
            <a:srgbClr val="ECFDF5"/>
          </a:solidFill>
          <a:ln w="6350">
            <a:solidFill>
              <a:srgbClr val="059669"/>
            </a:solidFill>
            <a:prstDash val="solid"/>
          </a:ln>
        </p:spPr>
      </p:sp>
      <p:sp>
        <p:nvSpPr>
          <p:cNvPr id="51" name="Text 49"/>
          <p:cNvSpPr/>
          <p:nvPr/>
        </p:nvSpPr>
        <p:spPr>
          <a:xfrm>
            <a:off x="685800" y="3968496"/>
            <a:ext cx="7772400" cy="420624"/>
          </a:xfrm>
          <a:prstGeom prst="rect">
            <a:avLst/>
          </a:prstGeom>
          <a:noFill/>
          <a:ln/>
        </p:spPr>
        <p:txBody>
          <a:bodyPr wrap="square" lIns="0" tIns="0" rIns="0" bIns="0" rtlCol="0" anchor="ctr"/>
          <a:lstStyle/>
          <a:p>
            <a:pPr indent="0" marL="0">
              <a:buNone/>
            </a:pPr>
            <a:r>
              <a:rPr lang="en-US" sz="950" dirty="0">
                <a:solidFill>
                  <a:srgbClr val="065F46"/>
                </a:solidFill>
                <a:latin typeface="Calibri" pitchFamily="34" charset="0"/>
                <a:ea typeface="Calibri" pitchFamily="34" charset="-122"/>
                <a:cs typeface="Calibri" pitchFamily="34" charset="-120"/>
              </a:rPr>
              <a:t>Analogy:  DUE = rate the restaurant after eating the full meal (waits for the end).  ADP = learn the recipe and predict how it'll taste (builds a model).  TD = adjust your expectations after every bite (updates incrementally).</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Direct Utility Estimation (DUE)</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Run the policy many times; average the observed returns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Text 4"/>
          <p:cNvSpPr/>
          <p:nvPr/>
        </p:nvSpPr>
        <p:spPr>
          <a:xfrm>
            <a:off x="548640" y="960120"/>
            <a:ext cx="3657600" cy="201168"/>
          </a:xfrm>
          <a:prstGeom prst="rect">
            <a:avLst/>
          </a:prstGeom>
          <a:noFill/>
          <a:ln/>
        </p:spPr>
        <p:txBody>
          <a:bodyPr wrap="square" lIns="0" tIns="0" rIns="0" bIns="0"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How DUE works:</a:t>
            </a:r>
            <a:endParaRPr lang="en-US" sz="1100" dirty="0"/>
          </a:p>
        </p:txBody>
      </p:sp>
      <p:sp>
        <p:nvSpPr>
          <p:cNvPr id="7" name="Shape 5"/>
          <p:cNvSpPr/>
          <p:nvPr/>
        </p:nvSpPr>
        <p:spPr>
          <a:xfrm>
            <a:off x="548640" y="1207008"/>
            <a:ext cx="3840480" cy="228600"/>
          </a:xfrm>
          <a:prstGeom prst="rect">
            <a:avLst/>
          </a:prstGeom>
          <a:solidFill>
            <a:srgbClr val="FFFFFF"/>
          </a:solidFill>
          <a:ln w="6350">
            <a:solidFill>
              <a:srgbClr val="E8F4F8"/>
            </a:solidFill>
            <a:prstDash val="solid"/>
          </a:ln>
        </p:spPr>
      </p:sp>
      <p:sp>
        <p:nvSpPr>
          <p:cNvPr id="8" name="Text 6"/>
          <p:cNvSpPr/>
          <p:nvPr/>
        </p:nvSpPr>
        <p:spPr>
          <a:xfrm>
            <a:off x="640080" y="1207008"/>
            <a:ext cx="3657600" cy="228600"/>
          </a:xfrm>
          <a:prstGeom prst="rect">
            <a:avLst/>
          </a:prstGeom>
          <a:noFill/>
          <a:ln/>
        </p:spPr>
        <p:txBody>
          <a:bodyPr wrap="square" lIns="0" tIns="0" rIns="0" bIns="0" rtlCol="0" anchor="ctr"/>
          <a:lstStyle/>
          <a:p>
            <a:pPr indent="0" marL="0">
              <a:buNone/>
            </a:pPr>
            <a:r>
              <a:rPr lang="en-US" sz="950" dirty="0">
                <a:solidFill>
                  <a:srgbClr val="2D3748"/>
                </a:solidFill>
                <a:latin typeface="Calibri" pitchFamily="34" charset="0"/>
                <a:ea typeface="Calibri" pitchFamily="34" charset="-122"/>
                <a:cs typeface="Calibri" pitchFamily="34" charset="-120"/>
              </a:rPr>
              <a:t>1. Follow policy π for many episodes (start → terminal state)</a:t>
            </a:r>
            <a:endParaRPr lang="en-US" sz="950" dirty="0"/>
          </a:p>
        </p:txBody>
      </p:sp>
      <p:sp>
        <p:nvSpPr>
          <p:cNvPr id="9" name="Shape 7"/>
          <p:cNvSpPr/>
          <p:nvPr/>
        </p:nvSpPr>
        <p:spPr>
          <a:xfrm>
            <a:off x="548640" y="1463040"/>
            <a:ext cx="3840480" cy="228600"/>
          </a:xfrm>
          <a:prstGeom prst="rect">
            <a:avLst/>
          </a:prstGeom>
          <a:solidFill>
            <a:srgbClr val="E8F4F8"/>
          </a:solidFill>
          <a:ln w="6350">
            <a:solidFill>
              <a:srgbClr val="E8F4F8"/>
            </a:solidFill>
            <a:prstDash val="solid"/>
          </a:ln>
        </p:spPr>
      </p:sp>
      <p:sp>
        <p:nvSpPr>
          <p:cNvPr id="10" name="Text 8"/>
          <p:cNvSpPr/>
          <p:nvPr/>
        </p:nvSpPr>
        <p:spPr>
          <a:xfrm>
            <a:off x="640080" y="1463040"/>
            <a:ext cx="3657600" cy="228600"/>
          </a:xfrm>
          <a:prstGeom prst="rect">
            <a:avLst/>
          </a:prstGeom>
          <a:noFill/>
          <a:ln/>
        </p:spPr>
        <p:txBody>
          <a:bodyPr wrap="square" lIns="0" tIns="0" rIns="0" bIns="0" rtlCol="0" anchor="ctr"/>
          <a:lstStyle/>
          <a:p>
            <a:pPr indent="0" marL="0">
              <a:buNone/>
            </a:pPr>
            <a:r>
              <a:rPr lang="en-US" sz="950" dirty="0">
                <a:solidFill>
                  <a:srgbClr val="2D3748"/>
                </a:solidFill>
                <a:latin typeface="Calibri" pitchFamily="34" charset="0"/>
                <a:ea typeface="Calibri" pitchFamily="34" charset="-122"/>
                <a:cs typeface="Calibri" pitchFamily="34" charset="-120"/>
              </a:rPr>
              <a:t>2. For each state visited, record the total discounted reward from that state to the end</a:t>
            </a:r>
            <a:endParaRPr lang="en-US" sz="950" dirty="0"/>
          </a:p>
        </p:txBody>
      </p:sp>
      <p:sp>
        <p:nvSpPr>
          <p:cNvPr id="11" name="Shape 9"/>
          <p:cNvSpPr/>
          <p:nvPr/>
        </p:nvSpPr>
        <p:spPr>
          <a:xfrm>
            <a:off x="548640" y="1719072"/>
            <a:ext cx="3840480" cy="228600"/>
          </a:xfrm>
          <a:prstGeom prst="rect">
            <a:avLst/>
          </a:prstGeom>
          <a:solidFill>
            <a:srgbClr val="FFFFFF"/>
          </a:solidFill>
          <a:ln w="6350">
            <a:solidFill>
              <a:srgbClr val="E8F4F8"/>
            </a:solidFill>
            <a:prstDash val="solid"/>
          </a:ln>
        </p:spPr>
      </p:sp>
      <p:sp>
        <p:nvSpPr>
          <p:cNvPr id="12" name="Text 10"/>
          <p:cNvSpPr/>
          <p:nvPr/>
        </p:nvSpPr>
        <p:spPr>
          <a:xfrm>
            <a:off x="640080" y="1719072"/>
            <a:ext cx="3657600" cy="228600"/>
          </a:xfrm>
          <a:prstGeom prst="rect">
            <a:avLst/>
          </a:prstGeom>
          <a:noFill/>
          <a:ln/>
        </p:spPr>
        <p:txBody>
          <a:bodyPr wrap="square" lIns="0" tIns="0" rIns="0" bIns="0" rtlCol="0" anchor="ctr"/>
          <a:lstStyle/>
          <a:p>
            <a:pPr indent="0" marL="0">
              <a:buNone/>
            </a:pPr>
            <a:r>
              <a:rPr lang="en-US" sz="950" dirty="0">
                <a:solidFill>
                  <a:srgbClr val="2D3748"/>
                </a:solidFill>
                <a:latin typeface="Calibri" pitchFamily="34" charset="0"/>
                <a:ea typeface="Calibri" pitchFamily="34" charset="-122"/>
                <a:cs typeface="Calibri" pitchFamily="34" charset="-120"/>
              </a:rPr>
              <a:t>3. Average these values across many episodes → that's U(s)</a:t>
            </a:r>
            <a:endParaRPr lang="en-US" sz="950" dirty="0"/>
          </a:p>
        </p:txBody>
      </p:sp>
      <p:sp>
        <p:nvSpPr>
          <p:cNvPr id="13" name="Text 11"/>
          <p:cNvSpPr/>
          <p:nvPr/>
        </p:nvSpPr>
        <p:spPr>
          <a:xfrm>
            <a:off x="548640" y="2029968"/>
            <a:ext cx="3840480" cy="201168"/>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Example — one episode in gridworld:</a:t>
            </a:r>
            <a:endParaRPr lang="en-US" sz="1000" dirty="0"/>
          </a:p>
        </p:txBody>
      </p:sp>
      <p:sp>
        <p:nvSpPr>
          <p:cNvPr id="14" name="Shape 12"/>
          <p:cNvSpPr/>
          <p:nvPr/>
        </p:nvSpPr>
        <p:spPr>
          <a:xfrm>
            <a:off x="548640" y="2258568"/>
            <a:ext cx="3840480" cy="685800"/>
          </a:xfrm>
          <a:prstGeom prst="rect">
            <a:avLst/>
          </a:prstGeom>
          <a:solidFill>
            <a:srgbClr val="EDE9FE"/>
          </a:solidFill>
          <a:ln w="6350">
            <a:solidFill>
              <a:srgbClr val="7C3AED"/>
            </a:solidFill>
            <a:prstDash val="solid"/>
          </a:ln>
        </p:spPr>
      </p:sp>
      <p:sp>
        <p:nvSpPr>
          <p:cNvPr id="15" name="Text 13"/>
          <p:cNvSpPr/>
          <p:nvPr/>
        </p:nvSpPr>
        <p:spPr>
          <a:xfrm>
            <a:off x="640080" y="2276856"/>
            <a:ext cx="3657600" cy="640080"/>
          </a:xfrm>
          <a:prstGeom prst="rect">
            <a:avLst/>
          </a:prstGeom>
          <a:noFill/>
          <a:ln/>
        </p:spPr>
        <p:txBody>
          <a:bodyPr wrap="square" lIns="0" tIns="0" rIns="0" bIns="0" rtlCol="0" anchor="t"/>
          <a:lstStyle/>
          <a:p>
            <a:pPr indent="0" marL="0">
              <a:buNone/>
            </a:pPr>
            <a:r>
              <a:rPr lang="en-US" sz="900" dirty="0">
                <a:solidFill>
                  <a:srgbClr val="7C3AED"/>
                </a:solidFill>
                <a:latin typeface="Cambria Math" pitchFamily="34" charset="0"/>
                <a:ea typeface="Cambria Math" pitchFamily="34" charset="-122"/>
                <a:cs typeface="Cambria Math" pitchFamily="34" charset="-120"/>
              </a:rPr>
              <a:t>Episode: (1,1)→(1,2)→(1,3)→(2,3)→(3,3)→(4,3) [+1]
</a:t>
            </a:r>
            <a:pPr indent="0" marL="0">
              <a:buNone/>
            </a:pPr>
            <a:r>
              <a:rPr lang="en-US" sz="900" dirty="0">
                <a:solidFill>
                  <a:srgbClr val="2D3748"/>
                </a:solidFill>
                <a:latin typeface="Cambria Math" pitchFamily="34" charset="0"/>
                <a:ea typeface="Cambria Math" pitchFamily="34" charset="-122"/>
                <a:cs typeface="Cambria Math" pitchFamily="34" charset="-120"/>
              </a:rPr>
              <a:t>Rewards: −0.04, −0.04, −0.04, −0.04, −0.04, +1
</a:t>
            </a:r>
            <a:pPr indent="0" marL="0">
              <a:buNone/>
            </a:pPr>
            <a:r>
              <a:rPr lang="en-US" sz="900" i="1" dirty="0">
                <a:solidFill>
                  <a:srgbClr val="64748B"/>
                </a:solidFill>
                <a:latin typeface="Calibri" pitchFamily="34" charset="0"/>
                <a:ea typeface="Calibri" pitchFamily="34" charset="-122"/>
                <a:cs typeface="Calibri" pitchFamily="34" charset="-120"/>
              </a:rPr>
              <a:t>With γ = 1 (no discount, for simplicity):
</a:t>
            </a:r>
            <a:pPr indent="0" marL="0">
              <a:buNone/>
            </a:pPr>
            <a:r>
              <a:rPr lang="en-US" sz="950" b="1" dirty="0">
                <a:solidFill>
                  <a:srgbClr val="7C3AED"/>
                </a:solidFill>
                <a:latin typeface="Cambria Math" pitchFamily="34" charset="0"/>
                <a:ea typeface="Cambria Math" pitchFamily="34" charset="-122"/>
                <a:cs typeface="Cambria Math" pitchFamily="34" charset="-120"/>
              </a:rPr>
              <a:t>U(1,1) sample = −0.04×5 + 1 = +0.80
</a:t>
            </a:r>
            <a:pPr indent="0" marL="0">
              <a:buNone/>
            </a:pPr>
            <a:r>
              <a:rPr lang="en-US" sz="950" b="1" dirty="0">
                <a:solidFill>
                  <a:srgbClr val="7C3AED"/>
                </a:solidFill>
                <a:latin typeface="Cambria Math" pitchFamily="34" charset="0"/>
                <a:ea typeface="Cambria Math" pitchFamily="34" charset="-122"/>
                <a:cs typeface="Cambria Math" pitchFamily="34" charset="-120"/>
              </a:rPr>
              <a:t>U(1,2) sample = −0.04×4 + 1 = +0.84</a:t>
            </a:r>
            <a:endParaRPr lang="en-US" sz="900" dirty="0"/>
          </a:p>
        </p:txBody>
      </p:sp>
      <p:sp>
        <p:nvSpPr>
          <p:cNvPr id="16" name="Text 14"/>
          <p:cNvSpPr/>
          <p:nvPr/>
        </p:nvSpPr>
        <p:spPr>
          <a:xfrm>
            <a:off x="4754880" y="960120"/>
            <a:ext cx="3840480" cy="201168"/>
          </a:xfrm>
          <a:prstGeom prst="rect">
            <a:avLst/>
          </a:prstGeom>
          <a:noFill/>
          <a:ln/>
        </p:spPr>
        <p:txBody>
          <a:bodyPr wrap="square" lIns="0" tIns="0" rIns="0" bIns="0"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Pros &amp; Cons:</a:t>
            </a:r>
            <a:endParaRPr lang="en-US" sz="1100" dirty="0"/>
          </a:p>
        </p:txBody>
      </p:sp>
      <p:sp>
        <p:nvSpPr>
          <p:cNvPr id="17" name="Shape 15"/>
          <p:cNvSpPr/>
          <p:nvPr/>
        </p:nvSpPr>
        <p:spPr>
          <a:xfrm>
            <a:off x="4754880" y="1207008"/>
            <a:ext cx="3840480" cy="502920"/>
          </a:xfrm>
          <a:prstGeom prst="rect">
            <a:avLst/>
          </a:prstGeom>
          <a:solidFill>
            <a:srgbClr val="ECFDF5"/>
          </a:solidFill>
          <a:ln w="6350">
            <a:solidFill>
              <a:srgbClr val="059669"/>
            </a:solidFill>
            <a:prstDash val="solid"/>
          </a:ln>
        </p:spPr>
      </p:sp>
      <p:sp>
        <p:nvSpPr>
          <p:cNvPr id="18" name="Text 16"/>
          <p:cNvSpPr/>
          <p:nvPr/>
        </p:nvSpPr>
        <p:spPr>
          <a:xfrm>
            <a:off x="4892040" y="1225296"/>
            <a:ext cx="3566160" cy="457200"/>
          </a:xfrm>
          <a:prstGeom prst="rect">
            <a:avLst/>
          </a:prstGeom>
          <a:noFill/>
          <a:ln/>
        </p:spPr>
        <p:txBody>
          <a:bodyPr wrap="square" lIns="0" tIns="0" rIns="0" bIns="0" rtlCol="0" anchor="t"/>
          <a:lstStyle/>
          <a:p>
            <a:pPr indent="0" marL="0">
              <a:buNone/>
            </a:pPr>
            <a:r>
              <a:rPr lang="en-US" sz="1000" b="1" dirty="0">
                <a:solidFill>
                  <a:srgbClr val="065F46"/>
                </a:solidFill>
                <a:latin typeface="Calibri" pitchFamily="34" charset="0"/>
                <a:ea typeface="Calibri" pitchFamily="34" charset="-122"/>
                <a:cs typeface="Calibri" pitchFamily="34" charset="-120"/>
              </a:rPr>
              <a:t>✓ Pros
</a:t>
            </a:r>
            <a:pPr indent="0" marL="0">
              <a:buNone/>
            </a:pPr>
            <a:r>
              <a:rPr lang="en-US" sz="950" dirty="0">
                <a:solidFill>
                  <a:srgbClr val="065F46"/>
                </a:solidFill>
                <a:latin typeface="Calibri" pitchFamily="34" charset="0"/>
                <a:ea typeface="Calibri" pitchFamily="34" charset="-122"/>
                <a:cs typeface="Calibri" pitchFamily="34" charset="-120"/>
              </a:rPr>
              <a:t>• Very simple to implement</a:t>
            </a:r>
            <a:endParaRPr lang="en-US" sz="1000" dirty="0"/>
          </a:p>
          <a:p>
            <a:pPr indent="0" marL="0">
              <a:buNone/>
            </a:pPr>
            <a:r>
              <a:rPr lang="en-US" sz="950" dirty="0">
                <a:solidFill>
                  <a:srgbClr val="065F46"/>
                </a:solidFill>
                <a:latin typeface="Calibri" pitchFamily="34" charset="0"/>
                <a:ea typeface="Calibri" pitchFamily="34" charset="-122"/>
                <a:cs typeface="Calibri" pitchFamily="34" charset="-120"/>
              </a:rPr>
              <a:t>• No model of the environment needed</a:t>
            </a:r>
            <a:endParaRPr lang="en-US" sz="1000" dirty="0"/>
          </a:p>
          <a:p>
            <a:pPr indent="0" marL="0">
              <a:buNone/>
            </a:pPr>
            <a:r>
              <a:rPr lang="en-US" sz="950" dirty="0">
                <a:solidFill>
                  <a:srgbClr val="065F46"/>
                </a:solidFill>
                <a:latin typeface="Calibri" pitchFamily="34" charset="0"/>
                <a:ea typeface="Calibri" pitchFamily="34" charset="-122"/>
                <a:cs typeface="Calibri" pitchFamily="34" charset="-120"/>
              </a:rPr>
              <a:t>• Guaranteed to converge with enough episodes</a:t>
            </a:r>
            <a:endParaRPr lang="en-US" sz="1000" dirty="0"/>
          </a:p>
        </p:txBody>
      </p:sp>
      <p:sp>
        <p:nvSpPr>
          <p:cNvPr id="19" name="Shape 17"/>
          <p:cNvSpPr/>
          <p:nvPr/>
        </p:nvSpPr>
        <p:spPr>
          <a:xfrm>
            <a:off x="4754880" y="1801368"/>
            <a:ext cx="3840480" cy="685800"/>
          </a:xfrm>
          <a:prstGeom prst="rect">
            <a:avLst/>
          </a:prstGeom>
          <a:solidFill>
            <a:srgbClr val="FEE2E2"/>
          </a:solidFill>
          <a:ln w="6350">
            <a:solidFill>
              <a:srgbClr val="DC2626"/>
            </a:solidFill>
            <a:prstDash val="solid"/>
          </a:ln>
        </p:spPr>
      </p:sp>
      <p:sp>
        <p:nvSpPr>
          <p:cNvPr id="20" name="Text 18"/>
          <p:cNvSpPr/>
          <p:nvPr/>
        </p:nvSpPr>
        <p:spPr>
          <a:xfrm>
            <a:off x="4892040" y="1819656"/>
            <a:ext cx="3566160" cy="640080"/>
          </a:xfrm>
          <a:prstGeom prst="rect">
            <a:avLst/>
          </a:prstGeom>
          <a:noFill/>
          <a:ln/>
        </p:spPr>
        <p:txBody>
          <a:bodyPr wrap="square" lIns="0" tIns="0" rIns="0" bIns="0" rtlCol="0" anchor="t"/>
          <a:lstStyle/>
          <a:p>
            <a:pPr indent="0" marL="0">
              <a:buNone/>
            </a:pPr>
            <a:r>
              <a:rPr lang="en-US" sz="1000" b="1" dirty="0">
                <a:solidFill>
                  <a:srgbClr val="991B1B"/>
                </a:solidFill>
                <a:latin typeface="Calibri" pitchFamily="34" charset="0"/>
                <a:ea typeface="Calibri" pitchFamily="34" charset="-122"/>
                <a:cs typeface="Calibri" pitchFamily="34" charset="-120"/>
              </a:rPr>
              <a:t>✗ Cons
</a:t>
            </a:r>
            <a:pPr indent="0" marL="0">
              <a:buNone/>
            </a:pPr>
            <a:r>
              <a:rPr lang="en-US" sz="950" dirty="0">
                <a:solidFill>
                  <a:srgbClr val="991B1B"/>
                </a:solidFill>
                <a:latin typeface="Calibri" pitchFamily="34" charset="0"/>
                <a:ea typeface="Calibri" pitchFamily="34" charset="-122"/>
                <a:cs typeface="Calibri" pitchFamily="34" charset="-120"/>
              </a:rPr>
              <a:t>• SLOW — needs many episodes to converge</a:t>
            </a:r>
            <a:endParaRPr lang="en-US" sz="1000" dirty="0"/>
          </a:p>
          <a:p>
            <a:pPr indent="0" marL="0">
              <a:buNone/>
            </a:pPr>
            <a:r>
              <a:rPr lang="en-US" sz="950" dirty="0">
                <a:solidFill>
                  <a:srgbClr val="991B1B"/>
                </a:solidFill>
                <a:latin typeface="Calibri" pitchFamily="34" charset="0"/>
                <a:ea typeface="Calibri" pitchFamily="34" charset="-122"/>
                <a:cs typeface="Calibri" pitchFamily="34" charset="-120"/>
              </a:rPr>
              <a:t>• Ignores MDP structure: treats each state</a:t>
            </a:r>
            <a:endParaRPr lang="en-US" sz="1000" dirty="0"/>
          </a:p>
          <a:p>
            <a:pPr indent="0" marL="0">
              <a:buNone/>
            </a:pPr>
            <a:r>
              <a:rPr lang="en-US" sz="950" dirty="0">
                <a:solidFill>
                  <a:srgbClr val="991B1B"/>
                </a:solidFill>
                <a:latin typeface="Calibri" pitchFamily="34" charset="0"/>
                <a:ea typeface="Calibri" pitchFamily="34" charset="-122"/>
                <a:cs typeface="Calibri" pitchFamily="34" charset="-120"/>
              </a:rPr>
              <a:t>  independently, even though neighbouring</a:t>
            </a:r>
            <a:endParaRPr lang="en-US" sz="1000" dirty="0"/>
          </a:p>
          <a:p>
            <a:pPr indent="0" marL="0">
              <a:buNone/>
            </a:pPr>
            <a:r>
              <a:rPr lang="en-US" sz="950" dirty="0">
                <a:solidFill>
                  <a:srgbClr val="991B1B"/>
                </a:solidFill>
                <a:latin typeface="Calibri" pitchFamily="34" charset="0"/>
                <a:ea typeface="Calibri" pitchFamily="34" charset="-122"/>
                <a:cs typeface="Calibri" pitchFamily="34" charset="-120"/>
              </a:rPr>
              <a:t>  states' utilities are RELATED</a:t>
            </a:r>
            <a:endParaRPr lang="en-US" sz="1000" dirty="0"/>
          </a:p>
          <a:p>
            <a:pPr indent="0" marL="0">
              <a:buNone/>
            </a:pPr>
            <a:r>
              <a:rPr lang="en-US" sz="950" dirty="0">
                <a:solidFill>
                  <a:srgbClr val="991B1B"/>
                </a:solidFill>
                <a:latin typeface="Calibri" pitchFamily="34" charset="0"/>
                <a:ea typeface="Calibri" pitchFamily="34" charset="-122"/>
                <a:cs typeface="Calibri" pitchFamily="34" charset="-120"/>
              </a:rPr>
              <a:t>• Throws away information about the transition</a:t>
            </a:r>
            <a:endParaRPr lang="en-US" sz="1000" dirty="0"/>
          </a:p>
          <a:p>
            <a:pPr indent="0" marL="0">
              <a:buNone/>
            </a:pPr>
            <a:r>
              <a:rPr lang="en-US" sz="950" dirty="0">
                <a:solidFill>
                  <a:srgbClr val="991B1B"/>
                </a:solidFill>
                <a:latin typeface="Calibri" pitchFamily="34" charset="0"/>
                <a:ea typeface="Calibri" pitchFamily="34" charset="-122"/>
                <a:cs typeface="Calibri" pitchFamily="34" charset="-120"/>
              </a:rPr>
              <a:t>  model and reward function</a:t>
            </a:r>
            <a:endParaRPr lang="en-US" sz="1000" dirty="0"/>
          </a:p>
        </p:txBody>
      </p:sp>
      <p:sp>
        <p:nvSpPr>
          <p:cNvPr id="21" name="Shape 19"/>
          <p:cNvSpPr/>
          <p:nvPr/>
        </p:nvSpPr>
        <p:spPr>
          <a:xfrm>
            <a:off x="4754880" y="2606040"/>
            <a:ext cx="3840480" cy="411480"/>
          </a:xfrm>
          <a:prstGeom prst="rect">
            <a:avLst/>
          </a:prstGeom>
          <a:solidFill>
            <a:srgbClr val="E8F4F8"/>
          </a:solidFill>
          <a:ln w="6350">
            <a:solidFill>
              <a:srgbClr val="1C7293"/>
            </a:solidFill>
            <a:prstDash val="solid"/>
          </a:ln>
        </p:spPr>
      </p:sp>
      <p:sp>
        <p:nvSpPr>
          <p:cNvPr id="22" name="Text 20"/>
          <p:cNvSpPr/>
          <p:nvPr/>
        </p:nvSpPr>
        <p:spPr>
          <a:xfrm>
            <a:off x="4892040" y="2624328"/>
            <a:ext cx="3566160" cy="365760"/>
          </a:xfrm>
          <a:prstGeom prst="rect">
            <a:avLst/>
          </a:prstGeom>
          <a:noFill/>
          <a:ln/>
        </p:spPr>
        <p:txBody>
          <a:bodyPr wrap="square" lIns="0" tIns="0" rIns="0" bIns="0" rtlCol="0" anchor="ctr"/>
          <a:lstStyle/>
          <a:p>
            <a:pPr indent="0" marL="0">
              <a:buNone/>
            </a:pPr>
            <a:r>
              <a:rPr lang="en-US" sz="950" b="1" dirty="0">
                <a:solidFill>
                  <a:srgbClr val="065A82"/>
                </a:solidFill>
                <a:latin typeface="Calibri" pitchFamily="34" charset="0"/>
                <a:ea typeface="Calibri" pitchFamily="34" charset="-122"/>
                <a:cs typeface="Calibri" pitchFamily="34" charset="-120"/>
              </a:rPr>
              <a:t>Key weakness: </a:t>
            </a:r>
            <a:pPr indent="0" marL="0">
              <a:buNone/>
            </a:pPr>
            <a:r>
              <a:rPr lang="en-US" sz="900" dirty="0">
                <a:solidFill>
                  <a:srgbClr val="2D3748"/>
                </a:solidFill>
                <a:latin typeface="Calibri" pitchFamily="34" charset="0"/>
                <a:ea typeface="Calibri" pitchFamily="34" charset="-122"/>
                <a:cs typeface="Calibri" pitchFamily="34" charset="-120"/>
              </a:rPr>
              <a:t>DUE computes each U(s) independently from raw experience. It doesn't exploit the fact that U(1,1) and U(1,2) are related through the MDP transitions.</a:t>
            </a:r>
            <a:endParaRPr lang="en-US" sz="950" dirty="0"/>
          </a:p>
        </p:txBody>
      </p:sp>
      <p:sp>
        <p:nvSpPr>
          <p:cNvPr id="23" name="Shape 21"/>
          <p:cNvSpPr/>
          <p:nvPr/>
        </p:nvSpPr>
        <p:spPr>
          <a:xfrm>
            <a:off x="548640" y="3154680"/>
            <a:ext cx="8046720" cy="320040"/>
          </a:xfrm>
          <a:prstGeom prst="rect">
            <a:avLst/>
          </a:prstGeom>
          <a:solidFill>
            <a:srgbClr val="FEF3C7"/>
          </a:solidFill>
          <a:ln w="6350">
            <a:solidFill>
              <a:srgbClr val="F59E0B"/>
            </a:solidFill>
            <a:prstDash val="solid"/>
          </a:ln>
        </p:spPr>
      </p:sp>
      <p:sp>
        <p:nvSpPr>
          <p:cNvPr id="24" name="Text 22"/>
          <p:cNvSpPr/>
          <p:nvPr/>
        </p:nvSpPr>
        <p:spPr>
          <a:xfrm>
            <a:off x="685800" y="3154680"/>
            <a:ext cx="7772400" cy="320040"/>
          </a:xfrm>
          <a:prstGeom prst="rect">
            <a:avLst/>
          </a:prstGeom>
          <a:noFill/>
          <a:ln/>
        </p:spPr>
        <p:txBody>
          <a:bodyPr wrap="square" lIns="0" tIns="0" rIns="0" bIns="0" rtlCol="0" anchor="ctr"/>
          <a:lstStyle/>
          <a:p>
            <a:pPr indent="0" marL="0">
              <a:buNone/>
            </a:pPr>
            <a:r>
              <a:rPr lang="en-US" sz="1000" b="1" dirty="0">
                <a:solidFill>
                  <a:srgbClr val="92400E"/>
                </a:solidFill>
                <a:latin typeface="Calibri" pitchFamily="34" charset="0"/>
                <a:ea typeface="Calibri" pitchFamily="34" charset="-122"/>
                <a:cs typeface="Calibri" pitchFamily="34" charset="-120"/>
              </a:rPr>
              <a:t>⚡ DUE in one line:  Follow the policy, record what happens, average the returns. Simple but slow — ignores the structure of the MDP.</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Adaptive Dynamic Programming (ADP)</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Learn the model P and R from observations, then solve the Bellman equations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Text 4"/>
          <p:cNvSpPr/>
          <p:nvPr/>
        </p:nvSpPr>
        <p:spPr>
          <a:xfrm>
            <a:off x="548640" y="960120"/>
            <a:ext cx="3657600" cy="201168"/>
          </a:xfrm>
          <a:prstGeom prst="rect">
            <a:avLst/>
          </a:prstGeom>
          <a:noFill/>
          <a:ln/>
        </p:spPr>
        <p:txBody>
          <a:bodyPr wrap="square" lIns="0" tIns="0" rIns="0" bIns="0"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How ADP works:</a:t>
            </a:r>
            <a:endParaRPr lang="en-US" sz="1100" dirty="0"/>
          </a:p>
        </p:txBody>
      </p:sp>
      <p:sp>
        <p:nvSpPr>
          <p:cNvPr id="7" name="Shape 5"/>
          <p:cNvSpPr/>
          <p:nvPr/>
        </p:nvSpPr>
        <p:spPr>
          <a:xfrm>
            <a:off x="548640" y="1207008"/>
            <a:ext cx="274320" cy="292608"/>
          </a:xfrm>
          <a:prstGeom prst="rect">
            <a:avLst/>
          </a:prstGeom>
          <a:solidFill>
            <a:srgbClr val="065A82"/>
          </a:solidFill>
          <a:ln w="6350">
            <a:solidFill>
              <a:srgbClr val="065A82"/>
            </a:solidFill>
            <a:prstDash val="solid"/>
          </a:ln>
        </p:spPr>
      </p:sp>
      <p:sp>
        <p:nvSpPr>
          <p:cNvPr id="8" name="Text 6"/>
          <p:cNvSpPr/>
          <p:nvPr/>
        </p:nvSpPr>
        <p:spPr>
          <a:xfrm>
            <a:off x="548640" y="1207008"/>
            <a:ext cx="274320" cy="292608"/>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9" name="Shape 7"/>
          <p:cNvSpPr/>
          <p:nvPr/>
        </p:nvSpPr>
        <p:spPr>
          <a:xfrm>
            <a:off x="868680" y="1207008"/>
            <a:ext cx="3703320" cy="292608"/>
          </a:xfrm>
          <a:prstGeom prst="rect">
            <a:avLst/>
          </a:prstGeom>
          <a:solidFill>
            <a:srgbClr val="FFFFFF"/>
          </a:solidFill>
          <a:ln w="6350">
            <a:solidFill>
              <a:srgbClr val="E8F4F8"/>
            </a:solidFill>
            <a:prstDash val="solid"/>
          </a:ln>
        </p:spPr>
      </p:sp>
      <p:sp>
        <p:nvSpPr>
          <p:cNvPr id="10" name="Text 8"/>
          <p:cNvSpPr/>
          <p:nvPr/>
        </p:nvSpPr>
        <p:spPr>
          <a:xfrm>
            <a:off x="914400" y="1207008"/>
            <a:ext cx="3611880" cy="292608"/>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While following policy π, COUNT transitions: "from state s with action a, I ended up in s' this many times"</a:t>
            </a:r>
            <a:endParaRPr lang="en-US" sz="900" dirty="0"/>
          </a:p>
        </p:txBody>
      </p:sp>
      <p:sp>
        <p:nvSpPr>
          <p:cNvPr id="11" name="Shape 9"/>
          <p:cNvSpPr/>
          <p:nvPr/>
        </p:nvSpPr>
        <p:spPr>
          <a:xfrm>
            <a:off x="548640" y="1554480"/>
            <a:ext cx="274320" cy="292608"/>
          </a:xfrm>
          <a:prstGeom prst="rect">
            <a:avLst/>
          </a:prstGeom>
          <a:solidFill>
            <a:srgbClr val="065A82"/>
          </a:solidFill>
          <a:ln w="6350">
            <a:solidFill>
              <a:srgbClr val="065A82"/>
            </a:solidFill>
            <a:prstDash val="solid"/>
          </a:ln>
        </p:spPr>
      </p:sp>
      <p:sp>
        <p:nvSpPr>
          <p:cNvPr id="12" name="Text 10"/>
          <p:cNvSpPr/>
          <p:nvPr/>
        </p:nvSpPr>
        <p:spPr>
          <a:xfrm>
            <a:off x="548640" y="1554480"/>
            <a:ext cx="274320" cy="292608"/>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3" name="Shape 11"/>
          <p:cNvSpPr/>
          <p:nvPr/>
        </p:nvSpPr>
        <p:spPr>
          <a:xfrm>
            <a:off x="868680" y="1554480"/>
            <a:ext cx="3703320" cy="292608"/>
          </a:xfrm>
          <a:prstGeom prst="rect">
            <a:avLst/>
          </a:prstGeom>
          <a:solidFill>
            <a:srgbClr val="E8F4F8"/>
          </a:solidFill>
          <a:ln w="6350">
            <a:solidFill>
              <a:srgbClr val="E8F4F8"/>
            </a:solidFill>
            <a:prstDash val="solid"/>
          </a:ln>
        </p:spPr>
      </p:sp>
      <p:sp>
        <p:nvSpPr>
          <p:cNvPr id="14" name="Text 12"/>
          <p:cNvSpPr/>
          <p:nvPr/>
        </p:nvSpPr>
        <p:spPr>
          <a:xfrm>
            <a:off x="914400" y="1554480"/>
            <a:ext cx="3611880" cy="292608"/>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Estimate P(s'|s,a) = (count of s→s' with a) / (total times did a in s)</a:t>
            </a:r>
            <a:endParaRPr lang="en-US" sz="900" dirty="0"/>
          </a:p>
        </p:txBody>
      </p:sp>
      <p:sp>
        <p:nvSpPr>
          <p:cNvPr id="15" name="Shape 13"/>
          <p:cNvSpPr/>
          <p:nvPr/>
        </p:nvSpPr>
        <p:spPr>
          <a:xfrm>
            <a:off x="548640" y="1901952"/>
            <a:ext cx="274320" cy="292608"/>
          </a:xfrm>
          <a:prstGeom prst="rect">
            <a:avLst/>
          </a:prstGeom>
          <a:solidFill>
            <a:srgbClr val="065A82"/>
          </a:solidFill>
          <a:ln w="6350">
            <a:solidFill>
              <a:srgbClr val="065A82"/>
            </a:solidFill>
            <a:prstDash val="solid"/>
          </a:ln>
        </p:spPr>
      </p:sp>
      <p:sp>
        <p:nvSpPr>
          <p:cNvPr id="16" name="Text 14"/>
          <p:cNvSpPr/>
          <p:nvPr/>
        </p:nvSpPr>
        <p:spPr>
          <a:xfrm>
            <a:off x="548640" y="1901952"/>
            <a:ext cx="274320" cy="292608"/>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7" name="Shape 15"/>
          <p:cNvSpPr/>
          <p:nvPr/>
        </p:nvSpPr>
        <p:spPr>
          <a:xfrm>
            <a:off x="868680" y="1901952"/>
            <a:ext cx="3703320" cy="292608"/>
          </a:xfrm>
          <a:prstGeom prst="rect">
            <a:avLst/>
          </a:prstGeom>
          <a:solidFill>
            <a:srgbClr val="FFFFFF"/>
          </a:solidFill>
          <a:ln w="6350">
            <a:solidFill>
              <a:srgbClr val="E8F4F8"/>
            </a:solidFill>
            <a:prstDash val="solid"/>
          </a:ln>
        </p:spPr>
      </p:sp>
      <p:sp>
        <p:nvSpPr>
          <p:cNvPr id="18" name="Text 16"/>
          <p:cNvSpPr/>
          <p:nvPr/>
        </p:nvSpPr>
        <p:spPr>
          <a:xfrm>
            <a:off x="914400" y="1901952"/>
            <a:ext cx="3611880" cy="292608"/>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Estimate R(s) from observed rewards</a:t>
            </a:r>
            <a:endParaRPr lang="en-US" sz="900" dirty="0"/>
          </a:p>
        </p:txBody>
      </p:sp>
      <p:sp>
        <p:nvSpPr>
          <p:cNvPr id="19" name="Shape 17"/>
          <p:cNvSpPr/>
          <p:nvPr/>
        </p:nvSpPr>
        <p:spPr>
          <a:xfrm>
            <a:off x="548640" y="2249424"/>
            <a:ext cx="274320" cy="292608"/>
          </a:xfrm>
          <a:prstGeom prst="rect">
            <a:avLst/>
          </a:prstGeom>
          <a:solidFill>
            <a:srgbClr val="065A82"/>
          </a:solidFill>
          <a:ln w="6350">
            <a:solidFill>
              <a:srgbClr val="065A82"/>
            </a:solidFill>
            <a:prstDash val="solid"/>
          </a:ln>
        </p:spPr>
      </p:sp>
      <p:sp>
        <p:nvSpPr>
          <p:cNvPr id="20" name="Text 18"/>
          <p:cNvSpPr/>
          <p:nvPr/>
        </p:nvSpPr>
        <p:spPr>
          <a:xfrm>
            <a:off x="548640" y="2249424"/>
            <a:ext cx="274320" cy="292608"/>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1" name="Shape 19"/>
          <p:cNvSpPr/>
          <p:nvPr/>
        </p:nvSpPr>
        <p:spPr>
          <a:xfrm>
            <a:off x="868680" y="2249424"/>
            <a:ext cx="3703320" cy="292608"/>
          </a:xfrm>
          <a:prstGeom prst="rect">
            <a:avLst/>
          </a:prstGeom>
          <a:solidFill>
            <a:srgbClr val="E8F4F8"/>
          </a:solidFill>
          <a:ln w="6350">
            <a:solidFill>
              <a:srgbClr val="E8F4F8"/>
            </a:solidFill>
            <a:prstDash val="solid"/>
          </a:ln>
        </p:spPr>
      </p:sp>
      <p:sp>
        <p:nvSpPr>
          <p:cNvPr id="22" name="Text 20"/>
          <p:cNvSpPr/>
          <p:nvPr/>
        </p:nvSpPr>
        <p:spPr>
          <a:xfrm>
            <a:off x="914400" y="2249424"/>
            <a:ext cx="3611880" cy="292608"/>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Solve the Bellman equations (system of linear equations) for U(s)</a:t>
            </a:r>
            <a:endParaRPr lang="en-US" sz="900" dirty="0"/>
          </a:p>
        </p:txBody>
      </p:sp>
      <p:sp>
        <p:nvSpPr>
          <p:cNvPr id="23" name="Text 21"/>
          <p:cNvSpPr/>
          <p:nvPr/>
        </p:nvSpPr>
        <p:spPr>
          <a:xfrm>
            <a:off x="548640" y="2633472"/>
            <a:ext cx="4114800" cy="201168"/>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Learning the transition model — example:</a:t>
            </a:r>
            <a:endParaRPr lang="en-US" sz="1000" dirty="0"/>
          </a:p>
        </p:txBody>
      </p:sp>
      <p:sp>
        <p:nvSpPr>
          <p:cNvPr id="24" name="Shape 22"/>
          <p:cNvSpPr/>
          <p:nvPr/>
        </p:nvSpPr>
        <p:spPr>
          <a:xfrm>
            <a:off x="548640" y="2862072"/>
            <a:ext cx="4023360" cy="502920"/>
          </a:xfrm>
          <a:prstGeom prst="rect">
            <a:avLst/>
          </a:prstGeom>
          <a:solidFill>
            <a:srgbClr val="EDE9FE"/>
          </a:solidFill>
          <a:ln w="6350">
            <a:solidFill>
              <a:srgbClr val="7C3AED"/>
            </a:solidFill>
            <a:prstDash val="solid"/>
          </a:ln>
        </p:spPr>
      </p:sp>
      <p:sp>
        <p:nvSpPr>
          <p:cNvPr id="25" name="Text 23"/>
          <p:cNvSpPr/>
          <p:nvPr/>
        </p:nvSpPr>
        <p:spPr>
          <a:xfrm>
            <a:off x="640080" y="2880360"/>
            <a:ext cx="3840480" cy="457200"/>
          </a:xfrm>
          <a:prstGeom prst="rect">
            <a:avLst/>
          </a:prstGeom>
          <a:noFill/>
          <a:ln/>
        </p:spPr>
        <p:txBody>
          <a:bodyPr wrap="square" lIns="0" tIns="0" rIns="0" bIns="0" rtlCol="0" anchor="t"/>
          <a:lstStyle/>
          <a:p>
            <a:pPr indent="0" marL="0">
              <a:buNone/>
            </a:pPr>
            <a:r>
              <a:rPr lang="en-US" sz="950" b="1" dirty="0">
                <a:solidFill>
                  <a:srgbClr val="7C3AED"/>
                </a:solidFill>
                <a:latin typeface="Calibri" pitchFamily="34" charset="0"/>
                <a:ea typeface="Calibri" pitchFamily="34" charset="-122"/>
                <a:cs typeface="Calibri" pitchFamily="34" charset="-120"/>
              </a:rPr>
              <a:t>From (3,1), did action Up 100 times:
</a:t>
            </a:r>
            <a:pPr indent="0" marL="0">
              <a:buNone/>
            </a:pPr>
            <a:r>
              <a:rPr lang="en-US" sz="950" dirty="0">
                <a:solidFill>
                  <a:srgbClr val="2D3748"/>
                </a:solidFill>
                <a:latin typeface="Cambria Math" pitchFamily="34" charset="0"/>
                <a:ea typeface="Cambria Math" pitchFamily="34" charset="-122"/>
                <a:cs typeface="Cambria Math" pitchFamily="34" charset="-120"/>
              </a:rPr>
              <a:t>  → ended at (3,2): 78 times   → P = 0.78
</a:t>
            </a:r>
            <a:pPr indent="0" marL="0">
              <a:buNone/>
            </a:pPr>
            <a:r>
              <a:rPr lang="en-US" sz="950" dirty="0">
                <a:solidFill>
                  <a:srgbClr val="2D3748"/>
                </a:solidFill>
                <a:latin typeface="Cambria Math" pitchFamily="34" charset="0"/>
                <a:ea typeface="Cambria Math" pitchFamily="34" charset="-122"/>
                <a:cs typeface="Cambria Math" pitchFamily="34" charset="-120"/>
              </a:rPr>
              <a:t>  → ended at (2,1): 12 times   → P = 0.12
</a:t>
            </a:r>
            <a:pPr indent="0" marL="0">
              <a:buNone/>
            </a:pPr>
            <a:r>
              <a:rPr lang="en-US" sz="950" dirty="0">
                <a:solidFill>
                  <a:srgbClr val="2D3748"/>
                </a:solidFill>
                <a:latin typeface="Cambria Math" pitchFamily="34" charset="0"/>
                <a:ea typeface="Cambria Math" pitchFamily="34" charset="-122"/>
                <a:cs typeface="Cambria Math" pitchFamily="34" charset="-120"/>
              </a:rPr>
              <a:t>  → ended at (4,1): 10 times   → P = 0.10</a:t>
            </a:r>
            <a:endParaRPr lang="en-US" sz="950" dirty="0"/>
          </a:p>
        </p:txBody>
      </p:sp>
      <p:sp>
        <p:nvSpPr>
          <p:cNvPr id="26" name="Text 24"/>
          <p:cNvSpPr/>
          <p:nvPr/>
        </p:nvSpPr>
        <p:spPr>
          <a:xfrm>
            <a:off x="4846320" y="960120"/>
            <a:ext cx="3840480" cy="201168"/>
          </a:xfrm>
          <a:prstGeom prst="rect">
            <a:avLst/>
          </a:prstGeom>
          <a:noFill/>
          <a:ln/>
        </p:spPr>
        <p:txBody>
          <a:bodyPr wrap="square" lIns="0" tIns="0" rIns="0" bIns="0"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Pros &amp; Cons:</a:t>
            </a:r>
            <a:endParaRPr lang="en-US" sz="1100" dirty="0"/>
          </a:p>
        </p:txBody>
      </p:sp>
      <p:sp>
        <p:nvSpPr>
          <p:cNvPr id="27" name="Shape 25"/>
          <p:cNvSpPr/>
          <p:nvPr/>
        </p:nvSpPr>
        <p:spPr>
          <a:xfrm>
            <a:off x="4846320" y="1207008"/>
            <a:ext cx="3749040" cy="594360"/>
          </a:xfrm>
          <a:prstGeom prst="rect">
            <a:avLst/>
          </a:prstGeom>
          <a:solidFill>
            <a:srgbClr val="ECFDF5"/>
          </a:solidFill>
          <a:ln w="6350">
            <a:solidFill>
              <a:srgbClr val="059669"/>
            </a:solidFill>
            <a:prstDash val="solid"/>
          </a:ln>
        </p:spPr>
      </p:sp>
      <p:sp>
        <p:nvSpPr>
          <p:cNvPr id="28" name="Text 26"/>
          <p:cNvSpPr/>
          <p:nvPr/>
        </p:nvSpPr>
        <p:spPr>
          <a:xfrm>
            <a:off x="4983480" y="1225296"/>
            <a:ext cx="3474720" cy="548640"/>
          </a:xfrm>
          <a:prstGeom prst="rect">
            <a:avLst/>
          </a:prstGeom>
          <a:noFill/>
          <a:ln/>
        </p:spPr>
        <p:txBody>
          <a:bodyPr wrap="square" lIns="0" tIns="0" rIns="0" bIns="0" rtlCol="0" anchor="t"/>
          <a:lstStyle/>
          <a:p>
            <a:pPr indent="0" marL="0">
              <a:buNone/>
            </a:pPr>
            <a:r>
              <a:rPr lang="en-US" sz="1000" b="1" dirty="0">
                <a:solidFill>
                  <a:srgbClr val="065F46"/>
                </a:solidFill>
                <a:latin typeface="Calibri" pitchFamily="34" charset="0"/>
                <a:ea typeface="Calibri" pitchFamily="34" charset="-122"/>
                <a:cs typeface="Calibri" pitchFamily="34" charset="-120"/>
              </a:rPr>
              <a:t>✓ Pros
</a:t>
            </a:r>
            <a:pPr indent="0" marL="0">
              <a:buNone/>
            </a:pPr>
            <a:r>
              <a:rPr lang="en-US" sz="950" dirty="0">
                <a:solidFill>
                  <a:srgbClr val="065F46"/>
                </a:solidFill>
                <a:latin typeface="Calibri" pitchFamily="34" charset="0"/>
                <a:ea typeface="Calibri" pitchFamily="34" charset="-122"/>
                <a:cs typeface="Calibri" pitchFamily="34" charset="-120"/>
              </a:rPr>
              <a:t>• Makes FULL use of MDP structure</a:t>
            </a:r>
            <a:endParaRPr lang="en-US" sz="1000" dirty="0"/>
          </a:p>
          <a:p>
            <a:pPr indent="0" marL="0">
              <a:buNone/>
            </a:pPr>
            <a:r>
              <a:rPr lang="en-US" sz="950" dirty="0">
                <a:solidFill>
                  <a:srgbClr val="065F46"/>
                </a:solidFill>
                <a:latin typeface="Calibri" pitchFamily="34" charset="0"/>
                <a:ea typeface="Calibri" pitchFamily="34" charset="-122"/>
                <a:cs typeface="Calibri" pitchFamily="34" charset="-120"/>
              </a:rPr>
              <a:t>• Learns fast (fewer episodes needed)</a:t>
            </a:r>
            <a:endParaRPr lang="en-US" sz="1000" dirty="0"/>
          </a:p>
          <a:p>
            <a:pPr indent="0" marL="0">
              <a:buNone/>
            </a:pPr>
            <a:r>
              <a:rPr lang="en-US" sz="950" dirty="0">
                <a:solidFill>
                  <a:srgbClr val="065F46"/>
                </a:solidFill>
                <a:latin typeface="Calibri" pitchFamily="34" charset="0"/>
                <a:ea typeface="Calibri" pitchFamily="34" charset="-122"/>
                <a:cs typeface="Calibri" pitchFamily="34" charset="-120"/>
              </a:rPr>
              <a:t>• Uses transition relationships between states</a:t>
            </a:r>
            <a:endParaRPr lang="en-US" sz="1000" dirty="0"/>
          </a:p>
          <a:p>
            <a:pPr indent="0" marL="0">
              <a:buNone/>
            </a:pPr>
            <a:r>
              <a:rPr lang="en-US" sz="950" dirty="0">
                <a:solidFill>
                  <a:srgbClr val="065F46"/>
                </a:solidFill>
                <a:latin typeface="Calibri" pitchFamily="34" charset="0"/>
                <a:ea typeface="Calibri" pitchFamily="34" charset="-122"/>
                <a:cs typeface="Calibri" pitchFamily="34" charset="-120"/>
              </a:rPr>
              <a:t>• Solves for ALL U(s) at once (exact solution)</a:t>
            </a:r>
            <a:endParaRPr lang="en-US" sz="1000" dirty="0"/>
          </a:p>
        </p:txBody>
      </p:sp>
      <p:sp>
        <p:nvSpPr>
          <p:cNvPr id="29" name="Shape 27"/>
          <p:cNvSpPr/>
          <p:nvPr/>
        </p:nvSpPr>
        <p:spPr>
          <a:xfrm>
            <a:off x="4846320" y="1892808"/>
            <a:ext cx="3749040" cy="594360"/>
          </a:xfrm>
          <a:prstGeom prst="rect">
            <a:avLst/>
          </a:prstGeom>
          <a:solidFill>
            <a:srgbClr val="FEE2E2"/>
          </a:solidFill>
          <a:ln w="6350">
            <a:solidFill>
              <a:srgbClr val="DC2626"/>
            </a:solidFill>
            <a:prstDash val="solid"/>
          </a:ln>
        </p:spPr>
      </p:sp>
      <p:sp>
        <p:nvSpPr>
          <p:cNvPr id="30" name="Text 28"/>
          <p:cNvSpPr/>
          <p:nvPr/>
        </p:nvSpPr>
        <p:spPr>
          <a:xfrm>
            <a:off x="4983480" y="1911096"/>
            <a:ext cx="3474720" cy="548640"/>
          </a:xfrm>
          <a:prstGeom prst="rect">
            <a:avLst/>
          </a:prstGeom>
          <a:noFill/>
          <a:ln/>
        </p:spPr>
        <p:txBody>
          <a:bodyPr wrap="square" lIns="0" tIns="0" rIns="0" bIns="0" rtlCol="0" anchor="t"/>
          <a:lstStyle/>
          <a:p>
            <a:pPr indent="0" marL="0">
              <a:buNone/>
            </a:pPr>
            <a:r>
              <a:rPr lang="en-US" sz="1000" b="1" dirty="0">
                <a:solidFill>
                  <a:srgbClr val="991B1B"/>
                </a:solidFill>
                <a:latin typeface="Calibri" pitchFamily="34" charset="0"/>
                <a:ea typeface="Calibri" pitchFamily="34" charset="-122"/>
                <a:cs typeface="Calibri" pitchFamily="34" charset="-120"/>
              </a:rPr>
              <a:t>✗ Cons
</a:t>
            </a:r>
            <a:pPr indent="0" marL="0">
              <a:buNone/>
            </a:pPr>
            <a:r>
              <a:rPr lang="en-US" sz="950" dirty="0">
                <a:solidFill>
                  <a:srgbClr val="991B1B"/>
                </a:solidFill>
                <a:latin typeface="Calibri" pitchFamily="34" charset="0"/>
                <a:ea typeface="Calibri" pitchFamily="34" charset="-122"/>
                <a:cs typeface="Calibri" pitchFamily="34" charset="-120"/>
              </a:rPr>
              <a:t>• Computationally EXPENSIVE for large</a:t>
            </a:r>
            <a:endParaRPr lang="en-US" sz="1000" dirty="0"/>
          </a:p>
          <a:p>
            <a:pPr indent="0" marL="0">
              <a:buNone/>
            </a:pPr>
            <a:r>
              <a:rPr lang="en-US" sz="950" dirty="0">
                <a:solidFill>
                  <a:srgbClr val="991B1B"/>
                </a:solidFill>
                <a:latin typeface="Calibri" pitchFamily="34" charset="0"/>
                <a:ea typeface="Calibri" pitchFamily="34" charset="-122"/>
                <a:cs typeface="Calibri" pitchFamily="34" charset="-120"/>
              </a:rPr>
              <a:t>  state spaces (must solve system of equations)</a:t>
            </a:r>
            <a:endParaRPr lang="en-US" sz="1000" dirty="0"/>
          </a:p>
          <a:p>
            <a:pPr indent="0" marL="0">
              <a:buNone/>
            </a:pPr>
            <a:r>
              <a:rPr lang="en-US" sz="950" dirty="0">
                <a:solidFill>
                  <a:srgbClr val="991B1B"/>
                </a:solidFill>
                <a:latin typeface="Calibri" pitchFamily="34" charset="0"/>
                <a:ea typeface="Calibri" pitchFamily="34" charset="-122"/>
                <a:cs typeface="Calibri" pitchFamily="34" charset="-120"/>
              </a:rPr>
              <a:t>• Requires learning AND storing the full</a:t>
            </a:r>
            <a:endParaRPr lang="en-US" sz="1000" dirty="0"/>
          </a:p>
          <a:p>
            <a:pPr indent="0" marL="0">
              <a:buNone/>
            </a:pPr>
            <a:r>
              <a:rPr lang="en-US" sz="950" dirty="0">
                <a:solidFill>
                  <a:srgbClr val="991B1B"/>
                </a:solidFill>
                <a:latin typeface="Calibri" pitchFamily="34" charset="0"/>
                <a:ea typeface="Calibri" pitchFamily="34" charset="-122"/>
                <a:cs typeface="Calibri" pitchFamily="34" charset="-120"/>
              </a:rPr>
              <a:t>  transition model P(s'|s,a)</a:t>
            </a:r>
            <a:endParaRPr lang="en-US" sz="1000" dirty="0"/>
          </a:p>
          <a:p>
            <a:pPr indent="0" marL="0">
              <a:buNone/>
            </a:pPr>
            <a:r>
              <a:rPr lang="en-US" sz="950" dirty="0">
                <a:solidFill>
                  <a:srgbClr val="991B1B"/>
                </a:solidFill>
                <a:latin typeface="Calibri" pitchFamily="34" charset="0"/>
                <a:ea typeface="Calibri" pitchFamily="34" charset="-122"/>
                <a:cs typeface="Calibri" pitchFamily="34" charset="-120"/>
              </a:rPr>
              <a:t>• Doesn't scale well (backgammon: 10²⁰ states)</a:t>
            </a:r>
            <a:endParaRPr lang="en-US" sz="1000" dirty="0"/>
          </a:p>
        </p:txBody>
      </p:sp>
      <p:sp>
        <p:nvSpPr>
          <p:cNvPr id="31" name="Shape 29"/>
          <p:cNvSpPr/>
          <p:nvPr/>
        </p:nvSpPr>
        <p:spPr>
          <a:xfrm>
            <a:off x="4846320" y="2606040"/>
            <a:ext cx="3749040" cy="411480"/>
          </a:xfrm>
          <a:prstGeom prst="rect">
            <a:avLst/>
          </a:prstGeom>
          <a:solidFill>
            <a:srgbClr val="E8F4F8"/>
          </a:solidFill>
          <a:ln w="6350">
            <a:solidFill>
              <a:srgbClr val="1C7293"/>
            </a:solidFill>
            <a:prstDash val="solid"/>
          </a:ln>
        </p:spPr>
      </p:sp>
      <p:sp>
        <p:nvSpPr>
          <p:cNvPr id="32" name="Text 30"/>
          <p:cNvSpPr/>
          <p:nvPr/>
        </p:nvSpPr>
        <p:spPr>
          <a:xfrm>
            <a:off x="4983480" y="2624328"/>
            <a:ext cx="3474720" cy="365760"/>
          </a:xfrm>
          <a:prstGeom prst="rect">
            <a:avLst/>
          </a:prstGeom>
          <a:noFill/>
          <a:ln/>
        </p:spPr>
        <p:txBody>
          <a:bodyPr wrap="square" lIns="0" tIns="0" rIns="0" bIns="0" rtlCol="0" anchor="ctr"/>
          <a:lstStyle/>
          <a:p>
            <a:pPr indent="0" marL="0">
              <a:buNone/>
            </a:pPr>
            <a:r>
              <a:rPr lang="en-US" sz="950" b="1" dirty="0">
                <a:solidFill>
                  <a:srgbClr val="065A82"/>
                </a:solidFill>
                <a:latin typeface="Calibri" pitchFamily="34" charset="0"/>
                <a:ea typeface="Calibri" pitchFamily="34" charset="-122"/>
                <a:cs typeface="Calibri" pitchFamily="34" charset="-120"/>
              </a:rPr>
              <a:t>ADP vs DUE: </a:t>
            </a:r>
            <a:pPr indent="0" marL="0">
              <a:buNone/>
            </a:pPr>
            <a:r>
              <a:rPr lang="en-US" sz="900" dirty="0">
                <a:solidFill>
                  <a:srgbClr val="2D3748"/>
                </a:solidFill>
                <a:latin typeface="Calibri" pitchFamily="34" charset="0"/>
                <a:ea typeface="Calibri" pitchFamily="34" charset="-122"/>
                <a:cs typeface="Calibri" pitchFamily="34" charset="-120"/>
              </a:rPr>
              <a:t>ADP exploits the MDP structure to learn faster, but pays for it in computation. DUE is simpler but wastes structural information.</a:t>
            </a:r>
            <a:endParaRPr lang="en-US" sz="950" dirty="0"/>
          </a:p>
        </p:txBody>
      </p:sp>
      <p:sp>
        <p:nvSpPr>
          <p:cNvPr id="33" name="Shape 31"/>
          <p:cNvSpPr/>
          <p:nvPr/>
        </p:nvSpPr>
        <p:spPr>
          <a:xfrm>
            <a:off x="548640" y="3520440"/>
            <a:ext cx="8046720" cy="320040"/>
          </a:xfrm>
          <a:prstGeom prst="rect">
            <a:avLst/>
          </a:prstGeom>
          <a:solidFill>
            <a:srgbClr val="FEF3C7"/>
          </a:solidFill>
          <a:ln w="6350">
            <a:solidFill>
              <a:srgbClr val="F59E0B"/>
            </a:solidFill>
            <a:prstDash val="solid"/>
          </a:ln>
        </p:spPr>
      </p:sp>
      <p:sp>
        <p:nvSpPr>
          <p:cNvPr id="34" name="Text 32"/>
          <p:cNvSpPr/>
          <p:nvPr/>
        </p:nvSpPr>
        <p:spPr>
          <a:xfrm>
            <a:off x="685800" y="3520440"/>
            <a:ext cx="7772400" cy="320040"/>
          </a:xfrm>
          <a:prstGeom prst="rect">
            <a:avLst/>
          </a:prstGeom>
          <a:noFill/>
          <a:ln/>
        </p:spPr>
        <p:txBody>
          <a:bodyPr wrap="square" lIns="0" tIns="0" rIns="0" bIns="0" rtlCol="0" anchor="ctr"/>
          <a:lstStyle/>
          <a:p>
            <a:pPr indent="0" marL="0">
              <a:buNone/>
            </a:pPr>
            <a:r>
              <a:rPr lang="en-US" sz="1000" b="1" dirty="0">
                <a:solidFill>
                  <a:srgbClr val="92400E"/>
                </a:solidFill>
                <a:latin typeface="Calibri" pitchFamily="34" charset="0"/>
                <a:ea typeface="Calibri" pitchFamily="34" charset="-122"/>
                <a:cs typeface="Calibri" pitchFamily="34" charset="-120"/>
              </a:rPr>
              <a:t>⚡ ADP in one line:  Learn the model (P and R) from experience, then solve the Bellman equations exactly. Fast learning but expensive computation.</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 Temporal-Difference (TD) Learning</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THE central idea of reinforcement learning — update after every step, no model needed</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960120"/>
            <a:ext cx="8046720" cy="457200"/>
          </a:xfrm>
          <a:prstGeom prst="rect">
            <a:avLst/>
          </a:prstGeom>
          <a:solidFill>
            <a:srgbClr val="EDE9FE"/>
          </a:solidFill>
          <a:ln w="6350">
            <a:solidFill>
              <a:srgbClr val="7C3AED"/>
            </a:solidFill>
            <a:prstDash val="solid"/>
          </a:ln>
        </p:spPr>
      </p:sp>
      <p:sp>
        <p:nvSpPr>
          <p:cNvPr id="7" name="Text 5"/>
          <p:cNvSpPr/>
          <p:nvPr/>
        </p:nvSpPr>
        <p:spPr>
          <a:xfrm>
            <a:off x="731520" y="960120"/>
            <a:ext cx="5029200" cy="457200"/>
          </a:xfrm>
          <a:prstGeom prst="rect">
            <a:avLst/>
          </a:prstGeom>
          <a:noFill/>
          <a:ln/>
        </p:spPr>
        <p:txBody>
          <a:bodyPr wrap="square" rtlCol="0" anchor="ctr"/>
          <a:lstStyle/>
          <a:p>
            <a:pPr algn="ctr" indent="0" marL="0">
              <a:buNone/>
            </a:pPr>
            <a:r>
              <a:rPr lang="en-US" sz="1600" b="1" dirty="0">
                <a:solidFill>
                  <a:srgbClr val="7C3AED"/>
                </a:solidFill>
                <a:latin typeface="Cambria Math" pitchFamily="34" charset="0"/>
                <a:ea typeface="Cambria Math" pitchFamily="34" charset="-122"/>
                <a:cs typeface="Cambria Math" pitchFamily="34" charset="-120"/>
              </a:rPr>
              <a:t>U(s) ← U(s) + α · [ R(s) + γ · U(s') − U(s) ]</a:t>
            </a:r>
            <a:endParaRPr lang="en-US" sz="1600" dirty="0"/>
          </a:p>
        </p:txBody>
      </p:sp>
      <p:sp>
        <p:nvSpPr>
          <p:cNvPr id="8" name="Shape 6"/>
          <p:cNvSpPr/>
          <p:nvPr/>
        </p:nvSpPr>
        <p:spPr>
          <a:xfrm>
            <a:off x="5852160" y="960120"/>
            <a:ext cx="2651760" cy="457200"/>
          </a:xfrm>
          <a:prstGeom prst="rect">
            <a:avLst/>
          </a:prstGeom>
          <a:solidFill>
            <a:srgbClr val="FEF3C7"/>
          </a:solidFill>
          <a:ln w="6350">
            <a:solidFill>
              <a:srgbClr val="F59E0B"/>
            </a:solidFill>
            <a:prstDash val="solid"/>
          </a:ln>
        </p:spPr>
      </p:sp>
      <p:sp>
        <p:nvSpPr>
          <p:cNvPr id="9" name="Text 7"/>
          <p:cNvSpPr/>
          <p:nvPr/>
        </p:nvSpPr>
        <p:spPr>
          <a:xfrm>
            <a:off x="5943600" y="978408"/>
            <a:ext cx="2468880" cy="420624"/>
          </a:xfrm>
          <a:prstGeom prst="rect">
            <a:avLst/>
          </a:prstGeom>
          <a:noFill/>
          <a:ln/>
        </p:spPr>
        <p:txBody>
          <a:bodyPr wrap="square" rtlCol="0" anchor="ctr"/>
          <a:lstStyle/>
          <a:p>
            <a:pPr algn="ctr" indent="0" marL="0">
              <a:buNone/>
            </a:pPr>
            <a:r>
              <a:rPr lang="en-US" sz="900" b="1" dirty="0">
                <a:solidFill>
                  <a:srgbClr val="92400E"/>
                </a:solidFill>
                <a:latin typeface="Calibri" pitchFamily="34" charset="0"/>
                <a:ea typeface="Calibri" pitchFamily="34" charset="-122"/>
                <a:cs typeface="Calibri" pitchFamily="34" charset="-120"/>
              </a:rPr>
              <a:t>TD error (δ)
</a:t>
            </a:r>
            <a:pPr algn="ctr" indent="0" marL="0">
              <a:buNone/>
            </a:pPr>
            <a:r>
              <a:rPr lang="en-US" sz="1000" b="1" dirty="0">
                <a:solidFill>
                  <a:srgbClr val="92400E"/>
                </a:solidFill>
                <a:latin typeface="Calibri" pitchFamily="34" charset="0"/>
                <a:ea typeface="Calibri" pitchFamily="34" charset="-122"/>
                <a:cs typeface="Calibri" pitchFamily="34" charset="-120"/>
              </a:rPr>
              <a:t>the SURPRISE</a:t>
            </a:r>
            <a:endParaRPr lang="en-US" sz="900" dirty="0"/>
          </a:p>
        </p:txBody>
      </p:sp>
      <p:sp>
        <p:nvSpPr>
          <p:cNvPr id="10" name="Shape 8"/>
          <p:cNvSpPr/>
          <p:nvPr/>
        </p:nvSpPr>
        <p:spPr>
          <a:xfrm>
            <a:off x="548640" y="1536192"/>
            <a:ext cx="1188720" cy="228600"/>
          </a:xfrm>
          <a:prstGeom prst="rect">
            <a:avLst/>
          </a:prstGeom>
          <a:solidFill>
            <a:srgbClr val="065A82"/>
          </a:solidFill>
          <a:ln w="6350">
            <a:solidFill>
              <a:srgbClr val="065A82"/>
            </a:solidFill>
            <a:prstDash val="solid"/>
          </a:ln>
        </p:spPr>
      </p:sp>
      <p:sp>
        <p:nvSpPr>
          <p:cNvPr id="11" name="Text 9"/>
          <p:cNvSpPr/>
          <p:nvPr/>
        </p:nvSpPr>
        <p:spPr>
          <a:xfrm>
            <a:off x="594360" y="1536192"/>
            <a:ext cx="1097280" cy="228600"/>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Symbol</a:t>
            </a:r>
            <a:endParaRPr lang="en-US" sz="900" dirty="0"/>
          </a:p>
        </p:txBody>
      </p:sp>
      <p:sp>
        <p:nvSpPr>
          <p:cNvPr id="12" name="Shape 10"/>
          <p:cNvSpPr/>
          <p:nvPr/>
        </p:nvSpPr>
        <p:spPr>
          <a:xfrm>
            <a:off x="1828800" y="1536192"/>
            <a:ext cx="2834640" cy="228600"/>
          </a:xfrm>
          <a:prstGeom prst="rect">
            <a:avLst/>
          </a:prstGeom>
          <a:solidFill>
            <a:srgbClr val="065A82"/>
          </a:solidFill>
          <a:ln w="6350">
            <a:solidFill>
              <a:srgbClr val="065A82"/>
            </a:solidFill>
            <a:prstDash val="solid"/>
          </a:ln>
        </p:spPr>
      </p:sp>
      <p:sp>
        <p:nvSpPr>
          <p:cNvPr id="13" name="Text 11"/>
          <p:cNvSpPr/>
          <p:nvPr/>
        </p:nvSpPr>
        <p:spPr>
          <a:xfrm>
            <a:off x="1874520" y="1536192"/>
            <a:ext cx="2743200" cy="228600"/>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Meaning</a:t>
            </a:r>
            <a:endParaRPr lang="en-US" sz="900" dirty="0"/>
          </a:p>
        </p:txBody>
      </p:sp>
      <p:sp>
        <p:nvSpPr>
          <p:cNvPr id="14" name="Shape 12"/>
          <p:cNvSpPr/>
          <p:nvPr/>
        </p:nvSpPr>
        <p:spPr>
          <a:xfrm>
            <a:off x="4754880" y="1536192"/>
            <a:ext cx="3840480" cy="228600"/>
          </a:xfrm>
          <a:prstGeom prst="rect">
            <a:avLst/>
          </a:prstGeom>
          <a:solidFill>
            <a:srgbClr val="065A82"/>
          </a:solidFill>
          <a:ln w="6350">
            <a:solidFill>
              <a:srgbClr val="065A82"/>
            </a:solidFill>
            <a:prstDash val="solid"/>
          </a:ln>
        </p:spPr>
      </p:sp>
      <p:sp>
        <p:nvSpPr>
          <p:cNvPr id="15" name="Text 13"/>
          <p:cNvSpPr/>
          <p:nvPr/>
        </p:nvSpPr>
        <p:spPr>
          <a:xfrm>
            <a:off x="4800600" y="1536192"/>
            <a:ext cx="3749040" cy="228600"/>
          </a:xfrm>
          <a:prstGeom prst="rect">
            <a:avLst/>
          </a:prstGeom>
          <a:noFill/>
          <a:ln/>
        </p:spPr>
        <p:txBody>
          <a:bodyPr wrap="square" lIns="0" tIns="0" rIns="0" bIns="0"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Analogy</a:t>
            </a:r>
            <a:endParaRPr lang="en-US" sz="900" dirty="0"/>
          </a:p>
        </p:txBody>
      </p:sp>
      <p:sp>
        <p:nvSpPr>
          <p:cNvPr id="16" name="Shape 14"/>
          <p:cNvSpPr/>
          <p:nvPr/>
        </p:nvSpPr>
        <p:spPr>
          <a:xfrm>
            <a:off x="548640" y="1792224"/>
            <a:ext cx="1188720" cy="256032"/>
          </a:xfrm>
          <a:prstGeom prst="rect">
            <a:avLst/>
          </a:prstGeom>
          <a:solidFill>
            <a:srgbClr val="FFFFFF"/>
          </a:solidFill>
          <a:ln w="6350">
            <a:solidFill>
              <a:srgbClr val="E8F4F8"/>
            </a:solidFill>
            <a:prstDash val="solid"/>
          </a:ln>
        </p:spPr>
      </p:sp>
      <p:sp>
        <p:nvSpPr>
          <p:cNvPr id="17" name="Text 15"/>
          <p:cNvSpPr/>
          <p:nvPr/>
        </p:nvSpPr>
        <p:spPr>
          <a:xfrm>
            <a:off x="594360" y="1792224"/>
            <a:ext cx="1097280" cy="256032"/>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U(s)</a:t>
            </a:r>
            <a:endParaRPr lang="en-US" sz="1000" dirty="0"/>
          </a:p>
        </p:txBody>
      </p:sp>
      <p:sp>
        <p:nvSpPr>
          <p:cNvPr id="18" name="Shape 16"/>
          <p:cNvSpPr/>
          <p:nvPr/>
        </p:nvSpPr>
        <p:spPr>
          <a:xfrm>
            <a:off x="1828800" y="1792224"/>
            <a:ext cx="2834640" cy="256032"/>
          </a:xfrm>
          <a:prstGeom prst="rect">
            <a:avLst/>
          </a:prstGeom>
          <a:solidFill>
            <a:srgbClr val="FFFFFF"/>
          </a:solidFill>
          <a:ln w="6350">
            <a:solidFill>
              <a:srgbClr val="E8F4F8"/>
            </a:solidFill>
            <a:prstDash val="solid"/>
          </a:ln>
        </p:spPr>
      </p:sp>
      <p:sp>
        <p:nvSpPr>
          <p:cNvPr id="19" name="Text 17"/>
          <p:cNvSpPr/>
          <p:nvPr/>
        </p:nvSpPr>
        <p:spPr>
          <a:xfrm>
            <a:off x="1874520" y="1792224"/>
            <a:ext cx="274320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Current estimate of state s's value</a:t>
            </a:r>
            <a:endParaRPr lang="en-US" sz="900" dirty="0"/>
          </a:p>
        </p:txBody>
      </p:sp>
      <p:sp>
        <p:nvSpPr>
          <p:cNvPr id="20" name="Shape 18"/>
          <p:cNvSpPr/>
          <p:nvPr/>
        </p:nvSpPr>
        <p:spPr>
          <a:xfrm>
            <a:off x="4754880" y="1792224"/>
            <a:ext cx="3840480" cy="256032"/>
          </a:xfrm>
          <a:prstGeom prst="rect">
            <a:avLst/>
          </a:prstGeom>
          <a:solidFill>
            <a:srgbClr val="FFFFFF"/>
          </a:solidFill>
          <a:ln w="6350">
            <a:solidFill>
              <a:srgbClr val="E8F4F8"/>
            </a:solidFill>
            <a:prstDash val="solid"/>
          </a:ln>
        </p:spPr>
      </p:sp>
      <p:sp>
        <p:nvSpPr>
          <p:cNvPr id="21" name="Text 19"/>
          <p:cNvSpPr/>
          <p:nvPr/>
        </p:nvSpPr>
        <p:spPr>
          <a:xfrm>
            <a:off x="4800600" y="1792224"/>
            <a:ext cx="374904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What I THINK this state is worth</a:t>
            </a:r>
            <a:endParaRPr lang="en-US" sz="900" dirty="0"/>
          </a:p>
        </p:txBody>
      </p:sp>
      <p:sp>
        <p:nvSpPr>
          <p:cNvPr id="22" name="Shape 20"/>
          <p:cNvSpPr/>
          <p:nvPr/>
        </p:nvSpPr>
        <p:spPr>
          <a:xfrm>
            <a:off x="548640" y="2066544"/>
            <a:ext cx="1188720" cy="256032"/>
          </a:xfrm>
          <a:prstGeom prst="rect">
            <a:avLst/>
          </a:prstGeom>
          <a:solidFill>
            <a:srgbClr val="E8F4F8"/>
          </a:solidFill>
          <a:ln w="6350">
            <a:solidFill>
              <a:srgbClr val="E8F4F8"/>
            </a:solidFill>
            <a:prstDash val="solid"/>
          </a:ln>
        </p:spPr>
      </p:sp>
      <p:sp>
        <p:nvSpPr>
          <p:cNvPr id="23" name="Text 21"/>
          <p:cNvSpPr/>
          <p:nvPr/>
        </p:nvSpPr>
        <p:spPr>
          <a:xfrm>
            <a:off x="594360" y="2066544"/>
            <a:ext cx="1097280" cy="256032"/>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α</a:t>
            </a:r>
            <a:endParaRPr lang="en-US" sz="1000" dirty="0"/>
          </a:p>
        </p:txBody>
      </p:sp>
      <p:sp>
        <p:nvSpPr>
          <p:cNvPr id="24" name="Shape 22"/>
          <p:cNvSpPr/>
          <p:nvPr/>
        </p:nvSpPr>
        <p:spPr>
          <a:xfrm>
            <a:off x="1828800" y="2066544"/>
            <a:ext cx="2834640" cy="256032"/>
          </a:xfrm>
          <a:prstGeom prst="rect">
            <a:avLst/>
          </a:prstGeom>
          <a:solidFill>
            <a:srgbClr val="E8F4F8"/>
          </a:solidFill>
          <a:ln w="6350">
            <a:solidFill>
              <a:srgbClr val="E8F4F8"/>
            </a:solidFill>
            <a:prstDash val="solid"/>
          </a:ln>
        </p:spPr>
      </p:sp>
      <p:sp>
        <p:nvSpPr>
          <p:cNvPr id="25" name="Text 23"/>
          <p:cNvSpPr/>
          <p:nvPr/>
        </p:nvSpPr>
        <p:spPr>
          <a:xfrm>
            <a:off x="1874520" y="2066544"/>
            <a:ext cx="274320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Learning rate (0 &lt; α ≤ 1) — how much to trust new experience</a:t>
            </a:r>
            <a:endParaRPr lang="en-US" sz="900" dirty="0"/>
          </a:p>
        </p:txBody>
      </p:sp>
      <p:sp>
        <p:nvSpPr>
          <p:cNvPr id="26" name="Shape 24"/>
          <p:cNvSpPr/>
          <p:nvPr/>
        </p:nvSpPr>
        <p:spPr>
          <a:xfrm>
            <a:off x="4754880" y="2066544"/>
            <a:ext cx="3840480" cy="256032"/>
          </a:xfrm>
          <a:prstGeom prst="rect">
            <a:avLst/>
          </a:prstGeom>
          <a:solidFill>
            <a:srgbClr val="E8F4F8"/>
          </a:solidFill>
          <a:ln w="6350">
            <a:solidFill>
              <a:srgbClr val="E8F4F8"/>
            </a:solidFill>
            <a:prstDash val="solid"/>
          </a:ln>
        </p:spPr>
      </p:sp>
      <p:sp>
        <p:nvSpPr>
          <p:cNvPr id="27" name="Text 25"/>
          <p:cNvSpPr/>
          <p:nvPr/>
        </p:nvSpPr>
        <p:spPr>
          <a:xfrm>
            <a:off x="4800600" y="2066544"/>
            <a:ext cx="374904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How much I adjust my belief</a:t>
            </a:r>
            <a:endParaRPr lang="en-US" sz="900" dirty="0"/>
          </a:p>
        </p:txBody>
      </p:sp>
      <p:sp>
        <p:nvSpPr>
          <p:cNvPr id="28" name="Shape 26"/>
          <p:cNvSpPr/>
          <p:nvPr/>
        </p:nvSpPr>
        <p:spPr>
          <a:xfrm>
            <a:off x="548640" y="2340864"/>
            <a:ext cx="1188720" cy="256032"/>
          </a:xfrm>
          <a:prstGeom prst="rect">
            <a:avLst/>
          </a:prstGeom>
          <a:solidFill>
            <a:srgbClr val="FFFFFF"/>
          </a:solidFill>
          <a:ln w="6350">
            <a:solidFill>
              <a:srgbClr val="E8F4F8"/>
            </a:solidFill>
            <a:prstDash val="solid"/>
          </a:ln>
        </p:spPr>
      </p:sp>
      <p:sp>
        <p:nvSpPr>
          <p:cNvPr id="29" name="Text 27"/>
          <p:cNvSpPr/>
          <p:nvPr/>
        </p:nvSpPr>
        <p:spPr>
          <a:xfrm>
            <a:off x="594360" y="2340864"/>
            <a:ext cx="1097280" cy="256032"/>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R(s)</a:t>
            </a:r>
            <a:endParaRPr lang="en-US" sz="1000" dirty="0"/>
          </a:p>
        </p:txBody>
      </p:sp>
      <p:sp>
        <p:nvSpPr>
          <p:cNvPr id="30" name="Shape 28"/>
          <p:cNvSpPr/>
          <p:nvPr/>
        </p:nvSpPr>
        <p:spPr>
          <a:xfrm>
            <a:off x="1828800" y="2340864"/>
            <a:ext cx="2834640" cy="256032"/>
          </a:xfrm>
          <a:prstGeom prst="rect">
            <a:avLst/>
          </a:prstGeom>
          <a:solidFill>
            <a:srgbClr val="FFFFFF"/>
          </a:solidFill>
          <a:ln w="6350">
            <a:solidFill>
              <a:srgbClr val="E8F4F8"/>
            </a:solidFill>
            <a:prstDash val="solid"/>
          </a:ln>
        </p:spPr>
      </p:sp>
      <p:sp>
        <p:nvSpPr>
          <p:cNvPr id="31" name="Text 29"/>
          <p:cNvSpPr/>
          <p:nvPr/>
        </p:nvSpPr>
        <p:spPr>
          <a:xfrm>
            <a:off x="1874520" y="2340864"/>
            <a:ext cx="274320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Reward received at state s</a:t>
            </a:r>
            <a:endParaRPr lang="en-US" sz="900" dirty="0"/>
          </a:p>
        </p:txBody>
      </p:sp>
      <p:sp>
        <p:nvSpPr>
          <p:cNvPr id="32" name="Shape 30"/>
          <p:cNvSpPr/>
          <p:nvPr/>
        </p:nvSpPr>
        <p:spPr>
          <a:xfrm>
            <a:off x="4754880" y="2340864"/>
            <a:ext cx="3840480" cy="256032"/>
          </a:xfrm>
          <a:prstGeom prst="rect">
            <a:avLst/>
          </a:prstGeom>
          <a:solidFill>
            <a:srgbClr val="FFFFFF"/>
          </a:solidFill>
          <a:ln w="6350">
            <a:solidFill>
              <a:srgbClr val="E8F4F8"/>
            </a:solidFill>
            <a:prstDash val="solid"/>
          </a:ln>
        </p:spPr>
      </p:sp>
      <p:sp>
        <p:nvSpPr>
          <p:cNvPr id="33" name="Text 31"/>
          <p:cNvSpPr/>
          <p:nvPr/>
        </p:nvSpPr>
        <p:spPr>
          <a:xfrm>
            <a:off x="4800600" y="2340864"/>
            <a:ext cx="374904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Cash I just got</a:t>
            </a:r>
            <a:endParaRPr lang="en-US" sz="900" dirty="0"/>
          </a:p>
        </p:txBody>
      </p:sp>
      <p:sp>
        <p:nvSpPr>
          <p:cNvPr id="34" name="Shape 32"/>
          <p:cNvSpPr/>
          <p:nvPr/>
        </p:nvSpPr>
        <p:spPr>
          <a:xfrm>
            <a:off x="548640" y="2615184"/>
            <a:ext cx="1188720" cy="256032"/>
          </a:xfrm>
          <a:prstGeom prst="rect">
            <a:avLst/>
          </a:prstGeom>
          <a:solidFill>
            <a:srgbClr val="E8F4F8"/>
          </a:solidFill>
          <a:ln w="6350">
            <a:solidFill>
              <a:srgbClr val="E8F4F8"/>
            </a:solidFill>
            <a:prstDash val="solid"/>
          </a:ln>
        </p:spPr>
      </p:sp>
      <p:sp>
        <p:nvSpPr>
          <p:cNvPr id="35" name="Text 33"/>
          <p:cNvSpPr/>
          <p:nvPr/>
        </p:nvSpPr>
        <p:spPr>
          <a:xfrm>
            <a:off x="594360" y="2615184"/>
            <a:ext cx="1097280" cy="256032"/>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γ</a:t>
            </a:r>
            <a:endParaRPr lang="en-US" sz="1000" dirty="0"/>
          </a:p>
        </p:txBody>
      </p:sp>
      <p:sp>
        <p:nvSpPr>
          <p:cNvPr id="36" name="Shape 34"/>
          <p:cNvSpPr/>
          <p:nvPr/>
        </p:nvSpPr>
        <p:spPr>
          <a:xfrm>
            <a:off x="1828800" y="2615184"/>
            <a:ext cx="2834640" cy="256032"/>
          </a:xfrm>
          <a:prstGeom prst="rect">
            <a:avLst/>
          </a:prstGeom>
          <a:solidFill>
            <a:srgbClr val="E8F4F8"/>
          </a:solidFill>
          <a:ln w="6350">
            <a:solidFill>
              <a:srgbClr val="E8F4F8"/>
            </a:solidFill>
            <a:prstDash val="solid"/>
          </a:ln>
        </p:spPr>
      </p:sp>
      <p:sp>
        <p:nvSpPr>
          <p:cNvPr id="37" name="Text 35"/>
          <p:cNvSpPr/>
          <p:nvPr/>
        </p:nvSpPr>
        <p:spPr>
          <a:xfrm>
            <a:off x="1874520" y="2615184"/>
            <a:ext cx="274320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Discount factor — patience</a:t>
            </a:r>
            <a:endParaRPr lang="en-US" sz="900" dirty="0"/>
          </a:p>
        </p:txBody>
      </p:sp>
      <p:sp>
        <p:nvSpPr>
          <p:cNvPr id="38" name="Shape 36"/>
          <p:cNvSpPr/>
          <p:nvPr/>
        </p:nvSpPr>
        <p:spPr>
          <a:xfrm>
            <a:off x="4754880" y="2615184"/>
            <a:ext cx="3840480" cy="256032"/>
          </a:xfrm>
          <a:prstGeom prst="rect">
            <a:avLst/>
          </a:prstGeom>
          <a:solidFill>
            <a:srgbClr val="E8F4F8"/>
          </a:solidFill>
          <a:ln w="6350">
            <a:solidFill>
              <a:srgbClr val="E8F4F8"/>
            </a:solidFill>
            <a:prstDash val="solid"/>
          </a:ln>
        </p:spPr>
      </p:sp>
      <p:sp>
        <p:nvSpPr>
          <p:cNvPr id="39" name="Text 37"/>
          <p:cNvSpPr/>
          <p:nvPr/>
        </p:nvSpPr>
        <p:spPr>
          <a:xfrm>
            <a:off x="4800600" y="2615184"/>
            <a:ext cx="374904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How much I care about the future</a:t>
            </a:r>
            <a:endParaRPr lang="en-US" sz="900" dirty="0"/>
          </a:p>
        </p:txBody>
      </p:sp>
      <p:sp>
        <p:nvSpPr>
          <p:cNvPr id="40" name="Shape 38"/>
          <p:cNvSpPr/>
          <p:nvPr/>
        </p:nvSpPr>
        <p:spPr>
          <a:xfrm>
            <a:off x="548640" y="2889504"/>
            <a:ext cx="1188720" cy="256032"/>
          </a:xfrm>
          <a:prstGeom prst="rect">
            <a:avLst/>
          </a:prstGeom>
          <a:solidFill>
            <a:srgbClr val="FFFFFF"/>
          </a:solidFill>
          <a:ln w="6350">
            <a:solidFill>
              <a:srgbClr val="E8F4F8"/>
            </a:solidFill>
            <a:prstDash val="solid"/>
          </a:ln>
        </p:spPr>
      </p:sp>
      <p:sp>
        <p:nvSpPr>
          <p:cNvPr id="41" name="Text 39"/>
          <p:cNvSpPr/>
          <p:nvPr/>
        </p:nvSpPr>
        <p:spPr>
          <a:xfrm>
            <a:off x="594360" y="2889504"/>
            <a:ext cx="1097280" cy="256032"/>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U(s')</a:t>
            </a:r>
            <a:endParaRPr lang="en-US" sz="1000" dirty="0"/>
          </a:p>
        </p:txBody>
      </p:sp>
      <p:sp>
        <p:nvSpPr>
          <p:cNvPr id="42" name="Shape 40"/>
          <p:cNvSpPr/>
          <p:nvPr/>
        </p:nvSpPr>
        <p:spPr>
          <a:xfrm>
            <a:off x="1828800" y="2889504"/>
            <a:ext cx="2834640" cy="256032"/>
          </a:xfrm>
          <a:prstGeom prst="rect">
            <a:avLst/>
          </a:prstGeom>
          <a:solidFill>
            <a:srgbClr val="FFFFFF"/>
          </a:solidFill>
          <a:ln w="6350">
            <a:solidFill>
              <a:srgbClr val="E8F4F8"/>
            </a:solidFill>
            <a:prstDash val="solid"/>
          </a:ln>
        </p:spPr>
      </p:sp>
      <p:sp>
        <p:nvSpPr>
          <p:cNvPr id="43" name="Text 41"/>
          <p:cNvSpPr/>
          <p:nvPr/>
        </p:nvSpPr>
        <p:spPr>
          <a:xfrm>
            <a:off x="1874520" y="2889504"/>
            <a:ext cx="274320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Current estimate of NEXT state's value</a:t>
            </a:r>
            <a:endParaRPr lang="en-US" sz="900" dirty="0"/>
          </a:p>
        </p:txBody>
      </p:sp>
      <p:sp>
        <p:nvSpPr>
          <p:cNvPr id="44" name="Shape 42"/>
          <p:cNvSpPr/>
          <p:nvPr/>
        </p:nvSpPr>
        <p:spPr>
          <a:xfrm>
            <a:off x="4754880" y="2889504"/>
            <a:ext cx="3840480" cy="256032"/>
          </a:xfrm>
          <a:prstGeom prst="rect">
            <a:avLst/>
          </a:prstGeom>
          <a:solidFill>
            <a:srgbClr val="FFFFFF"/>
          </a:solidFill>
          <a:ln w="6350">
            <a:solidFill>
              <a:srgbClr val="E8F4F8"/>
            </a:solidFill>
            <a:prstDash val="solid"/>
          </a:ln>
        </p:spPr>
      </p:sp>
      <p:sp>
        <p:nvSpPr>
          <p:cNvPr id="45" name="Text 43"/>
          <p:cNvSpPr/>
          <p:nvPr/>
        </p:nvSpPr>
        <p:spPr>
          <a:xfrm>
            <a:off x="4800600" y="2889504"/>
            <a:ext cx="374904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What I THINK the next state is worth</a:t>
            </a:r>
            <a:endParaRPr lang="en-US" sz="900" dirty="0"/>
          </a:p>
        </p:txBody>
      </p:sp>
      <p:sp>
        <p:nvSpPr>
          <p:cNvPr id="46" name="Shape 44"/>
          <p:cNvSpPr/>
          <p:nvPr/>
        </p:nvSpPr>
        <p:spPr>
          <a:xfrm>
            <a:off x="548640" y="3163824"/>
            <a:ext cx="1188720" cy="256032"/>
          </a:xfrm>
          <a:prstGeom prst="rect">
            <a:avLst/>
          </a:prstGeom>
          <a:solidFill>
            <a:srgbClr val="E8F4F8"/>
          </a:solidFill>
          <a:ln w="6350">
            <a:solidFill>
              <a:srgbClr val="E8F4F8"/>
            </a:solidFill>
            <a:prstDash val="solid"/>
          </a:ln>
        </p:spPr>
      </p:sp>
      <p:sp>
        <p:nvSpPr>
          <p:cNvPr id="47" name="Text 45"/>
          <p:cNvSpPr/>
          <p:nvPr/>
        </p:nvSpPr>
        <p:spPr>
          <a:xfrm>
            <a:off x="594360" y="3163824"/>
            <a:ext cx="1097280" cy="256032"/>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R(s) + γ·U(s')</a:t>
            </a:r>
            <a:endParaRPr lang="en-US" sz="1000" dirty="0"/>
          </a:p>
        </p:txBody>
      </p:sp>
      <p:sp>
        <p:nvSpPr>
          <p:cNvPr id="48" name="Shape 46"/>
          <p:cNvSpPr/>
          <p:nvPr/>
        </p:nvSpPr>
        <p:spPr>
          <a:xfrm>
            <a:off x="1828800" y="3163824"/>
            <a:ext cx="2834640" cy="256032"/>
          </a:xfrm>
          <a:prstGeom prst="rect">
            <a:avLst/>
          </a:prstGeom>
          <a:solidFill>
            <a:srgbClr val="E8F4F8"/>
          </a:solidFill>
          <a:ln w="6350">
            <a:solidFill>
              <a:srgbClr val="E8F4F8"/>
            </a:solidFill>
            <a:prstDash val="solid"/>
          </a:ln>
        </p:spPr>
      </p:sp>
      <p:sp>
        <p:nvSpPr>
          <p:cNvPr id="49" name="Text 47"/>
          <p:cNvSpPr/>
          <p:nvPr/>
        </p:nvSpPr>
        <p:spPr>
          <a:xfrm>
            <a:off x="1874520" y="3163824"/>
            <a:ext cx="274320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TD target — what experience suggests s is worth</a:t>
            </a:r>
            <a:endParaRPr lang="en-US" sz="900" dirty="0"/>
          </a:p>
        </p:txBody>
      </p:sp>
      <p:sp>
        <p:nvSpPr>
          <p:cNvPr id="50" name="Shape 48"/>
          <p:cNvSpPr/>
          <p:nvPr/>
        </p:nvSpPr>
        <p:spPr>
          <a:xfrm>
            <a:off x="4754880" y="3163824"/>
            <a:ext cx="3840480" cy="256032"/>
          </a:xfrm>
          <a:prstGeom prst="rect">
            <a:avLst/>
          </a:prstGeom>
          <a:solidFill>
            <a:srgbClr val="E8F4F8"/>
          </a:solidFill>
          <a:ln w="6350">
            <a:solidFill>
              <a:srgbClr val="E8F4F8"/>
            </a:solidFill>
            <a:prstDash val="solid"/>
          </a:ln>
        </p:spPr>
      </p:sp>
      <p:sp>
        <p:nvSpPr>
          <p:cNvPr id="51" name="Text 49"/>
          <p:cNvSpPr/>
          <p:nvPr/>
        </p:nvSpPr>
        <p:spPr>
          <a:xfrm>
            <a:off x="4800600" y="3163824"/>
            <a:ext cx="3749040" cy="256032"/>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Observed evidence about s</a:t>
            </a:r>
            <a:endParaRPr lang="en-US" sz="900" dirty="0"/>
          </a:p>
        </p:txBody>
      </p:sp>
      <p:sp>
        <p:nvSpPr>
          <p:cNvPr id="52" name="Text 50"/>
          <p:cNvSpPr/>
          <p:nvPr/>
        </p:nvSpPr>
        <p:spPr>
          <a:xfrm>
            <a:off x="548640" y="3474720"/>
            <a:ext cx="8046720" cy="18288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What does the TD error (δ) tell us?</a:t>
            </a:r>
            <a:endParaRPr lang="en-US" sz="1000" dirty="0"/>
          </a:p>
        </p:txBody>
      </p:sp>
      <p:sp>
        <p:nvSpPr>
          <p:cNvPr id="53" name="Shape 51"/>
          <p:cNvSpPr/>
          <p:nvPr/>
        </p:nvSpPr>
        <p:spPr>
          <a:xfrm>
            <a:off x="548640" y="3685032"/>
            <a:ext cx="8046720" cy="210312"/>
          </a:xfrm>
          <a:prstGeom prst="rect">
            <a:avLst/>
          </a:prstGeom>
          <a:solidFill>
            <a:srgbClr val="ECFDF5"/>
          </a:solidFill>
          <a:ln w="6350">
            <a:solidFill>
              <a:srgbClr val="059669"/>
            </a:solidFill>
            <a:prstDash val="solid"/>
          </a:ln>
        </p:spPr>
      </p:sp>
      <p:sp>
        <p:nvSpPr>
          <p:cNvPr id="54" name="Text 52"/>
          <p:cNvSpPr/>
          <p:nvPr/>
        </p:nvSpPr>
        <p:spPr>
          <a:xfrm>
            <a:off x="685800" y="3685032"/>
            <a:ext cx="7772400" cy="210312"/>
          </a:xfrm>
          <a:prstGeom prst="rect">
            <a:avLst/>
          </a:prstGeom>
          <a:noFill/>
          <a:ln/>
        </p:spPr>
        <p:txBody>
          <a:bodyPr wrap="square" lIns="0" tIns="0" rIns="0" bIns="0" rtlCol="0" anchor="ctr"/>
          <a:lstStyle/>
          <a:p>
            <a:pPr indent="0" marL="0">
              <a:buNone/>
            </a:pPr>
            <a:r>
              <a:rPr lang="en-US" sz="1000" b="1" dirty="0">
                <a:solidFill>
                  <a:srgbClr val="065F46"/>
                </a:solidFill>
                <a:latin typeface="Cambria Math" pitchFamily="34" charset="0"/>
                <a:ea typeface="Cambria Math" pitchFamily="34" charset="-122"/>
                <a:cs typeface="Cambria Math" pitchFamily="34" charset="-120"/>
              </a:rPr>
              <a:t>δ &gt; 0  →  </a:t>
            </a:r>
            <a:pPr indent="0" marL="0">
              <a:buNone/>
            </a:pPr>
            <a:r>
              <a:rPr lang="en-US" sz="1000" dirty="0">
                <a:solidFill>
                  <a:srgbClr val="065F46"/>
                </a:solidFill>
                <a:latin typeface="Calibri" pitchFamily="34" charset="0"/>
                <a:ea typeface="Calibri" pitchFamily="34" charset="-122"/>
                <a:cs typeface="Calibri" pitchFamily="34" charset="-120"/>
              </a:rPr>
              <a:t>Reality was BETTER than expected → increase U(s)</a:t>
            </a:r>
            <a:endParaRPr lang="en-US" sz="1000" dirty="0"/>
          </a:p>
        </p:txBody>
      </p:sp>
      <p:sp>
        <p:nvSpPr>
          <p:cNvPr id="55" name="Shape 53"/>
          <p:cNvSpPr/>
          <p:nvPr/>
        </p:nvSpPr>
        <p:spPr>
          <a:xfrm>
            <a:off x="548640" y="3913632"/>
            <a:ext cx="8046720" cy="210312"/>
          </a:xfrm>
          <a:prstGeom prst="rect">
            <a:avLst/>
          </a:prstGeom>
          <a:solidFill>
            <a:srgbClr val="FEE2E2"/>
          </a:solidFill>
          <a:ln w="6350">
            <a:solidFill>
              <a:srgbClr val="DC2626"/>
            </a:solidFill>
            <a:prstDash val="solid"/>
          </a:ln>
        </p:spPr>
      </p:sp>
      <p:sp>
        <p:nvSpPr>
          <p:cNvPr id="56" name="Text 54"/>
          <p:cNvSpPr/>
          <p:nvPr/>
        </p:nvSpPr>
        <p:spPr>
          <a:xfrm>
            <a:off x="685800" y="3913632"/>
            <a:ext cx="7772400" cy="210312"/>
          </a:xfrm>
          <a:prstGeom prst="rect">
            <a:avLst/>
          </a:prstGeom>
          <a:noFill/>
          <a:ln/>
        </p:spPr>
        <p:txBody>
          <a:bodyPr wrap="square" lIns="0" tIns="0" rIns="0" bIns="0" rtlCol="0" anchor="ctr"/>
          <a:lstStyle/>
          <a:p>
            <a:pPr indent="0" marL="0">
              <a:buNone/>
            </a:pPr>
            <a:r>
              <a:rPr lang="en-US" sz="1000" b="1" dirty="0">
                <a:solidFill>
                  <a:srgbClr val="991B1B"/>
                </a:solidFill>
                <a:latin typeface="Cambria Math" pitchFamily="34" charset="0"/>
                <a:ea typeface="Cambria Math" pitchFamily="34" charset="-122"/>
                <a:cs typeface="Cambria Math" pitchFamily="34" charset="-120"/>
              </a:rPr>
              <a:t>δ &lt; 0  →  </a:t>
            </a:r>
            <a:pPr indent="0" marL="0">
              <a:buNone/>
            </a:pPr>
            <a:r>
              <a:rPr lang="en-US" sz="1000" dirty="0">
                <a:solidFill>
                  <a:srgbClr val="991B1B"/>
                </a:solidFill>
                <a:latin typeface="Calibri" pitchFamily="34" charset="0"/>
                <a:ea typeface="Calibri" pitchFamily="34" charset="-122"/>
                <a:cs typeface="Calibri" pitchFamily="34" charset="-120"/>
              </a:rPr>
              <a:t>Reality was WORSE than expected → decrease U(s)</a:t>
            </a:r>
            <a:endParaRPr lang="en-US" sz="1000" dirty="0"/>
          </a:p>
        </p:txBody>
      </p:sp>
      <p:sp>
        <p:nvSpPr>
          <p:cNvPr id="57" name="Shape 55"/>
          <p:cNvSpPr/>
          <p:nvPr/>
        </p:nvSpPr>
        <p:spPr>
          <a:xfrm>
            <a:off x="548640" y="4142232"/>
            <a:ext cx="8046720" cy="210312"/>
          </a:xfrm>
          <a:prstGeom prst="rect">
            <a:avLst/>
          </a:prstGeom>
          <a:solidFill>
            <a:srgbClr val="E8F4F8"/>
          </a:solidFill>
          <a:ln w="6350">
            <a:solidFill>
              <a:srgbClr val="E8F4F8"/>
            </a:solidFill>
            <a:prstDash val="solid"/>
          </a:ln>
        </p:spPr>
      </p:sp>
      <p:sp>
        <p:nvSpPr>
          <p:cNvPr id="58" name="Text 56"/>
          <p:cNvSpPr/>
          <p:nvPr/>
        </p:nvSpPr>
        <p:spPr>
          <a:xfrm>
            <a:off x="685800" y="4142232"/>
            <a:ext cx="7772400" cy="210312"/>
          </a:xfrm>
          <a:prstGeom prst="rect">
            <a:avLst/>
          </a:prstGeom>
          <a:noFill/>
          <a:ln/>
        </p:spPr>
        <p:txBody>
          <a:bodyPr wrap="square" lIns="0" tIns="0" rIns="0" bIns="0" rtlCol="0" anchor="ctr"/>
          <a:lstStyle/>
          <a:p>
            <a:pPr indent="0" marL="0">
              <a:buNone/>
            </a:pPr>
            <a:r>
              <a:rPr lang="en-US" sz="1000" b="1" dirty="0">
                <a:solidFill>
                  <a:srgbClr val="64748B"/>
                </a:solidFill>
                <a:latin typeface="Cambria Math" pitchFamily="34" charset="0"/>
                <a:ea typeface="Cambria Math" pitchFamily="34" charset="-122"/>
                <a:cs typeface="Cambria Math" pitchFamily="34" charset="-120"/>
              </a:rPr>
              <a:t>δ = 0  →  </a:t>
            </a:r>
            <a:pPr indent="0" marL="0">
              <a:buNone/>
            </a:pPr>
            <a:r>
              <a:rPr lang="en-US" sz="1000" dirty="0">
                <a:solidFill>
                  <a:srgbClr val="64748B"/>
                </a:solidFill>
                <a:latin typeface="Calibri" pitchFamily="34" charset="0"/>
                <a:ea typeface="Calibri" pitchFamily="34" charset="-122"/>
                <a:cs typeface="Calibri" pitchFamily="34" charset="-120"/>
              </a:rPr>
              <a:t>No surprise — no update needed</a:t>
            </a:r>
            <a:endParaRPr lang="en-US" sz="1000" dirty="0"/>
          </a:p>
        </p:txBody>
      </p:sp>
      <p:sp>
        <p:nvSpPr>
          <p:cNvPr id="59" name="Shape 57"/>
          <p:cNvSpPr/>
          <p:nvPr/>
        </p:nvSpPr>
        <p:spPr>
          <a:xfrm>
            <a:off x="548640" y="4389120"/>
            <a:ext cx="8046720" cy="228600"/>
          </a:xfrm>
          <a:prstGeom prst="rect">
            <a:avLst/>
          </a:prstGeom>
          <a:solidFill>
            <a:srgbClr val="E8F4F8"/>
          </a:solidFill>
          <a:ln w="6350">
            <a:solidFill>
              <a:srgbClr val="1C7293"/>
            </a:solidFill>
            <a:prstDash val="solid"/>
          </a:ln>
        </p:spPr>
      </p:sp>
      <p:sp>
        <p:nvSpPr>
          <p:cNvPr id="60" name="Text 58"/>
          <p:cNvSpPr/>
          <p:nvPr/>
        </p:nvSpPr>
        <p:spPr>
          <a:xfrm>
            <a:off x="685800" y="4389120"/>
            <a:ext cx="7772400" cy="228600"/>
          </a:xfrm>
          <a:prstGeom prst="rect">
            <a:avLst/>
          </a:prstGeom>
          <a:noFill/>
          <a:ln/>
        </p:spPr>
        <p:txBody>
          <a:bodyPr wrap="square" lIns="0" tIns="0" rIns="0" bIns="0" rtlCol="0" anchor="ctr"/>
          <a:lstStyle/>
          <a:p>
            <a:pPr indent="0" marL="0">
              <a:buNone/>
            </a:pPr>
            <a:r>
              <a:rPr lang="en-US" sz="950" i="1" dirty="0">
                <a:solidFill>
                  <a:srgbClr val="065A82"/>
                </a:solidFill>
                <a:latin typeface="Calibri" pitchFamily="34" charset="0"/>
                <a:ea typeface="Calibri" pitchFamily="34" charset="-122"/>
                <a:cs typeface="Calibri" pitchFamily="34" charset="-120"/>
              </a:rPr>
              <a:t>In plain English:  "Adjust my estimate of HERE to look more like (what I got) + (discounted value of where I ended up)."</a:t>
            </a:r>
            <a:endParaRPr lang="en-US" sz="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 TD Learning — Worked Example</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Numeric update on the 4×3 gridworld</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960120"/>
            <a:ext cx="8046720" cy="502920"/>
          </a:xfrm>
          <a:prstGeom prst="rect">
            <a:avLst/>
          </a:prstGeom>
          <a:solidFill>
            <a:srgbClr val="E8F4F8"/>
          </a:solidFill>
          <a:ln w="6350">
            <a:solidFill>
              <a:srgbClr val="1C7293"/>
            </a:solidFill>
            <a:prstDash val="solid"/>
          </a:ln>
        </p:spPr>
      </p:sp>
      <p:sp>
        <p:nvSpPr>
          <p:cNvPr id="7" name="Text 5"/>
          <p:cNvSpPr/>
          <p:nvPr/>
        </p:nvSpPr>
        <p:spPr>
          <a:xfrm>
            <a:off x="685800" y="978408"/>
            <a:ext cx="7772400" cy="22860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Scenario: </a:t>
            </a:r>
            <a:pPr indent="0" marL="0">
              <a:buNone/>
            </a:pPr>
            <a:r>
              <a:rPr lang="en-US" sz="1000" dirty="0">
                <a:solidFill>
                  <a:srgbClr val="2D3748"/>
                </a:solidFill>
                <a:latin typeface="Calibri" pitchFamily="34" charset="0"/>
                <a:ea typeface="Calibri" pitchFamily="34" charset="-122"/>
                <a:cs typeface="Calibri" pitchFamily="34" charset="-120"/>
              </a:rPr>
              <a:t>Agent at (3,1), takes action Up → arrives at (3,2).</a:t>
            </a:r>
            <a:endParaRPr lang="en-US" sz="1000" dirty="0"/>
          </a:p>
        </p:txBody>
      </p:sp>
      <p:sp>
        <p:nvSpPr>
          <p:cNvPr id="8" name="Text 6"/>
          <p:cNvSpPr/>
          <p:nvPr/>
        </p:nvSpPr>
        <p:spPr>
          <a:xfrm>
            <a:off x="685800" y="1207008"/>
            <a:ext cx="7772400" cy="228600"/>
          </a:xfrm>
          <a:prstGeom prst="rect">
            <a:avLst/>
          </a:prstGeom>
          <a:noFill/>
          <a:ln/>
        </p:spPr>
        <p:txBody>
          <a:bodyPr wrap="square" lIns="0" tIns="0" rIns="0" bIns="0" rtlCol="0" anchor="ctr"/>
          <a:lstStyle/>
          <a:p>
            <a:pPr indent="0" marL="0">
              <a:buNone/>
            </a:pPr>
            <a:r>
              <a:rPr lang="en-US" sz="1000" dirty="0">
                <a:solidFill>
                  <a:srgbClr val="2D3748"/>
                </a:solidFill>
                <a:latin typeface="Calibri" pitchFamily="34" charset="0"/>
                <a:ea typeface="Calibri" pitchFamily="34" charset="-122"/>
                <a:cs typeface="Calibri" pitchFamily="34" charset="-120"/>
              </a:rPr>
              <a:t>Current estimates:  </a:t>
            </a:r>
            <a:pPr indent="0" marL="0">
              <a:buNone/>
            </a:pPr>
            <a:r>
              <a:rPr lang="en-US" sz="1100" b="1" dirty="0">
                <a:solidFill>
                  <a:srgbClr val="7C3AED"/>
                </a:solidFill>
                <a:latin typeface="Cambria Math" pitchFamily="34" charset="0"/>
                <a:ea typeface="Cambria Math" pitchFamily="34" charset="-122"/>
                <a:cs typeface="Cambria Math" pitchFamily="34" charset="-120"/>
              </a:rPr>
              <a:t>U(3,1) = 0.5,   U(3,2) = 0.7</a:t>
            </a:r>
            <a:pPr indent="0" marL="0">
              <a:buNone/>
            </a:pPr>
            <a:r>
              <a:rPr lang="en-US" sz="1000" dirty="0">
                <a:solidFill>
                  <a:srgbClr val="2D3748"/>
                </a:solidFill>
                <a:latin typeface="Calibri" pitchFamily="34" charset="0"/>
                <a:ea typeface="Calibri" pitchFamily="34" charset="-122"/>
                <a:cs typeface="Calibri" pitchFamily="34" charset="-120"/>
              </a:rPr>
              <a:t>     Reward:  </a:t>
            </a:r>
            <a:pPr indent="0" marL="0">
              <a:buNone/>
            </a:pPr>
            <a:r>
              <a:rPr lang="en-US" sz="1100" b="1" dirty="0">
                <a:solidFill>
                  <a:srgbClr val="7C3AED"/>
                </a:solidFill>
                <a:latin typeface="Cambria Math" pitchFamily="34" charset="0"/>
                <a:ea typeface="Cambria Math" pitchFamily="34" charset="-122"/>
                <a:cs typeface="Cambria Math" pitchFamily="34" charset="-120"/>
              </a:rPr>
              <a:t>R(3,1) = −0.04</a:t>
            </a:r>
            <a:endParaRPr lang="en-US" sz="1000" dirty="0"/>
          </a:p>
        </p:txBody>
      </p:sp>
      <p:sp>
        <p:nvSpPr>
          <p:cNvPr id="9" name="Shape 7"/>
          <p:cNvSpPr/>
          <p:nvPr/>
        </p:nvSpPr>
        <p:spPr>
          <a:xfrm>
            <a:off x="5029200" y="978408"/>
            <a:ext cx="3474720" cy="201168"/>
          </a:xfrm>
          <a:prstGeom prst="rect">
            <a:avLst/>
          </a:prstGeom>
          <a:solidFill>
            <a:srgbClr val="EDE9FE"/>
          </a:solidFill>
          <a:ln w="6350">
            <a:solidFill>
              <a:srgbClr val="7C3AED"/>
            </a:solidFill>
            <a:prstDash val="solid"/>
          </a:ln>
        </p:spPr>
      </p:sp>
      <p:sp>
        <p:nvSpPr>
          <p:cNvPr id="10" name="Text 8"/>
          <p:cNvSpPr/>
          <p:nvPr/>
        </p:nvSpPr>
        <p:spPr>
          <a:xfrm>
            <a:off x="5120640" y="978408"/>
            <a:ext cx="3291840" cy="201168"/>
          </a:xfrm>
          <a:prstGeom prst="rect">
            <a:avLst/>
          </a:prstGeom>
          <a:noFill/>
          <a:ln/>
        </p:spPr>
        <p:txBody>
          <a:bodyPr wrap="square" rtlCol="0" anchor="ctr"/>
          <a:lstStyle/>
          <a:p>
            <a:pPr algn="ctr" indent="0" marL="0">
              <a:buNone/>
            </a:pPr>
            <a:r>
              <a:rPr lang="en-US" sz="1100" b="1" dirty="0">
                <a:solidFill>
                  <a:srgbClr val="7C3AED"/>
                </a:solidFill>
                <a:latin typeface="Cambria Math" pitchFamily="34" charset="0"/>
                <a:ea typeface="Cambria Math" pitchFamily="34" charset="-122"/>
                <a:cs typeface="Cambria Math" pitchFamily="34" charset="-120"/>
              </a:rPr>
              <a:t>γ = 0.9,   α = 0.1</a:t>
            </a:r>
            <a:endParaRPr lang="en-US" sz="1100" dirty="0"/>
          </a:p>
        </p:txBody>
      </p:sp>
      <p:sp>
        <p:nvSpPr>
          <p:cNvPr id="11" name="Text 9"/>
          <p:cNvSpPr/>
          <p:nvPr/>
        </p:nvSpPr>
        <p:spPr>
          <a:xfrm>
            <a:off x="548640" y="1600200"/>
            <a:ext cx="8046720" cy="201168"/>
          </a:xfrm>
          <a:prstGeom prst="rect">
            <a:avLst/>
          </a:prstGeom>
          <a:noFill/>
          <a:ln/>
        </p:spPr>
        <p:txBody>
          <a:bodyPr wrap="square" lIns="0" tIns="0" rIns="0" bIns="0"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Step-by-step trace:</a:t>
            </a:r>
            <a:endParaRPr lang="en-US" sz="1100" dirty="0"/>
          </a:p>
        </p:txBody>
      </p:sp>
      <p:sp>
        <p:nvSpPr>
          <p:cNvPr id="12" name="Shape 10"/>
          <p:cNvSpPr/>
          <p:nvPr/>
        </p:nvSpPr>
        <p:spPr>
          <a:xfrm>
            <a:off x="548640" y="1847088"/>
            <a:ext cx="8046720" cy="228600"/>
          </a:xfrm>
          <a:prstGeom prst="rect">
            <a:avLst/>
          </a:prstGeom>
          <a:solidFill>
            <a:srgbClr val="065A82"/>
          </a:solidFill>
          <a:ln w="6350">
            <a:solidFill>
              <a:srgbClr val="065A82"/>
            </a:solidFill>
            <a:prstDash val="solid"/>
          </a:ln>
        </p:spPr>
      </p:sp>
      <p:sp>
        <p:nvSpPr>
          <p:cNvPr id="13" name="Text 11"/>
          <p:cNvSpPr/>
          <p:nvPr/>
        </p:nvSpPr>
        <p:spPr>
          <a:xfrm>
            <a:off x="685800" y="1847088"/>
            <a:ext cx="7772400" cy="228600"/>
          </a:xfrm>
          <a:prstGeom prst="rect">
            <a:avLst/>
          </a:prstGeom>
          <a:noFill/>
          <a:ln/>
        </p:spPr>
        <p:txBody>
          <a:bodyPr wrap="square" lIns="0" tIns="0" rIns="0" bIns="0"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Step 1: Compute the TD Target</a:t>
            </a:r>
            <a:endParaRPr lang="en-US" sz="1000" dirty="0"/>
          </a:p>
        </p:txBody>
      </p:sp>
      <p:sp>
        <p:nvSpPr>
          <p:cNvPr id="14" name="Text 12"/>
          <p:cNvSpPr/>
          <p:nvPr/>
        </p:nvSpPr>
        <p:spPr>
          <a:xfrm>
            <a:off x="731520" y="2103120"/>
            <a:ext cx="7680960" cy="182880"/>
          </a:xfrm>
          <a:prstGeom prst="rect">
            <a:avLst/>
          </a:prstGeom>
          <a:noFill/>
          <a:ln/>
        </p:spPr>
        <p:txBody>
          <a:bodyPr wrap="square" lIns="0" tIns="0" rIns="0" bIns="0" rtlCol="0" anchor="ctr"/>
          <a:lstStyle/>
          <a:p>
            <a:pPr indent="0" marL="0">
              <a:buNone/>
            </a:pPr>
            <a:r>
              <a:rPr lang="en-US" sz="1000" dirty="0">
                <a:solidFill>
                  <a:srgbClr val="2D3748"/>
                </a:solidFill>
                <a:latin typeface="Cambria Math" pitchFamily="34" charset="0"/>
                <a:ea typeface="Cambria Math" pitchFamily="34" charset="-122"/>
                <a:cs typeface="Cambria Math" pitchFamily="34" charset="-120"/>
              </a:rPr>
              <a:t>TD Target = R(s) + γ · U(s')</a:t>
            </a:r>
            <a:endParaRPr lang="en-US" sz="1000" dirty="0"/>
          </a:p>
        </p:txBody>
      </p:sp>
      <p:sp>
        <p:nvSpPr>
          <p:cNvPr id="15" name="Text 13"/>
          <p:cNvSpPr/>
          <p:nvPr/>
        </p:nvSpPr>
        <p:spPr>
          <a:xfrm>
            <a:off x="731520" y="2286000"/>
            <a:ext cx="7680960" cy="182880"/>
          </a:xfrm>
          <a:prstGeom prst="rect">
            <a:avLst/>
          </a:prstGeom>
          <a:noFill/>
          <a:ln/>
        </p:spPr>
        <p:txBody>
          <a:bodyPr wrap="square" lIns="0" tIns="0" rIns="0" bIns="0" rtlCol="0" anchor="ctr"/>
          <a:lstStyle/>
          <a:p>
            <a:pPr indent="0" marL="0">
              <a:buNone/>
            </a:pPr>
            <a:r>
              <a:rPr lang="en-US" sz="1000" dirty="0">
                <a:solidFill>
                  <a:srgbClr val="64748B"/>
                </a:solidFill>
                <a:latin typeface="Cambria Math" pitchFamily="34" charset="0"/>
                <a:ea typeface="Cambria Math" pitchFamily="34" charset="-122"/>
                <a:cs typeface="Cambria Math" pitchFamily="34" charset="-120"/>
              </a:rPr>
              <a:t>= −0.04 + 0.9 × 0.7</a:t>
            </a:r>
            <a:endParaRPr lang="en-US" sz="1000" dirty="0"/>
          </a:p>
        </p:txBody>
      </p:sp>
      <p:sp>
        <p:nvSpPr>
          <p:cNvPr id="16" name="Shape 14"/>
          <p:cNvSpPr/>
          <p:nvPr/>
        </p:nvSpPr>
        <p:spPr>
          <a:xfrm>
            <a:off x="4114800" y="2450592"/>
            <a:ext cx="4389120" cy="201168"/>
          </a:xfrm>
          <a:prstGeom prst="rect">
            <a:avLst/>
          </a:prstGeom>
          <a:solidFill>
            <a:srgbClr val="EDE9FE"/>
          </a:solidFill>
          <a:ln w="6350">
            <a:solidFill>
              <a:srgbClr val="7C3AED"/>
            </a:solidFill>
            <a:prstDash val="solid"/>
          </a:ln>
        </p:spPr>
      </p:sp>
      <p:sp>
        <p:nvSpPr>
          <p:cNvPr id="17" name="Text 15"/>
          <p:cNvSpPr/>
          <p:nvPr/>
        </p:nvSpPr>
        <p:spPr>
          <a:xfrm>
            <a:off x="4206240" y="2450592"/>
            <a:ext cx="4206240" cy="201168"/>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 −0.04 + 0.63 = 0.59</a:t>
            </a:r>
            <a:endParaRPr lang="en-US" sz="1000" dirty="0"/>
          </a:p>
        </p:txBody>
      </p:sp>
      <p:sp>
        <p:nvSpPr>
          <p:cNvPr id="18" name="Shape 16"/>
          <p:cNvSpPr/>
          <p:nvPr/>
        </p:nvSpPr>
        <p:spPr>
          <a:xfrm>
            <a:off x="548640" y="2743200"/>
            <a:ext cx="8046720" cy="228600"/>
          </a:xfrm>
          <a:prstGeom prst="rect">
            <a:avLst/>
          </a:prstGeom>
          <a:solidFill>
            <a:srgbClr val="065A82"/>
          </a:solidFill>
          <a:ln w="6350">
            <a:solidFill>
              <a:srgbClr val="065A82"/>
            </a:solidFill>
            <a:prstDash val="solid"/>
          </a:ln>
        </p:spPr>
      </p:sp>
      <p:sp>
        <p:nvSpPr>
          <p:cNvPr id="19" name="Text 17"/>
          <p:cNvSpPr/>
          <p:nvPr/>
        </p:nvSpPr>
        <p:spPr>
          <a:xfrm>
            <a:off x="685800" y="2743200"/>
            <a:ext cx="7772400" cy="228600"/>
          </a:xfrm>
          <a:prstGeom prst="rect">
            <a:avLst/>
          </a:prstGeom>
          <a:noFill/>
          <a:ln/>
        </p:spPr>
        <p:txBody>
          <a:bodyPr wrap="square" lIns="0" tIns="0" rIns="0" bIns="0"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Step 2: Compute the TD Error (δ)</a:t>
            </a:r>
            <a:endParaRPr lang="en-US" sz="1000" dirty="0"/>
          </a:p>
        </p:txBody>
      </p:sp>
      <p:sp>
        <p:nvSpPr>
          <p:cNvPr id="20" name="Text 18"/>
          <p:cNvSpPr/>
          <p:nvPr/>
        </p:nvSpPr>
        <p:spPr>
          <a:xfrm>
            <a:off x="731520" y="2999232"/>
            <a:ext cx="7680960" cy="182880"/>
          </a:xfrm>
          <a:prstGeom prst="rect">
            <a:avLst/>
          </a:prstGeom>
          <a:noFill/>
          <a:ln/>
        </p:spPr>
        <p:txBody>
          <a:bodyPr wrap="square" lIns="0" tIns="0" rIns="0" bIns="0" rtlCol="0" anchor="ctr"/>
          <a:lstStyle/>
          <a:p>
            <a:pPr indent="0" marL="0">
              <a:buNone/>
            </a:pPr>
            <a:r>
              <a:rPr lang="en-US" sz="1000" dirty="0">
                <a:solidFill>
                  <a:srgbClr val="2D3748"/>
                </a:solidFill>
                <a:latin typeface="Cambria Math" pitchFamily="34" charset="0"/>
                <a:ea typeface="Cambria Math" pitchFamily="34" charset="-122"/>
                <a:cs typeface="Cambria Math" pitchFamily="34" charset="-120"/>
              </a:rPr>
              <a:t>δ = TD Target − U(s)</a:t>
            </a:r>
            <a:endParaRPr lang="en-US" sz="1000" dirty="0"/>
          </a:p>
        </p:txBody>
      </p:sp>
      <p:sp>
        <p:nvSpPr>
          <p:cNvPr id="21" name="Text 19"/>
          <p:cNvSpPr/>
          <p:nvPr/>
        </p:nvSpPr>
        <p:spPr>
          <a:xfrm>
            <a:off x="731520" y="3182112"/>
            <a:ext cx="7680960" cy="182880"/>
          </a:xfrm>
          <a:prstGeom prst="rect">
            <a:avLst/>
          </a:prstGeom>
          <a:noFill/>
          <a:ln/>
        </p:spPr>
        <p:txBody>
          <a:bodyPr wrap="square" lIns="0" tIns="0" rIns="0" bIns="0" rtlCol="0" anchor="ctr"/>
          <a:lstStyle/>
          <a:p>
            <a:pPr indent="0" marL="0">
              <a:buNone/>
            </a:pPr>
            <a:r>
              <a:rPr lang="en-US" sz="1000" dirty="0">
                <a:solidFill>
                  <a:srgbClr val="64748B"/>
                </a:solidFill>
                <a:latin typeface="Cambria Math" pitchFamily="34" charset="0"/>
                <a:ea typeface="Cambria Math" pitchFamily="34" charset="-122"/>
                <a:cs typeface="Cambria Math" pitchFamily="34" charset="-120"/>
              </a:rPr>
              <a:t>= 0.59 − 0.5</a:t>
            </a:r>
            <a:endParaRPr lang="en-US" sz="1000" dirty="0"/>
          </a:p>
        </p:txBody>
      </p:sp>
      <p:sp>
        <p:nvSpPr>
          <p:cNvPr id="22" name="Shape 20"/>
          <p:cNvSpPr/>
          <p:nvPr/>
        </p:nvSpPr>
        <p:spPr>
          <a:xfrm>
            <a:off x="4114800" y="3346704"/>
            <a:ext cx="4389120" cy="201168"/>
          </a:xfrm>
          <a:prstGeom prst="rect">
            <a:avLst/>
          </a:prstGeom>
          <a:solidFill>
            <a:srgbClr val="ECFDF5"/>
          </a:solidFill>
          <a:ln w="6350">
            <a:solidFill>
              <a:srgbClr val="059669"/>
            </a:solidFill>
            <a:prstDash val="solid"/>
          </a:ln>
        </p:spPr>
      </p:sp>
      <p:sp>
        <p:nvSpPr>
          <p:cNvPr id="23" name="Text 21"/>
          <p:cNvSpPr/>
          <p:nvPr/>
        </p:nvSpPr>
        <p:spPr>
          <a:xfrm>
            <a:off x="4206240" y="3346704"/>
            <a:ext cx="4206240" cy="201168"/>
          </a:xfrm>
          <a:prstGeom prst="rect">
            <a:avLst/>
          </a:prstGeom>
          <a:noFill/>
          <a:ln/>
        </p:spPr>
        <p:txBody>
          <a:bodyPr wrap="square" lIns="0" tIns="0" rIns="0" bIns="0" rtlCol="0" anchor="ctr"/>
          <a:lstStyle/>
          <a:p>
            <a:pPr indent="0" marL="0">
              <a:buNone/>
            </a:pPr>
            <a:r>
              <a:rPr lang="en-US" sz="1000" b="1" dirty="0">
                <a:solidFill>
                  <a:srgbClr val="059669"/>
                </a:solidFill>
                <a:latin typeface="Cambria Math" pitchFamily="34" charset="0"/>
                <a:ea typeface="Cambria Math" pitchFamily="34" charset="-122"/>
                <a:cs typeface="Cambria Math" pitchFamily="34" charset="-120"/>
              </a:rPr>
              <a:t>= 0.09  (reality slightly better than expected)</a:t>
            </a:r>
            <a:endParaRPr lang="en-US" sz="1000" dirty="0"/>
          </a:p>
        </p:txBody>
      </p:sp>
      <p:sp>
        <p:nvSpPr>
          <p:cNvPr id="24" name="Shape 22"/>
          <p:cNvSpPr/>
          <p:nvPr/>
        </p:nvSpPr>
        <p:spPr>
          <a:xfrm>
            <a:off x="548640" y="3639312"/>
            <a:ext cx="8046720" cy="228600"/>
          </a:xfrm>
          <a:prstGeom prst="rect">
            <a:avLst/>
          </a:prstGeom>
          <a:solidFill>
            <a:srgbClr val="065A82"/>
          </a:solidFill>
          <a:ln w="6350">
            <a:solidFill>
              <a:srgbClr val="065A82"/>
            </a:solidFill>
            <a:prstDash val="solid"/>
          </a:ln>
        </p:spPr>
      </p:sp>
      <p:sp>
        <p:nvSpPr>
          <p:cNvPr id="25" name="Text 23"/>
          <p:cNvSpPr/>
          <p:nvPr/>
        </p:nvSpPr>
        <p:spPr>
          <a:xfrm>
            <a:off x="685800" y="3639312"/>
            <a:ext cx="7772400" cy="228600"/>
          </a:xfrm>
          <a:prstGeom prst="rect">
            <a:avLst/>
          </a:prstGeom>
          <a:noFill/>
          <a:ln/>
        </p:spPr>
        <p:txBody>
          <a:bodyPr wrap="square" lIns="0" tIns="0" rIns="0" bIns="0"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Step 3: Update U(3,1)</a:t>
            </a:r>
            <a:endParaRPr lang="en-US" sz="1000" dirty="0"/>
          </a:p>
        </p:txBody>
      </p:sp>
      <p:sp>
        <p:nvSpPr>
          <p:cNvPr id="26" name="Text 24"/>
          <p:cNvSpPr/>
          <p:nvPr/>
        </p:nvSpPr>
        <p:spPr>
          <a:xfrm>
            <a:off x="731520" y="3895344"/>
            <a:ext cx="7680960" cy="182880"/>
          </a:xfrm>
          <a:prstGeom prst="rect">
            <a:avLst/>
          </a:prstGeom>
          <a:noFill/>
          <a:ln/>
        </p:spPr>
        <p:txBody>
          <a:bodyPr wrap="square" lIns="0" tIns="0" rIns="0" bIns="0" rtlCol="0" anchor="ctr"/>
          <a:lstStyle/>
          <a:p>
            <a:pPr indent="0" marL="0">
              <a:buNone/>
            </a:pPr>
            <a:r>
              <a:rPr lang="en-US" sz="1000" dirty="0">
                <a:solidFill>
                  <a:srgbClr val="2D3748"/>
                </a:solidFill>
                <a:latin typeface="Cambria Math" pitchFamily="34" charset="0"/>
                <a:ea typeface="Cambria Math" pitchFamily="34" charset="-122"/>
                <a:cs typeface="Cambria Math" pitchFamily="34" charset="-120"/>
              </a:rPr>
              <a:t>U(3,1) ← U(3,1) + α · δ</a:t>
            </a:r>
            <a:endParaRPr lang="en-US" sz="1000" dirty="0"/>
          </a:p>
        </p:txBody>
      </p:sp>
      <p:sp>
        <p:nvSpPr>
          <p:cNvPr id="27" name="Text 25"/>
          <p:cNvSpPr/>
          <p:nvPr/>
        </p:nvSpPr>
        <p:spPr>
          <a:xfrm>
            <a:off x="731520" y="4078224"/>
            <a:ext cx="7680960" cy="182880"/>
          </a:xfrm>
          <a:prstGeom prst="rect">
            <a:avLst/>
          </a:prstGeom>
          <a:noFill/>
          <a:ln/>
        </p:spPr>
        <p:txBody>
          <a:bodyPr wrap="square" lIns="0" tIns="0" rIns="0" bIns="0" rtlCol="0" anchor="ctr"/>
          <a:lstStyle/>
          <a:p>
            <a:pPr indent="0" marL="0">
              <a:buNone/>
            </a:pPr>
            <a:r>
              <a:rPr lang="en-US" sz="1000" dirty="0">
                <a:solidFill>
                  <a:srgbClr val="64748B"/>
                </a:solidFill>
                <a:latin typeface="Cambria Math" pitchFamily="34" charset="0"/>
                <a:ea typeface="Cambria Math" pitchFamily="34" charset="-122"/>
                <a:cs typeface="Cambria Math" pitchFamily="34" charset="-120"/>
              </a:rPr>
              <a:t>= 0.5 + 0.1 × 0.09</a:t>
            </a:r>
            <a:endParaRPr lang="en-US" sz="1000" dirty="0"/>
          </a:p>
        </p:txBody>
      </p:sp>
      <p:sp>
        <p:nvSpPr>
          <p:cNvPr id="28" name="Shape 26"/>
          <p:cNvSpPr/>
          <p:nvPr/>
        </p:nvSpPr>
        <p:spPr>
          <a:xfrm>
            <a:off x="4114800" y="4242816"/>
            <a:ext cx="4389120" cy="201168"/>
          </a:xfrm>
          <a:prstGeom prst="rect">
            <a:avLst/>
          </a:prstGeom>
          <a:solidFill>
            <a:srgbClr val="EDE9FE"/>
          </a:solidFill>
          <a:ln w="6350">
            <a:solidFill>
              <a:srgbClr val="7C3AED"/>
            </a:solidFill>
            <a:prstDash val="solid"/>
          </a:ln>
        </p:spPr>
      </p:sp>
      <p:sp>
        <p:nvSpPr>
          <p:cNvPr id="29" name="Text 27"/>
          <p:cNvSpPr/>
          <p:nvPr/>
        </p:nvSpPr>
        <p:spPr>
          <a:xfrm>
            <a:off x="4206240" y="4242816"/>
            <a:ext cx="4206240" cy="201168"/>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 0.5 + 0.009 = 0.509</a:t>
            </a:r>
            <a:endParaRPr lang="en-US" sz="1000" dirty="0"/>
          </a:p>
        </p:txBody>
      </p:sp>
      <p:sp>
        <p:nvSpPr>
          <p:cNvPr id="30" name="Shape 28"/>
          <p:cNvSpPr/>
          <p:nvPr/>
        </p:nvSpPr>
        <p:spPr>
          <a:xfrm>
            <a:off x="548640" y="4581144"/>
            <a:ext cx="8046720" cy="365760"/>
          </a:xfrm>
          <a:prstGeom prst="rect">
            <a:avLst/>
          </a:prstGeom>
          <a:solidFill>
            <a:srgbClr val="EDE9FE"/>
          </a:solidFill>
          <a:ln w="6350">
            <a:solidFill>
              <a:srgbClr val="7C3AED"/>
            </a:solidFill>
            <a:prstDash val="solid"/>
          </a:ln>
        </p:spPr>
      </p:sp>
      <p:sp>
        <p:nvSpPr>
          <p:cNvPr id="31" name="Text 29"/>
          <p:cNvSpPr/>
          <p:nvPr/>
        </p:nvSpPr>
        <p:spPr>
          <a:xfrm>
            <a:off x="731520" y="4599432"/>
            <a:ext cx="7680960" cy="329184"/>
          </a:xfrm>
          <a:prstGeom prst="rect">
            <a:avLst/>
          </a:prstGeom>
          <a:noFill/>
          <a:ln/>
        </p:spPr>
        <p:txBody>
          <a:bodyPr wrap="square" lIns="0" tIns="0" rIns="0" bIns="0" rtlCol="0" anchor="ctr"/>
          <a:lstStyle/>
          <a:p>
            <a:pPr indent="0" marL="0">
              <a:buNone/>
            </a:pPr>
            <a:r>
              <a:rPr lang="en-US" sz="1300" b="1" dirty="0">
                <a:solidFill>
                  <a:srgbClr val="7C3AED"/>
                </a:solidFill>
                <a:latin typeface="Calibri" pitchFamily="34" charset="0"/>
                <a:ea typeface="Calibri" pitchFamily="34" charset="-122"/>
                <a:cs typeface="Calibri" pitchFamily="34" charset="-120"/>
              </a:rPr>
              <a:t>RESULT:  </a:t>
            </a:r>
            <a:pPr indent="0" marL="0">
              <a:buNone/>
            </a:pPr>
            <a:r>
              <a:rPr lang="en-US" sz="1400" b="1" dirty="0">
                <a:solidFill>
                  <a:srgbClr val="7C3AED"/>
                </a:solidFill>
                <a:latin typeface="Cambria Math" pitchFamily="34" charset="0"/>
                <a:ea typeface="Cambria Math" pitchFamily="34" charset="-122"/>
                <a:cs typeface="Cambria Math" pitchFamily="34" charset="-120"/>
              </a:rPr>
              <a:t>New U(3,1) = 0.509</a:t>
            </a:r>
            <a:pPr indent="0" marL="0">
              <a:buNone/>
            </a:pPr>
            <a:r>
              <a:rPr lang="en-US" sz="1000" dirty="0">
                <a:solidFill>
                  <a:srgbClr val="2D3748"/>
                </a:solidFill>
                <a:latin typeface="Calibri" pitchFamily="34" charset="0"/>
                <a:ea typeface="Calibri" pitchFamily="34" charset="-122"/>
                <a:cs typeface="Calibri" pitchFamily="34" charset="-120"/>
              </a:rPr>
              <a:t>   (slightly increased — that state is a bit better than we thought)</a:t>
            </a:r>
            <a:endParaRPr lang="en-US" sz="1300" dirty="0"/>
          </a:p>
        </p:txBody>
      </p:sp>
      <p:sp>
        <p:nvSpPr>
          <p:cNvPr id="32" name="Shape 30"/>
          <p:cNvSpPr/>
          <p:nvPr/>
        </p:nvSpPr>
        <p:spPr>
          <a:xfrm>
            <a:off x="548640" y="5038344"/>
            <a:ext cx="8046720" cy="228600"/>
          </a:xfrm>
          <a:prstGeom prst="rect">
            <a:avLst/>
          </a:prstGeom>
          <a:solidFill>
            <a:srgbClr val="FEF3C7"/>
          </a:solidFill>
          <a:ln w="6350">
            <a:solidFill>
              <a:srgbClr val="F59E0B"/>
            </a:solidFill>
            <a:prstDash val="solid"/>
          </a:ln>
        </p:spPr>
      </p:sp>
      <p:sp>
        <p:nvSpPr>
          <p:cNvPr id="33" name="Text 31"/>
          <p:cNvSpPr/>
          <p:nvPr/>
        </p:nvSpPr>
        <p:spPr>
          <a:xfrm>
            <a:off x="731520" y="5038344"/>
            <a:ext cx="7680960" cy="228600"/>
          </a:xfrm>
          <a:prstGeom prst="rect">
            <a:avLst/>
          </a:prstGeom>
          <a:noFill/>
          <a:ln/>
        </p:spPr>
        <p:txBody>
          <a:bodyPr wrap="square" lIns="0" tIns="0" rIns="0" bIns="0" rtlCol="0" anchor="ctr"/>
          <a:lstStyle/>
          <a:p>
            <a:pPr indent="0" marL="0">
              <a:buNone/>
            </a:pPr>
            <a:r>
              <a:rPr lang="en-US" sz="900" b="1" dirty="0">
                <a:solidFill>
                  <a:srgbClr val="92400E"/>
                </a:solidFill>
                <a:latin typeface="Calibri" pitchFamily="34" charset="0"/>
                <a:ea typeface="Calibri" pitchFamily="34" charset="-122"/>
                <a:cs typeface="Calibri" pitchFamily="34" charset="-120"/>
              </a:rPr>
              <a:t>⚡ EXAM ALERT: TD learning is THE central idea of RL. The update rule and a numeric trace like this are guaranteed Part B questions. Memorise the formula and practise the arithmetic.</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Module 4 — Roadmap</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10 contact hours | Maps to CO4 | Difficulty: ⭐⭐⭐</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1051560"/>
            <a:ext cx="640080" cy="347472"/>
          </a:xfrm>
          <a:prstGeom prst="rect">
            <a:avLst/>
          </a:prstGeom>
          <a:solidFill>
            <a:srgbClr val="7C3AED"/>
          </a:solidFill>
          <a:ln w="6350">
            <a:solidFill>
              <a:srgbClr val="7C3AED"/>
            </a:solidFill>
            <a:prstDash val="solid"/>
          </a:ln>
        </p:spPr>
      </p:sp>
      <p:sp>
        <p:nvSpPr>
          <p:cNvPr id="7" name="Text 5"/>
          <p:cNvSpPr/>
          <p:nvPr/>
        </p:nvSpPr>
        <p:spPr>
          <a:xfrm>
            <a:off x="548640" y="1051560"/>
            <a:ext cx="640080" cy="34747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4.1</a:t>
            </a:r>
            <a:endParaRPr lang="en-US" sz="1100" dirty="0"/>
          </a:p>
        </p:txBody>
      </p:sp>
      <p:sp>
        <p:nvSpPr>
          <p:cNvPr id="8" name="Text 6"/>
          <p:cNvSpPr/>
          <p:nvPr/>
        </p:nvSpPr>
        <p:spPr>
          <a:xfrm>
            <a:off x="1371600" y="1051560"/>
            <a:ext cx="2011680" cy="347472"/>
          </a:xfrm>
          <a:prstGeom prst="rect">
            <a:avLst/>
          </a:prstGeom>
          <a:noFill/>
          <a:ln/>
        </p:spPr>
        <p:txBody>
          <a:bodyPr wrap="square" lIns="0" tIns="0" rIns="0" bIns="0" rtlCol="0" anchor="ctr"/>
          <a:lstStyle/>
          <a:p>
            <a:pPr indent="0" marL="0">
              <a:buNone/>
            </a:pPr>
            <a:r>
              <a:rPr lang="en-US" sz="1200" b="1" dirty="0">
                <a:solidFill>
                  <a:srgbClr val="1A1A2E"/>
                </a:solidFill>
                <a:latin typeface="Calibri" pitchFamily="34" charset="0"/>
                <a:ea typeface="Calibri" pitchFamily="34" charset="-122"/>
                <a:cs typeface="Calibri" pitchFamily="34" charset="-120"/>
              </a:rPr>
              <a:t>The Setting</a:t>
            </a:r>
            <a:endParaRPr lang="en-US" sz="1200" dirty="0"/>
          </a:p>
        </p:txBody>
      </p:sp>
      <p:sp>
        <p:nvSpPr>
          <p:cNvPr id="9" name="Text 7"/>
          <p:cNvSpPr/>
          <p:nvPr/>
        </p:nvSpPr>
        <p:spPr>
          <a:xfrm>
            <a:off x="3383280" y="1051560"/>
            <a:ext cx="5212080" cy="347472"/>
          </a:xfrm>
          <a:prstGeom prst="rect">
            <a:avLst/>
          </a:prstGeom>
          <a:noFill/>
          <a:ln/>
        </p:spPr>
        <p:txBody>
          <a:bodyPr wrap="square" lIns="0" tIns="0" rIns="0" bIns="0" rtlCol="0" anchor="ctr"/>
          <a:lstStyle/>
          <a:p>
            <a:pPr indent="0" marL="0">
              <a:buNone/>
            </a:pPr>
            <a:r>
              <a:rPr lang="en-US" sz="1000" dirty="0">
                <a:solidFill>
                  <a:srgbClr val="64748B"/>
                </a:solidFill>
                <a:latin typeface="Calibri" pitchFamily="34" charset="0"/>
                <a:ea typeface="Calibri" pitchFamily="34" charset="-122"/>
                <a:cs typeface="Calibri" pitchFamily="34" charset="-120"/>
              </a:rPr>
              <a:t>Learning from rewards — motivation, credit assignment</a:t>
            </a:r>
            <a:endParaRPr lang="en-US" sz="1000" dirty="0"/>
          </a:p>
        </p:txBody>
      </p:sp>
      <p:sp>
        <p:nvSpPr>
          <p:cNvPr id="10" name="Shape 8"/>
          <p:cNvSpPr/>
          <p:nvPr/>
        </p:nvSpPr>
        <p:spPr>
          <a:xfrm>
            <a:off x="548640" y="1481328"/>
            <a:ext cx="640080" cy="347472"/>
          </a:xfrm>
          <a:prstGeom prst="rect">
            <a:avLst/>
          </a:prstGeom>
          <a:solidFill>
            <a:srgbClr val="7C3AED"/>
          </a:solidFill>
          <a:ln w="6350">
            <a:solidFill>
              <a:srgbClr val="7C3AED"/>
            </a:solidFill>
            <a:prstDash val="solid"/>
          </a:ln>
        </p:spPr>
      </p:sp>
      <p:sp>
        <p:nvSpPr>
          <p:cNvPr id="11" name="Text 9"/>
          <p:cNvSpPr/>
          <p:nvPr/>
        </p:nvSpPr>
        <p:spPr>
          <a:xfrm>
            <a:off x="548640" y="1481328"/>
            <a:ext cx="640080" cy="34747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4.2</a:t>
            </a:r>
            <a:endParaRPr lang="en-US" sz="1100" dirty="0"/>
          </a:p>
        </p:txBody>
      </p:sp>
      <p:sp>
        <p:nvSpPr>
          <p:cNvPr id="12" name="Text 10"/>
          <p:cNvSpPr/>
          <p:nvPr/>
        </p:nvSpPr>
        <p:spPr>
          <a:xfrm>
            <a:off x="1371600" y="1481328"/>
            <a:ext cx="2011680" cy="347472"/>
          </a:xfrm>
          <a:prstGeom prst="rect">
            <a:avLst/>
          </a:prstGeom>
          <a:noFill/>
          <a:ln/>
        </p:spPr>
        <p:txBody>
          <a:bodyPr wrap="square" lIns="0" tIns="0" rIns="0" bIns="0" rtlCol="0" anchor="ctr"/>
          <a:lstStyle/>
          <a:p>
            <a:pPr indent="0" marL="0">
              <a:buNone/>
            </a:pPr>
            <a:r>
              <a:rPr lang="en-US" sz="1200" b="1" dirty="0">
                <a:solidFill>
                  <a:srgbClr val="1A1A2E"/>
                </a:solidFill>
                <a:latin typeface="Calibri" pitchFamily="34" charset="0"/>
                <a:ea typeface="Calibri" pitchFamily="34" charset="-122"/>
                <a:cs typeface="Calibri" pitchFamily="34" charset="-120"/>
              </a:rPr>
              <a:t>MDPs</a:t>
            </a:r>
            <a:endParaRPr lang="en-US" sz="1200" dirty="0"/>
          </a:p>
        </p:txBody>
      </p:sp>
      <p:sp>
        <p:nvSpPr>
          <p:cNvPr id="13" name="Text 11"/>
          <p:cNvSpPr/>
          <p:nvPr/>
        </p:nvSpPr>
        <p:spPr>
          <a:xfrm>
            <a:off x="3383280" y="1481328"/>
            <a:ext cx="5212080" cy="347472"/>
          </a:xfrm>
          <a:prstGeom prst="rect">
            <a:avLst/>
          </a:prstGeom>
          <a:noFill/>
          <a:ln/>
        </p:spPr>
        <p:txBody>
          <a:bodyPr wrap="square" lIns="0" tIns="0" rIns="0" bIns="0" rtlCol="0" anchor="ctr"/>
          <a:lstStyle/>
          <a:p>
            <a:pPr indent="0" marL="0">
              <a:buNone/>
            </a:pPr>
            <a:r>
              <a:rPr lang="en-US" sz="1000" dirty="0">
                <a:solidFill>
                  <a:srgbClr val="64748B"/>
                </a:solidFill>
                <a:latin typeface="Calibri" pitchFamily="34" charset="0"/>
                <a:ea typeface="Calibri" pitchFamily="34" charset="-122"/>
                <a:cs typeface="Calibri" pitchFamily="34" charset="-120"/>
              </a:rPr>
              <a:t>States, actions, transitions, rewards, discount factor</a:t>
            </a:r>
            <a:endParaRPr lang="en-US" sz="1000" dirty="0"/>
          </a:p>
        </p:txBody>
      </p:sp>
      <p:sp>
        <p:nvSpPr>
          <p:cNvPr id="14" name="Shape 12"/>
          <p:cNvSpPr/>
          <p:nvPr/>
        </p:nvSpPr>
        <p:spPr>
          <a:xfrm>
            <a:off x="548640" y="1911096"/>
            <a:ext cx="640080" cy="347472"/>
          </a:xfrm>
          <a:prstGeom prst="rect">
            <a:avLst/>
          </a:prstGeom>
          <a:solidFill>
            <a:srgbClr val="7C3AED"/>
          </a:solidFill>
          <a:ln w="6350">
            <a:solidFill>
              <a:srgbClr val="7C3AED"/>
            </a:solidFill>
            <a:prstDash val="solid"/>
          </a:ln>
        </p:spPr>
      </p:sp>
      <p:sp>
        <p:nvSpPr>
          <p:cNvPr id="15" name="Text 13"/>
          <p:cNvSpPr/>
          <p:nvPr/>
        </p:nvSpPr>
        <p:spPr>
          <a:xfrm>
            <a:off x="548640" y="1911096"/>
            <a:ext cx="640080" cy="34747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4.3</a:t>
            </a:r>
            <a:endParaRPr lang="en-US" sz="1100" dirty="0"/>
          </a:p>
        </p:txBody>
      </p:sp>
      <p:sp>
        <p:nvSpPr>
          <p:cNvPr id="16" name="Text 14"/>
          <p:cNvSpPr/>
          <p:nvPr/>
        </p:nvSpPr>
        <p:spPr>
          <a:xfrm>
            <a:off x="1371600" y="1911096"/>
            <a:ext cx="2011680" cy="347472"/>
          </a:xfrm>
          <a:prstGeom prst="rect">
            <a:avLst/>
          </a:prstGeom>
          <a:noFill/>
          <a:ln/>
        </p:spPr>
        <p:txBody>
          <a:bodyPr wrap="square" lIns="0" tIns="0" rIns="0" bIns="0" rtlCol="0" anchor="ctr"/>
          <a:lstStyle/>
          <a:p>
            <a:pPr indent="0" marL="0">
              <a:buNone/>
            </a:pPr>
            <a:r>
              <a:rPr lang="en-US" sz="1200" b="1" dirty="0">
                <a:solidFill>
                  <a:srgbClr val="1A1A2E"/>
                </a:solidFill>
                <a:latin typeface="Calibri" pitchFamily="34" charset="0"/>
                <a:ea typeface="Calibri" pitchFamily="34" charset="-122"/>
                <a:cs typeface="Calibri" pitchFamily="34" charset="-120"/>
              </a:rPr>
              <a:t>Passive RL</a:t>
            </a:r>
            <a:endParaRPr lang="en-US" sz="1200" dirty="0"/>
          </a:p>
        </p:txBody>
      </p:sp>
      <p:sp>
        <p:nvSpPr>
          <p:cNvPr id="17" name="Text 15"/>
          <p:cNvSpPr/>
          <p:nvPr/>
        </p:nvSpPr>
        <p:spPr>
          <a:xfrm>
            <a:off x="3383280" y="1911096"/>
            <a:ext cx="5212080" cy="347472"/>
          </a:xfrm>
          <a:prstGeom prst="rect">
            <a:avLst/>
          </a:prstGeom>
          <a:noFill/>
          <a:ln/>
        </p:spPr>
        <p:txBody>
          <a:bodyPr wrap="square" lIns="0" tIns="0" rIns="0" bIns="0" rtlCol="0" anchor="ctr"/>
          <a:lstStyle/>
          <a:p>
            <a:pPr indent="0" marL="0">
              <a:buNone/>
            </a:pPr>
            <a:r>
              <a:rPr lang="en-US" sz="1000" dirty="0">
                <a:solidFill>
                  <a:srgbClr val="64748B"/>
                </a:solidFill>
                <a:latin typeface="Calibri" pitchFamily="34" charset="0"/>
                <a:ea typeface="Calibri" pitchFamily="34" charset="-122"/>
                <a:cs typeface="Calibri" pitchFamily="34" charset="-120"/>
              </a:rPr>
              <a:t>Evaluate a fixed policy: DUE, ADP, TD learning</a:t>
            </a:r>
            <a:endParaRPr lang="en-US" sz="1000" dirty="0"/>
          </a:p>
        </p:txBody>
      </p:sp>
      <p:sp>
        <p:nvSpPr>
          <p:cNvPr id="18" name="Shape 16"/>
          <p:cNvSpPr/>
          <p:nvPr/>
        </p:nvSpPr>
        <p:spPr>
          <a:xfrm>
            <a:off x="548640" y="2340864"/>
            <a:ext cx="640080" cy="347472"/>
          </a:xfrm>
          <a:prstGeom prst="rect">
            <a:avLst/>
          </a:prstGeom>
          <a:solidFill>
            <a:srgbClr val="7C3AED"/>
          </a:solidFill>
          <a:ln w="6350">
            <a:solidFill>
              <a:srgbClr val="7C3AED"/>
            </a:solidFill>
            <a:prstDash val="solid"/>
          </a:ln>
        </p:spPr>
      </p:sp>
      <p:sp>
        <p:nvSpPr>
          <p:cNvPr id="19" name="Text 17"/>
          <p:cNvSpPr/>
          <p:nvPr/>
        </p:nvSpPr>
        <p:spPr>
          <a:xfrm>
            <a:off x="548640" y="2340864"/>
            <a:ext cx="640080" cy="34747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4.4</a:t>
            </a:r>
            <a:endParaRPr lang="en-US" sz="1100" dirty="0"/>
          </a:p>
        </p:txBody>
      </p:sp>
      <p:sp>
        <p:nvSpPr>
          <p:cNvPr id="20" name="Text 18"/>
          <p:cNvSpPr/>
          <p:nvPr/>
        </p:nvSpPr>
        <p:spPr>
          <a:xfrm>
            <a:off x="1371600" y="2340864"/>
            <a:ext cx="2011680" cy="347472"/>
          </a:xfrm>
          <a:prstGeom prst="rect">
            <a:avLst/>
          </a:prstGeom>
          <a:noFill/>
          <a:ln/>
        </p:spPr>
        <p:txBody>
          <a:bodyPr wrap="square" lIns="0" tIns="0" rIns="0" bIns="0" rtlCol="0" anchor="ctr"/>
          <a:lstStyle/>
          <a:p>
            <a:pPr indent="0" marL="0">
              <a:buNone/>
            </a:pPr>
            <a:r>
              <a:rPr lang="en-US" sz="1200" b="1" dirty="0">
                <a:solidFill>
                  <a:srgbClr val="1A1A2E"/>
                </a:solidFill>
                <a:latin typeface="Calibri" pitchFamily="34" charset="0"/>
                <a:ea typeface="Calibri" pitchFamily="34" charset="-122"/>
                <a:cs typeface="Calibri" pitchFamily="34" charset="-120"/>
              </a:rPr>
              <a:t>Active RL</a:t>
            </a:r>
            <a:endParaRPr lang="en-US" sz="1200" dirty="0"/>
          </a:p>
        </p:txBody>
      </p:sp>
      <p:sp>
        <p:nvSpPr>
          <p:cNvPr id="21" name="Text 19"/>
          <p:cNvSpPr/>
          <p:nvPr/>
        </p:nvSpPr>
        <p:spPr>
          <a:xfrm>
            <a:off x="3383280" y="2340864"/>
            <a:ext cx="5212080" cy="347472"/>
          </a:xfrm>
          <a:prstGeom prst="rect">
            <a:avLst/>
          </a:prstGeom>
          <a:noFill/>
          <a:ln/>
        </p:spPr>
        <p:txBody>
          <a:bodyPr wrap="square" lIns="0" tIns="0" rIns="0" bIns="0" rtlCol="0" anchor="ctr"/>
          <a:lstStyle/>
          <a:p>
            <a:pPr indent="0" marL="0">
              <a:buNone/>
            </a:pPr>
            <a:r>
              <a:rPr lang="en-US" sz="1000" dirty="0">
                <a:solidFill>
                  <a:srgbClr val="64748B"/>
                </a:solidFill>
                <a:latin typeface="Calibri" pitchFamily="34" charset="0"/>
                <a:ea typeface="Calibri" pitchFamily="34" charset="-122"/>
                <a:cs typeface="Calibri" pitchFamily="34" charset="-120"/>
              </a:rPr>
              <a:t>Choose actions — exploration vs exploitation, Q-learning</a:t>
            </a:r>
            <a:endParaRPr lang="en-US" sz="1000" dirty="0"/>
          </a:p>
        </p:txBody>
      </p:sp>
      <p:sp>
        <p:nvSpPr>
          <p:cNvPr id="22" name="Shape 20"/>
          <p:cNvSpPr/>
          <p:nvPr/>
        </p:nvSpPr>
        <p:spPr>
          <a:xfrm>
            <a:off x="548640" y="2770632"/>
            <a:ext cx="640080" cy="347472"/>
          </a:xfrm>
          <a:prstGeom prst="rect">
            <a:avLst/>
          </a:prstGeom>
          <a:solidFill>
            <a:srgbClr val="7C3AED"/>
          </a:solidFill>
          <a:ln w="6350">
            <a:solidFill>
              <a:srgbClr val="7C3AED"/>
            </a:solidFill>
            <a:prstDash val="solid"/>
          </a:ln>
        </p:spPr>
      </p:sp>
      <p:sp>
        <p:nvSpPr>
          <p:cNvPr id="23" name="Text 21"/>
          <p:cNvSpPr/>
          <p:nvPr/>
        </p:nvSpPr>
        <p:spPr>
          <a:xfrm>
            <a:off x="548640" y="2770632"/>
            <a:ext cx="640080" cy="34747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4.5</a:t>
            </a:r>
            <a:endParaRPr lang="en-US" sz="1100" dirty="0"/>
          </a:p>
        </p:txBody>
      </p:sp>
      <p:sp>
        <p:nvSpPr>
          <p:cNvPr id="24" name="Text 22"/>
          <p:cNvSpPr/>
          <p:nvPr/>
        </p:nvSpPr>
        <p:spPr>
          <a:xfrm>
            <a:off x="1371600" y="2770632"/>
            <a:ext cx="2011680" cy="347472"/>
          </a:xfrm>
          <a:prstGeom prst="rect">
            <a:avLst/>
          </a:prstGeom>
          <a:noFill/>
          <a:ln/>
        </p:spPr>
        <p:txBody>
          <a:bodyPr wrap="square" lIns="0" tIns="0" rIns="0" bIns="0" rtlCol="0" anchor="ctr"/>
          <a:lstStyle/>
          <a:p>
            <a:pPr indent="0" marL="0">
              <a:buNone/>
            </a:pPr>
            <a:r>
              <a:rPr lang="en-US" sz="1200" b="1" dirty="0">
                <a:solidFill>
                  <a:srgbClr val="1A1A2E"/>
                </a:solidFill>
                <a:latin typeface="Calibri" pitchFamily="34" charset="0"/>
                <a:ea typeface="Calibri" pitchFamily="34" charset="-122"/>
                <a:cs typeface="Calibri" pitchFamily="34" charset="-120"/>
              </a:rPr>
              <a:t>Generalization</a:t>
            </a:r>
            <a:endParaRPr lang="en-US" sz="1200" dirty="0"/>
          </a:p>
        </p:txBody>
      </p:sp>
      <p:sp>
        <p:nvSpPr>
          <p:cNvPr id="25" name="Text 23"/>
          <p:cNvSpPr/>
          <p:nvPr/>
        </p:nvSpPr>
        <p:spPr>
          <a:xfrm>
            <a:off x="3383280" y="2770632"/>
            <a:ext cx="5212080" cy="347472"/>
          </a:xfrm>
          <a:prstGeom prst="rect">
            <a:avLst/>
          </a:prstGeom>
          <a:noFill/>
          <a:ln/>
        </p:spPr>
        <p:txBody>
          <a:bodyPr wrap="square" lIns="0" tIns="0" rIns="0" bIns="0" rtlCol="0" anchor="ctr"/>
          <a:lstStyle/>
          <a:p>
            <a:pPr indent="0" marL="0">
              <a:buNone/>
            </a:pPr>
            <a:r>
              <a:rPr lang="en-US" sz="1000" dirty="0">
                <a:solidFill>
                  <a:srgbClr val="64748B"/>
                </a:solidFill>
                <a:latin typeface="Calibri" pitchFamily="34" charset="0"/>
                <a:ea typeface="Calibri" pitchFamily="34" charset="-122"/>
                <a:cs typeface="Calibri" pitchFamily="34" charset="-120"/>
              </a:rPr>
              <a:t>Function approximation, deep Q-networks</a:t>
            </a:r>
            <a:endParaRPr lang="en-US" sz="1000" dirty="0"/>
          </a:p>
        </p:txBody>
      </p:sp>
      <p:sp>
        <p:nvSpPr>
          <p:cNvPr id="26" name="Shape 24"/>
          <p:cNvSpPr/>
          <p:nvPr/>
        </p:nvSpPr>
        <p:spPr>
          <a:xfrm>
            <a:off x="548640" y="3200400"/>
            <a:ext cx="640080" cy="347472"/>
          </a:xfrm>
          <a:prstGeom prst="rect">
            <a:avLst/>
          </a:prstGeom>
          <a:solidFill>
            <a:srgbClr val="7C3AED"/>
          </a:solidFill>
          <a:ln w="6350">
            <a:solidFill>
              <a:srgbClr val="7C3AED"/>
            </a:solidFill>
            <a:prstDash val="solid"/>
          </a:ln>
        </p:spPr>
      </p:sp>
      <p:sp>
        <p:nvSpPr>
          <p:cNvPr id="27" name="Text 25"/>
          <p:cNvSpPr/>
          <p:nvPr/>
        </p:nvSpPr>
        <p:spPr>
          <a:xfrm>
            <a:off x="548640" y="3200400"/>
            <a:ext cx="640080" cy="34747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4.6</a:t>
            </a:r>
            <a:endParaRPr lang="en-US" sz="1100" dirty="0"/>
          </a:p>
        </p:txBody>
      </p:sp>
      <p:sp>
        <p:nvSpPr>
          <p:cNvPr id="28" name="Text 26"/>
          <p:cNvSpPr/>
          <p:nvPr/>
        </p:nvSpPr>
        <p:spPr>
          <a:xfrm>
            <a:off x="1371600" y="3200400"/>
            <a:ext cx="2011680" cy="347472"/>
          </a:xfrm>
          <a:prstGeom prst="rect">
            <a:avLst/>
          </a:prstGeom>
          <a:noFill/>
          <a:ln/>
        </p:spPr>
        <p:txBody>
          <a:bodyPr wrap="square" lIns="0" tIns="0" rIns="0" bIns="0" rtlCol="0" anchor="ctr"/>
          <a:lstStyle/>
          <a:p>
            <a:pPr indent="0" marL="0">
              <a:buNone/>
            </a:pPr>
            <a:r>
              <a:rPr lang="en-US" sz="1200" b="1" dirty="0">
                <a:solidFill>
                  <a:srgbClr val="1A1A2E"/>
                </a:solidFill>
                <a:latin typeface="Calibri" pitchFamily="34" charset="0"/>
                <a:ea typeface="Calibri" pitchFamily="34" charset="-122"/>
                <a:cs typeface="Calibri" pitchFamily="34" charset="-120"/>
              </a:rPr>
              <a:t>Policy Search</a:t>
            </a:r>
            <a:endParaRPr lang="en-US" sz="1200" dirty="0"/>
          </a:p>
        </p:txBody>
      </p:sp>
      <p:sp>
        <p:nvSpPr>
          <p:cNvPr id="29" name="Text 27"/>
          <p:cNvSpPr/>
          <p:nvPr/>
        </p:nvSpPr>
        <p:spPr>
          <a:xfrm>
            <a:off x="3383280" y="3200400"/>
            <a:ext cx="5212080" cy="347472"/>
          </a:xfrm>
          <a:prstGeom prst="rect">
            <a:avLst/>
          </a:prstGeom>
          <a:noFill/>
          <a:ln/>
        </p:spPr>
        <p:txBody>
          <a:bodyPr wrap="square" lIns="0" tIns="0" rIns="0" bIns="0" rtlCol="0" anchor="ctr"/>
          <a:lstStyle/>
          <a:p>
            <a:pPr indent="0" marL="0">
              <a:buNone/>
            </a:pPr>
            <a:r>
              <a:rPr lang="en-US" sz="1000" dirty="0">
                <a:solidFill>
                  <a:srgbClr val="64748B"/>
                </a:solidFill>
                <a:latin typeface="Calibri" pitchFamily="34" charset="0"/>
                <a:ea typeface="Calibri" pitchFamily="34" charset="-122"/>
                <a:cs typeface="Calibri" pitchFamily="34" charset="-120"/>
              </a:rPr>
              <a:t>Directly optimise the policy — policy gradient</a:t>
            </a:r>
            <a:endParaRPr lang="en-US" sz="1000" dirty="0"/>
          </a:p>
        </p:txBody>
      </p:sp>
      <p:sp>
        <p:nvSpPr>
          <p:cNvPr id="30" name="Shape 28"/>
          <p:cNvSpPr/>
          <p:nvPr/>
        </p:nvSpPr>
        <p:spPr>
          <a:xfrm>
            <a:off x="548640" y="3630168"/>
            <a:ext cx="640080" cy="347472"/>
          </a:xfrm>
          <a:prstGeom prst="rect">
            <a:avLst/>
          </a:prstGeom>
          <a:solidFill>
            <a:srgbClr val="7C3AED"/>
          </a:solidFill>
          <a:ln w="6350">
            <a:solidFill>
              <a:srgbClr val="7C3AED"/>
            </a:solidFill>
            <a:prstDash val="solid"/>
          </a:ln>
        </p:spPr>
      </p:sp>
      <p:sp>
        <p:nvSpPr>
          <p:cNvPr id="31" name="Text 29"/>
          <p:cNvSpPr/>
          <p:nvPr/>
        </p:nvSpPr>
        <p:spPr>
          <a:xfrm>
            <a:off x="548640" y="3630168"/>
            <a:ext cx="640080" cy="34747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4.7</a:t>
            </a:r>
            <a:endParaRPr lang="en-US" sz="1100" dirty="0"/>
          </a:p>
        </p:txBody>
      </p:sp>
      <p:sp>
        <p:nvSpPr>
          <p:cNvPr id="32" name="Text 30"/>
          <p:cNvSpPr/>
          <p:nvPr/>
        </p:nvSpPr>
        <p:spPr>
          <a:xfrm>
            <a:off x="1371600" y="3630168"/>
            <a:ext cx="2011680" cy="347472"/>
          </a:xfrm>
          <a:prstGeom prst="rect">
            <a:avLst/>
          </a:prstGeom>
          <a:noFill/>
          <a:ln/>
        </p:spPr>
        <p:txBody>
          <a:bodyPr wrap="square" lIns="0" tIns="0" rIns="0" bIns="0" rtlCol="0" anchor="ctr"/>
          <a:lstStyle/>
          <a:p>
            <a:pPr indent="0" marL="0">
              <a:buNone/>
            </a:pPr>
            <a:r>
              <a:rPr lang="en-US" sz="1200" b="1" dirty="0">
                <a:solidFill>
                  <a:srgbClr val="1A1A2E"/>
                </a:solidFill>
                <a:latin typeface="Calibri" pitchFamily="34" charset="0"/>
                <a:ea typeface="Calibri" pitchFamily="34" charset="-122"/>
                <a:cs typeface="Calibri" pitchFamily="34" charset="-120"/>
              </a:rPr>
              <a:t>Inverse RL</a:t>
            </a:r>
            <a:endParaRPr lang="en-US" sz="1200" dirty="0"/>
          </a:p>
        </p:txBody>
      </p:sp>
      <p:sp>
        <p:nvSpPr>
          <p:cNvPr id="33" name="Text 31"/>
          <p:cNvSpPr/>
          <p:nvPr/>
        </p:nvSpPr>
        <p:spPr>
          <a:xfrm>
            <a:off x="3383280" y="3630168"/>
            <a:ext cx="5212080" cy="347472"/>
          </a:xfrm>
          <a:prstGeom prst="rect">
            <a:avLst/>
          </a:prstGeom>
          <a:noFill/>
          <a:ln/>
        </p:spPr>
        <p:txBody>
          <a:bodyPr wrap="square" lIns="0" tIns="0" rIns="0" bIns="0" rtlCol="0" anchor="ctr"/>
          <a:lstStyle/>
          <a:p>
            <a:pPr indent="0" marL="0">
              <a:buNone/>
            </a:pPr>
            <a:r>
              <a:rPr lang="en-US" sz="1000" dirty="0">
                <a:solidFill>
                  <a:srgbClr val="64748B"/>
                </a:solidFill>
                <a:latin typeface="Calibri" pitchFamily="34" charset="0"/>
                <a:ea typeface="Calibri" pitchFamily="34" charset="-122"/>
                <a:cs typeface="Calibri" pitchFamily="34" charset="-120"/>
              </a:rPr>
              <a:t>Learn the reward from an expert demonstration</a:t>
            </a:r>
            <a:endParaRPr lang="en-US" sz="1000" dirty="0"/>
          </a:p>
        </p:txBody>
      </p:sp>
      <p:sp>
        <p:nvSpPr>
          <p:cNvPr id="34" name="Shape 32"/>
          <p:cNvSpPr/>
          <p:nvPr/>
        </p:nvSpPr>
        <p:spPr>
          <a:xfrm>
            <a:off x="548640" y="4059936"/>
            <a:ext cx="640080" cy="347472"/>
          </a:xfrm>
          <a:prstGeom prst="rect">
            <a:avLst/>
          </a:prstGeom>
          <a:solidFill>
            <a:srgbClr val="7C3AED"/>
          </a:solidFill>
          <a:ln w="6350">
            <a:solidFill>
              <a:srgbClr val="7C3AED"/>
            </a:solidFill>
            <a:prstDash val="solid"/>
          </a:ln>
        </p:spPr>
      </p:sp>
      <p:sp>
        <p:nvSpPr>
          <p:cNvPr id="35" name="Text 33"/>
          <p:cNvSpPr/>
          <p:nvPr/>
        </p:nvSpPr>
        <p:spPr>
          <a:xfrm>
            <a:off x="548640" y="4059936"/>
            <a:ext cx="640080" cy="34747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4.8</a:t>
            </a:r>
            <a:endParaRPr lang="en-US" sz="1100" dirty="0"/>
          </a:p>
        </p:txBody>
      </p:sp>
      <p:sp>
        <p:nvSpPr>
          <p:cNvPr id="36" name="Text 34"/>
          <p:cNvSpPr/>
          <p:nvPr/>
        </p:nvSpPr>
        <p:spPr>
          <a:xfrm>
            <a:off x="1371600" y="4059936"/>
            <a:ext cx="2011680" cy="347472"/>
          </a:xfrm>
          <a:prstGeom prst="rect">
            <a:avLst/>
          </a:prstGeom>
          <a:noFill/>
          <a:ln/>
        </p:spPr>
        <p:txBody>
          <a:bodyPr wrap="square" lIns="0" tIns="0" rIns="0" bIns="0" rtlCol="0" anchor="ctr"/>
          <a:lstStyle/>
          <a:p>
            <a:pPr indent="0" marL="0">
              <a:buNone/>
            </a:pPr>
            <a:r>
              <a:rPr lang="en-US" sz="1200" b="1" dirty="0">
                <a:solidFill>
                  <a:srgbClr val="1A1A2E"/>
                </a:solidFill>
                <a:latin typeface="Calibri" pitchFamily="34" charset="0"/>
                <a:ea typeface="Calibri" pitchFamily="34" charset="-122"/>
                <a:cs typeface="Calibri" pitchFamily="34" charset="-120"/>
              </a:rPr>
              <a:t>Applications</a:t>
            </a:r>
            <a:endParaRPr lang="en-US" sz="1200" dirty="0"/>
          </a:p>
        </p:txBody>
      </p:sp>
      <p:sp>
        <p:nvSpPr>
          <p:cNvPr id="37" name="Text 35"/>
          <p:cNvSpPr/>
          <p:nvPr/>
        </p:nvSpPr>
        <p:spPr>
          <a:xfrm>
            <a:off x="3383280" y="4059936"/>
            <a:ext cx="5212080" cy="347472"/>
          </a:xfrm>
          <a:prstGeom prst="rect">
            <a:avLst/>
          </a:prstGeom>
          <a:noFill/>
          <a:ln/>
        </p:spPr>
        <p:txBody>
          <a:bodyPr wrap="square" lIns="0" tIns="0" rIns="0" bIns="0" rtlCol="0" anchor="ctr"/>
          <a:lstStyle/>
          <a:p>
            <a:pPr indent="0" marL="0">
              <a:buNone/>
            </a:pPr>
            <a:r>
              <a:rPr lang="en-US" sz="1000" dirty="0">
                <a:solidFill>
                  <a:srgbClr val="64748B"/>
                </a:solidFill>
                <a:latin typeface="Calibri" pitchFamily="34" charset="0"/>
                <a:ea typeface="Calibri" pitchFamily="34" charset="-122"/>
                <a:cs typeface="Calibri" pitchFamily="34" charset="-120"/>
              </a:rPr>
              <a:t>AlphaGo, DQN, robotics, ChatGPT / RLHF</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DUE vs ADP vs TD — Passive RL Comparison</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Three ways to evaluate a fixed policy — when to use each?</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1005840"/>
            <a:ext cx="8046720" cy="320040"/>
          </a:xfrm>
          <a:prstGeom prst="rect">
            <a:avLst/>
          </a:prstGeom>
          <a:solidFill>
            <a:srgbClr val="065A82"/>
          </a:solidFill>
          <a:ln w="6350">
            <a:solidFill>
              <a:srgbClr val="065A82"/>
            </a:solidFill>
            <a:prstDash val="solid"/>
          </a:ln>
        </p:spPr>
      </p:sp>
      <p:sp>
        <p:nvSpPr>
          <p:cNvPr id="7" name="Text 5"/>
          <p:cNvSpPr/>
          <p:nvPr/>
        </p:nvSpPr>
        <p:spPr>
          <a:xfrm>
            <a:off x="548640" y="1005840"/>
            <a:ext cx="109728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Method</a:t>
            </a:r>
            <a:endParaRPr lang="en-US" sz="1000" dirty="0"/>
          </a:p>
        </p:txBody>
      </p:sp>
      <p:sp>
        <p:nvSpPr>
          <p:cNvPr id="8" name="Text 6"/>
          <p:cNvSpPr/>
          <p:nvPr/>
        </p:nvSpPr>
        <p:spPr>
          <a:xfrm>
            <a:off x="1645920" y="1005840"/>
            <a:ext cx="146304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Model needed?</a:t>
            </a:r>
            <a:endParaRPr lang="en-US" sz="1000" dirty="0"/>
          </a:p>
        </p:txBody>
      </p:sp>
      <p:sp>
        <p:nvSpPr>
          <p:cNvPr id="9" name="Text 7"/>
          <p:cNvSpPr/>
          <p:nvPr/>
        </p:nvSpPr>
        <p:spPr>
          <a:xfrm>
            <a:off x="3108960" y="1005840"/>
            <a:ext cx="219456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Updates</a:t>
            </a:r>
            <a:endParaRPr lang="en-US" sz="1000" dirty="0"/>
          </a:p>
        </p:txBody>
      </p:sp>
      <p:sp>
        <p:nvSpPr>
          <p:cNvPr id="10" name="Text 8"/>
          <p:cNvSpPr/>
          <p:nvPr/>
        </p:nvSpPr>
        <p:spPr>
          <a:xfrm>
            <a:off x="5303520" y="1005840"/>
            <a:ext cx="201168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Speed</a:t>
            </a:r>
            <a:endParaRPr lang="en-US" sz="1000" dirty="0"/>
          </a:p>
        </p:txBody>
      </p:sp>
      <p:sp>
        <p:nvSpPr>
          <p:cNvPr id="11" name="Text 9"/>
          <p:cNvSpPr/>
          <p:nvPr/>
        </p:nvSpPr>
        <p:spPr>
          <a:xfrm>
            <a:off x="7315200" y="1005840"/>
            <a:ext cx="109728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Memory</a:t>
            </a:r>
            <a:endParaRPr lang="en-US" sz="1000" dirty="0"/>
          </a:p>
        </p:txBody>
      </p:sp>
      <p:sp>
        <p:nvSpPr>
          <p:cNvPr id="12" name="Shape 10"/>
          <p:cNvSpPr/>
          <p:nvPr/>
        </p:nvSpPr>
        <p:spPr>
          <a:xfrm>
            <a:off x="548640" y="1371600"/>
            <a:ext cx="8046720" cy="347472"/>
          </a:xfrm>
          <a:prstGeom prst="rect">
            <a:avLst/>
          </a:prstGeom>
          <a:solidFill>
            <a:srgbClr val="FFFFFF"/>
          </a:solidFill>
          <a:ln w="6350">
            <a:solidFill>
              <a:srgbClr val="E8F4F8"/>
            </a:solidFill>
            <a:prstDash val="solid"/>
          </a:ln>
        </p:spPr>
      </p:sp>
      <p:sp>
        <p:nvSpPr>
          <p:cNvPr id="13" name="Text 11"/>
          <p:cNvSpPr/>
          <p:nvPr/>
        </p:nvSpPr>
        <p:spPr>
          <a:xfrm>
            <a:off x="548640" y="1371600"/>
            <a:ext cx="1097280" cy="347472"/>
          </a:xfrm>
          <a:prstGeom prst="rect">
            <a:avLst/>
          </a:prstGeom>
          <a:noFill/>
          <a:ln/>
        </p:spPr>
        <p:txBody>
          <a:bodyPr wrap="square" lIns="0" tIns="25400" rIns="25400" bIns="0" rtlCol="0" anchor="ctr"/>
          <a:lstStyle/>
          <a:p>
            <a:pPr algn="ctr" indent="0" marL="0">
              <a:buNone/>
            </a:pPr>
            <a:r>
              <a:rPr lang="en-US" sz="900" b="1" dirty="0">
                <a:solidFill>
                  <a:srgbClr val="065A82"/>
                </a:solidFill>
                <a:latin typeface="Calibri" pitchFamily="34" charset="0"/>
                <a:ea typeface="Calibri" pitchFamily="34" charset="-122"/>
                <a:cs typeface="Calibri" pitchFamily="34" charset="-120"/>
              </a:rPr>
              <a:t>DUE</a:t>
            </a:r>
            <a:endParaRPr lang="en-US" sz="900" dirty="0"/>
          </a:p>
        </p:txBody>
      </p:sp>
      <p:sp>
        <p:nvSpPr>
          <p:cNvPr id="14" name="Text 12"/>
          <p:cNvSpPr/>
          <p:nvPr/>
        </p:nvSpPr>
        <p:spPr>
          <a:xfrm>
            <a:off x="1645920" y="1371600"/>
            <a:ext cx="146304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No</a:t>
            </a:r>
            <a:endParaRPr lang="en-US" sz="900" dirty="0"/>
          </a:p>
        </p:txBody>
      </p:sp>
      <p:sp>
        <p:nvSpPr>
          <p:cNvPr id="15" name="Text 13"/>
          <p:cNvSpPr/>
          <p:nvPr/>
        </p:nvSpPr>
        <p:spPr>
          <a:xfrm>
            <a:off x="3108960" y="1371600"/>
            <a:ext cx="219456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After full episode</a:t>
            </a:r>
            <a:endParaRPr lang="en-US" sz="900" dirty="0"/>
          </a:p>
        </p:txBody>
      </p:sp>
      <p:sp>
        <p:nvSpPr>
          <p:cNvPr id="16" name="Text 14"/>
          <p:cNvSpPr/>
          <p:nvPr/>
        </p:nvSpPr>
        <p:spPr>
          <a:xfrm>
            <a:off x="5303520" y="1371600"/>
            <a:ext cx="201168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Slow (ignores structure)</a:t>
            </a:r>
            <a:endParaRPr lang="en-US" sz="900" dirty="0"/>
          </a:p>
        </p:txBody>
      </p:sp>
      <p:sp>
        <p:nvSpPr>
          <p:cNvPr id="17" name="Text 15"/>
          <p:cNvSpPr/>
          <p:nvPr/>
        </p:nvSpPr>
        <p:spPr>
          <a:xfrm>
            <a:off x="7315200" y="1371600"/>
            <a:ext cx="109728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Low</a:t>
            </a:r>
            <a:endParaRPr lang="en-US" sz="900" dirty="0"/>
          </a:p>
        </p:txBody>
      </p:sp>
      <p:sp>
        <p:nvSpPr>
          <p:cNvPr id="18" name="Shape 16"/>
          <p:cNvSpPr/>
          <p:nvPr/>
        </p:nvSpPr>
        <p:spPr>
          <a:xfrm>
            <a:off x="548640" y="1755648"/>
            <a:ext cx="8046720" cy="347472"/>
          </a:xfrm>
          <a:prstGeom prst="rect">
            <a:avLst/>
          </a:prstGeom>
          <a:solidFill>
            <a:srgbClr val="E8F4F8"/>
          </a:solidFill>
          <a:ln w="6350">
            <a:solidFill>
              <a:srgbClr val="E8F4F8"/>
            </a:solidFill>
            <a:prstDash val="solid"/>
          </a:ln>
        </p:spPr>
      </p:sp>
      <p:sp>
        <p:nvSpPr>
          <p:cNvPr id="19" name="Text 17"/>
          <p:cNvSpPr/>
          <p:nvPr/>
        </p:nvSpPr>
        <p:spPr>
          <a:xfrm>
            <a:off x="548640" y="1755648"/>
            <a:ext cx="1097280" cy="347472"/>
          </a:xfrm>
          <a:prstGeom prst="rect">
            <a:avLst/>
          </a:prstGeom>
          <a:noFill/>
          <a:ln/>
        </p:spPr>
        <p:txBody>
          <a:bodyPr wrap="square" lIns="0" tIns="25400" rIns="25400" bIns="0" rtlCol="0" anchor="ctr"/>
          <a:lstStyle/>
          <a:p>
            <a:pPr algn="ctr" indent="0" marL="0">
              <a:buNone/>
            </a:pPr>
            <a:r>
              <a:rPr lang="en-US" sz="900" b="1" dirty="0">
                <a:solidFill>
                  <a:srgbClr val="065A82"/>
                </a:solidFill>
                <a:latin typeface="Calibri" pitchFamily="34" charset="0"/>
                <a:ea typeface="Calibri" pitchFamily="34" charset="-122"/>
                <a:cs typeface="Calibri" pitchFamily="34" charset="-120"/>
              </a:rPr>
              <a:t>ADP</a:t>
            </a:r>
            <a:endParaRPr lang="en-US" sz="900" dirty="0"/>
          </a:p>
        </p:txBody>
      </p:sp>
      <p:sp>
        <p:nvSpPr>
          <p:cNvPr id="20" name="Text 18"/>
          <p:cNvSpPr/>
          <p:nvPr/>
        </p:nvSpPr>
        <p:spPr>
          <a:xfrm>
            <a:off x="1645920" y="1755648"/>
            <a:ext cx="146304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Yes (learns it)</a:t>
            </a:r>
            <a:endParaRPr lang="en-US" sz="900" dirty="0"/>
          </a:p>
        </p:txBody>
      </p:sp>
      <p:sp>
        <p:nvSpPr>
          <p:cNvPr id="21" name="Text 19"/>
          <p:cNvSpPr/>
          <p:nvPr/>
        </p:nvSpPr>
        <p:spPr>
          <a:xfrm>
            <a:off x="3108960" y="1755648"/>
            <a:ext cx="219456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Each step, solves equations</a:t>
            </a:r>
            <a:endParaRPr lang="en-US" sz="900" dirty="0"/>
          </a:p>
        </p:txBody>
      </p:sp>
      <p:sp>
        <p:nvSpPr>
          <p:cNvPr id="22" name="Text 20"/>
          <p:cNvSpPr/>
          <p:nvPr/>
        </p:nvSpPr>
        <p:spPr>
          <a:xfrm>
            <a:off x="5303520" y="1755648"/>
            <a:ext cx="201168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Fast learning, expensive compute</a:t>
            </a:r>
            <a:endParaRPr lang="en-US" sz="900" dirty="0"/>
          </a:p>
        </p:txBody>
      </p:sp>
      <p:sp>
        <p:nvSpPr>
          <p:cNvPr id="23" name="Text 21"/>
          <p:cNvSpPr/>
          <p:nvPr/>
        </p:nvSpPr>
        <p:spPr>
          <a:xfrm>
            <a:off x="7315200" y="1755648"/>
            <a:ext cx="109728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High</a:t>
            </a:r>
            <a:endParaRPr lang="en-US" sz="900" dirty="0"/>
          </a:p>
        </p:txBody>
      </p:sp>
      <p:sp>
        <p:nvSpPr>
          <p:cNvPr id="24" name="Shape 22"/>
          <p:cNvSpPr/>
          <p:nvPr/>
        </p:nvSpPr>
        <p:spPr>
          <a:xfrm>
            <a:off x="548640" y="2139696"/>
            <a:ext cx="8046720" cy="347472"/>
          </a:xfrm>
          <a:prstGeom prst="rect">
            <a:avLst/>
          </a:prstGeom>
          <a:solidFill>
            <a:srgbClr val="FFFFFF"/>
          </a:solidFill>
          <a:ln w="6350">
            <a:solidFill>
              <a:srgbClr val="E8F4F8"/>
            </a:solidFill>
            <a:prstDash val="solid"/>
          </a:ln>
        </p:spPr>
      </p:sp>
      <p:sp>
        <p:nvSpPr>
          <p:cNvPr id="25" name="Text 23"/>
          <p:cNvSpPr/>
          <p:nvPr/>
        </p:nvSpPr>
        <p:spPr>
          <a:xfrm>
            <a:off x="548640" y="2139696"/>
            <a:ext cx="1097280" cy="347472"/>
          </a:xfrm>
          <a:prstGeom prst="rect">
            <a:avLst/>
          </a:prstGeom>
          <a:noFill/>
          <a:ln/>
        </p:spPr>
        <p:txBody>
          <a:bodyPr wrap="square" lIns="0" tIns="25400" rIns="25400" bIns="0" rtlCol="0" anchor="ctr"/>
          <a:lstStyle/>
          <a:p>
            <a:pPr algn="ctr" indent="0" marL="0">
              <a:buNone/>
            </a:pPr>
            <a:r>
              <a:rPr lang="en-US" sz="900" b="1" dirty="0">
                <a:solidFill>
                  <a:srgbClr val="065A82"/>
                </a:solidFill>
                <a:latin typeface="Calibri" pitchFamily="34" charset="0"/>
                <a:ea typeface="Calibri" pitchFamily="34" charset="-122"/>
                <a:cs typeface="Calibri" pitchFamily="34" charset="-120"/>
              </a:rPr>
              <a:t>TD</a:t>
            </a:r>
            <a:endParaRPr lang="en-US" sz="900" dirty="0"/>
          </a:p>
        </p:txBody>
      </p:sp>
      <p:sp>
        <p:nvSpPr>
          <p:cNvPr id="26" name="Text 24"/>
          <p:cNvSpPr/>
          <p:nvPr/>
        </p:nvSpPr>
        <p:spPr>
          <a:xfrm>
            <a:off x="1645920" y="2139696"/>
            <a:ext cx="146304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No</a:t>
            </a:r>
            <a:endParaRPr lang="en-US" sz="900" dirty="0"/>
          </a:p>
        </p:txBody>
      </p:sp>
      <p:sp>
        <p:nvSpPr>
          <p:cNvPr id="27" name="Text 25"/>
          <p:cNvSpPr/>
          <p:nvPr/>
        </p:nvSpPr>
        <p:spPr>
          <a:xfrm>
            <a:off x="3108960" y="2139696"/>
            <a:ext cx="219456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Each step, simple update</a:t>
            </a:r>
            <a:endParaRPr lang="en-US" sz="900" dirty="0"/>
          </a:p>
        </p:txBody>
      </p:sp>
      <p:sp>
        <p:nvSpPr>
          <p:cNvPr id="28" name="Text 26"/>
          <p:cNvSpPr/>
          <p:nvPr/>
        </p:nvSpPr>
        <p:spPr>
          <a:xfrm>
            <a:off x="5303520" y="2139696"/>
            <a:ext cx="201168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Good balance</a:t>
            </a:r>
            <a:endParaRPr lang="en-US" sz="900" dirty="0"/>
          </a:p>
        </p:txBody>
      </p:sp>
      <p:sp>
        <p:nvSpPr>
          <p:cNvPr id="29" name="Text 27"/>
          <p:cNvSpPr/>
          <p:nvPr/>
        </p:nvSpPr>
        <p:spPr>
          <a:xfrm>
            <a:off x="7315200" y="2139696"/>
            <a:ext cx="1097280" cy="347472"/>
          </a:xfrm>
          <a:prstGeom prst="rect">
            <a:avLst/>
          </a:prstGeom>
          <a:noFill/>
          <a:ln/>
        </p:spPr>
        <p:txBody>
          <a:bodyPr wrap="square" lIns="0" tIns="25400" rIns="254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Low</a:t>
            </a:r>
            <a:endParaRPr lang="en-US" sz="900" dirty="0"/>
          </a:p>
        </p:txBody>
      </p:sp>
      <p:sp>
        <p:nvSpPr>
          <p:cNvPr id="30" name="Shape 28"/>
          <p:cNvSpPr/>
          <p:nvPr/>
        </p:nvSpPr>
        <p:spPr>
          <a:xfrm>
            <a:off x="457200" y="2606040"/>
            <a:ext cx="8229600" cy="1097280"/>
          </a:xfrm>
          <a:prstGeom prst="rect">
            <a:avLst/>
          </a:prstGeom>
          <a:solidFill>
            <a:srgbClr val="FEF3C7"/>
          </a:solidFill>
          <a:ln w="6350">
            <a:solidFill>
              <a:srgbClr val="F59E0B"/>
            </a:solidFill>
            <a:prstDash val="solid"/>
          </a:ln>
        </p:spPr>
      </p:sp>
      <p:sp>
        <p:nvSpPr>
          <p:cNvPr id="31" name="Text 29"/>
          <p:cNvSpPr/>
          <p:nvPr/>
        </p:nvSpPr>
        <p:spPr>
          <a:xfrm>
            <a:off x="640080" y="2624328"/>
            <a:ext cx="3657600" cy="228600"/>
          </a:xfrm>
          <a:prstGeom prst="rect">
            <a:avLst/>
          </a:prstGeom>
          <a:noFill/>
          <a:ln/>
        </p:spPr>
        <p:txBody>
          <a:bodyPr wrap="square" rtlCol="0" anchor="ctr"/>
          <a:lstStyle/>
          <a:p>
            <a:pPr indent="0" marL="0">
              <a:buNone/>
            </a:pPr>
            <a:r>
              <a:rPr lang="en-US" sz="1100" b="1" dirty="0">
                <a:solidFill>
                  <a:srgbClr val="92400E"/>
                </a:solidFill>
                <a:latin typeface="Georgia" pitchFamily="34" charset="0"/>
                <a:ea typeface="Georgia" pitchFamily="34" charset="-122"/>
                <a:cs typeface="Georgia" pitchFamily="34" charset="-120"/>
              </a:rPr>
              <a:t>🍽️ Restaurant Analogy</a:t>
            </a:r>
            <a:endParaRPr lang="en-US" sz="1100" dirty="0"/>
          </a:p>
        </p:txBody>
      </p:sp>
      <p:sp>
        <p:nvSpPr>
          <p:cNvPr id="32" name="Text 30"/>
          <p:cNvSpPr/>
          <p:nvPr/>
        </p:nvSpPr>
        <p:spPr>
          <a:xfrm>
            <a:off x="640080" y="2880360"/>
            <a:ext cx="7863840" cy="731520"/>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DUE = </a:t>
            </a:r>
            <a:pPr indent="0" marL="0">
              <a:buNone/>
            </a:pPr>
            <a:r>
              <a:rPr lang="en-US" sz="1000" dirty="0">
                <a:solidFill>
                  <a:srgbClr val="2D3748"/>
                </a:solidFill>
                <a:latin typeface="Calibri" pitchFamily="34" charset="0"/>
                <a:ea typeface="Calibri" pitchFamily="34" charset="-122"/>
                <a:cs typeface="Calibri" pitchFamily="34" charset="-120"/>
              </a:rPr>
              <a:t>Rate the restaurant after eating the FULL meal (wait for the end).
</a:t>
            </a:r>
            <a:pPr indent="0" marL="0">
              <a:buNone/>
            </a:pPr>
            <a:r>
              <a:rPr lang="en-US" sz="1000" b="1" dirty="0">
                <a:solidFill>
                  <a:srgbClr val="065A82"/>
                </a:solidFill>
                <a:latin typeface="Calibri" pitchFamily="34" charset="0"/>
                <a:ea typeface="Calibri" pitchFamily="34" charset="-122"/>
                <a:cs typeface="Calibri" pitchFamily="34" charset="-120"/>
              </a:rPr>
              <a:t>ADP = </a:t>
            </a:r>
            <a:pPr indent="0" marL="0">
              <a:buNone/>
            </a:pPr>
            <a:r>
              <a:rPr lang="en-US" sz="1000" dirty="0">
                <a:solidFill>
                  <a:srgbClr val="2D3748"/>
                </a:solidFill>
                <a:latin typeface="Calibri" pitchFamily="34" charset="0"/>
                <a:ea typeface="Calibri" pitchFamily="34" charset="-122"/>
                <a:cs typeface="Calibri" pitchFamily="34" charset="-120"/>
              </a:rPr>
              <a:t>Learn the recipe and predict how it will taste (build a model).
</a:t>
            </a:r>
            <a:pPr indent="0" marL="0">
              <a:buNone/>
            </a:pPr>
            <a:r>
              <a:rPr lang="en-US" sz="1000" b="1" dirty="0">
                <a:solidFill>
                  <a:srgbClr val="065A82"/>
                </a:solidFill>
                <a:latin typeface="Calibri" pitchFamily="34" charset="0"/>
                <a:ea typeface="Calibri" pitchFamily="34" charset="-122"/>
                <a:cs typeface="Calibri" pitchFamily="34" charset="-120"/>
              </a:rPr>
              <a:t>TD = </a:t>
            </a:r>
            <a:pPr indent="0" marL="0">
              <a:buNone/>
            </a:pPr>
            <a:r>
              <a:rPr lang="en-US" sz="1000" dirty="0">
                <a:solidFill>
                  <a:srgbClr val="2D3748"/>
                </a:solidFill>
                <a:latin typeface="Calibri" pitchFamily="34" charset="0"/>
                <a:ea typeface="Calibri" pitchFamily="34" charset="-122"/>
                <a:cs typeface="Calibri" pitchFamily="34" charset="-120"/>
              </a:rPr>
              <a:t>Adjust your expectations after EVERY bite (updates incrementally).</a:t>
            </a:r>
            <a:endParaRPr lang="en-US" sz="1000" dirty="0"/>
          </a:p>
        </p:txBody>
      </p:sp>
      <p:sp>
        <p:nvSpPr>
          <p:cNvPr id="33" name="Shape 31"/>
          <p:cNvSpPr/>
          <p:nvPr/>
        </p:nvSpPr>
        <p:spPr>
          <a:xfrm>
            <a:off x="457200" y="3840480"/>
            <a:ext cx="8229600" cy="594360"/>
          </a:xfrm>
          <a:prstGeom prst="rect">
            <a:avLst/>
          </a:prstGeom>
          <a:solidFill>
            <a:srgbClr val="ECFDF5"/>
          </a:solidFill>
          <a:ln w="6350">
            <a:solidFill>
              <a:srgbClr val="059669"/>
            </a:solidFill>
            <a:prstDash val="solid"/>
          </a:ln>
        </p:spPr>
      </p:sp>
      <p:sp>
        <p:nvSpPr>
          <p:cNvPr id="34" name="Text 32"/>
          <p:cNvSpPr/>
          <p:nvPr/>
        </p:nvSpPr>
        <p:spPr>
          <a:xfrm>
            <a:off x="640080" y="3858768"/>
            <a:ext cx="2743200" cy="201168"/>
          </a:xfrm>
          <a:prstGeom prst="rect">
            <a:avLst/>
          </a:prstGeom>
          <a:noFill/>
          <a:ln/>
        </p:spPr>
        <p:txBody>
          <a:bodyPr wrap="square" rtlCol="0" anchor="ctr"/>
          <a:lstStyle/>
          <a:p>
            <a:pPr indent="0" marL="0">
              <a:buNone/>
            </a:pPr>
            <a:r>
              <a:rPr lang="en-US" sz="1000" b="1" dirty="0">
                <a:solidFill>
                  <a:srgbClr val="059669"/>
                </a:solidFill>
                <a:latin typeface="Georgia" pitchFamily="34" charset="0"/>
                <a:ea typeface="Georgia" pitchFamily="34" charset="-122"/>
                <a:cs typeface="Georgia" pitchFamily="34" charset="-120"/>
              </a:rPr>
              <a:t>💡 Key Takeaway</a:t>
            </a:r>
            <a:endParaRPr lang="en-US" sz="1000" dirty="0"/>
          </a:p>
        </p:txBody>
      </p:sp>
      <p:sp>
        <p:nvSpPr>
          <p:cNvPr id="35" name="Text 33"/>
          <p:cNvSpPr/>
          <p:nvPr/>
        </p:nvSpPr>
        <p:spPr>
          <a:xfrm>
            <a:off x="640080" y="4059936"/>
            <a:ext cx="7863840" cy="32004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TD is the most popular passive method — no model needed, updates online after each step, and</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converges to the true utility. It is the foundation on which Q-learning (active RL) is built.</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4.4</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Active Reinforcement Learning</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The agent must now CHOOSE actions — not just evaluate a given policy.</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Active vs Passive Reinforcement Learning</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From evaluating a fixed policy to finding the best policy</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1005840"/>
            <a:ext cx="3840480" cy="1645920"/>
          </a:xfrm>
          <a:prstGeom prst="rect">
            <a:avLst/>
          </a:prstGeom>
          <a:solidFill>
            <a:srgbClr val="E8F4F8"/>
          </a:solidFill>
          <a:ln w="6350">
            <a:solidFill>
              <a:srgbClr val="1C7293"/>
            </a:solidFill>
            <a:prstDash val="solid"/>
          </a:ln>
        </p:spPr>
      </p:sp>
      <p:sp>
        <p:nvSpPr>
          <p:cNvPr id="7" name="Text 5"/>
          <p:cNvSpPr/>
          <p:nvPr/>
        </p:nvSpPr>
        <p:spPr>
          <a:xfrm>
            <a:off x="548640" y="1024128"/>
            <a:ext cx="3657600" cy="274320"/>
          </a:xfrm>
          <a:prstGeom prst="rect">
            <a:avLst/>
          </a:prstGeom>
          <a:noFill/>
          <a:ln/>
        </p:spPr>
        <p:txBody>
          <a:bodyPr wrap="square" rtlCol="0" anchor="ctr"/>
          <a:lstStyle/>
          <a:p>
            <a:pPr indent="0" marL="0">
              <a:buNone/>
            </a:pPr>
            <a:r>
              <a:rPr lang="en-US" sz="1300" b="1" dirty="0">
                <a:solidFill>
                  <a:srgbClr val="065A82"/>
                </a:solidFill>
                <a:latin typeface="Georgia" pitchFamily="34" charset="0"/>
                <a:ea typeface="Georgia" pitchFamily="34" charset="-122"/>
                <a:cs typeface="Georgia" pitchFamily="34" charset="-120"/>
              </a:rPr>
              <a:t>Passive RL</a:t>
            </a:r>
            <a:endParaRPr lang="en-US" sz="1300" dirty="0"/>
          </a:p>
        </p:txBody>
      </p:sp>
      <p:sp>
        <p:nvSpPr>
          <p:cNvPr id="8" name="Text 6"/>
          <p:cNvSpPr/>
          <p:nvPr/>
        </p:nvSpPr>
        <p:spPr>
          <a:xfrm>
            <a:off x="594360" y="1325880"/>
            <a:ext cx="3566160" cy="123444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 Agent is GIVEN a fixed policy π</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Task: evaluate how good π is</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Learn U^π(s) for each state</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Agent has NO control over actions</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Like: driving a fixed delivery route</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and rating how good it is</a:t>
            </a:r>
            <a:endParaRPr lang="en-US" sz="1000" dirty="0"/>
          </a:p>
        </p:txBody>
      </p:sp>
      <p:sp>
        <p:nvSpPr>
          <p:cNvPr id="9" name="Shape 7"/>
          <p:cNvSpPr/>
          <p:nvPr/>
        </p:nvSpPr>
        <p:spPr>
          <a:xfrm>
            <a:off x="4754880" y="1005840"/>
            <a:ext cx="3931920" cy="1645920"/>
          </a:xfrm>
          <a:prstGeom prst="rect">
            <a:avLst/>
          </a:prstGeom>
          <a:solidFill>
            <a:srgbClr val="EDE9FE"/>
          </a:solidFill>
          <a:ln w="6350">
            <a:solidFill>
              <a:srgbClr val="7C3AED"/>
            </a:solidFill>
            <a:prstDash val="solid"/>
          </a:ln>
        </p:spPr>
      </p:sp>
      <p:sp>
        <p:nvSpPr>
          <p:cNvPr id="10" name="Text 8"/>
          <p:cNvSpPr/>
          <p:nvPr/>
        </p:nvSpPr>
        <p:spPr>
          <a:xfrm>
            <a:off x="4846320" y="1024128"/>
            <a:ext cx="3657600" cy="274320"/>
          </a:xfrm>
          <a:prstGeom prst="rect">
            <a:avLst/>
          </a:prstGeom>
          <a:noFill/>
          <a:ln/>
        </p:spPr>
        <p:txBody>
          <a:bodyPr wrap="square" rtlCol="0" anchor="ctr"/>
          <a:lstStyle/>
          <a:p>
            <a:pPr indent="0" marL="0">
              <a:buNone/>
            </a:pPr>
            <a:r>
              <a:rPr lang="en-US" sz="1300" b="1" dirty="0">
                <a:solidFill>
                  <a:srgbClr val="7C3AED"/>
                </a:solidFill>
                <a:latin typeface="Georgia" pitchFamily="34" charset="0"/>
                <a:ea typeface="Georgia" pitchFamily="34" charset="-122"/>
                <a:cs typeface="Georgia" pitchFamily="34" charset="-120"/>
              </a:rPr>
              <a:t>Active RL</a:t>
            </a:r>
            <a:endParaRPr lang="en-US" sz="1300" dirty="0"/>
          </a:p>
        </p:txBody>
      </p:sp>
      <p:sp>
        <p:nvSpPr>
          <p:cNvPr id="11" name="Text 9"/>
          <p:cNvSpPr/>
          <p:nvPr/>
        </p:nvSpPr>
        <p:spPr>
          <a:xfrm>
            <a:off x="4892040" y="1325880"/>
            <a:ext cx="3657600" cy="123444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 Agent must CHOOSE actions itself</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Task: FIND the best policy π*</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Must balance learning vs earning</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Agent controls which states it visits</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Like: exploring a city to find the</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best restaurant on your own</a:t>
            </a:r>
            <a:endParaRPr lang="en-US" sz="1000" dirty="0"/>
          </a:p>
        </p:txBody>
      </p:sp>
      <p:sp>
        <p:nvSpPr>
          <p:cNvPr id="12" name="Shape 10"/>
          <p:cNvSpPr/>
          <p:nvPr/>
        </p:nvSpPr>
        <p:spPr>
          <a:xfrm>
            <a:off x="457200" y="2834640"/>
            <a:ext cx="8229600" cy="731520"/>
          </a:xfrm>
          <a:prstGeom prst="rect">
            <a:avLst/>
          </a:prstGeom>
          <a:solidFill>
            <a:srgbClr val="FEF3C7"/>
          </a:solidFill>
          <a:ln w="6350">
            <a:solidFill>
              <a:srgbClr val="F59E0B"/>
            </a:solidFill>
            <a:prstDash val="solid"/>
          </a:ln>
        </p:spPr>
      </p:sp>
      <p:sp>
        <p:nvSpPr>
          <p:cNvPr id="13" name="Text 11"/>
          <p:cNvSpPr/>
          <p:nvPr/>
        </p:nvSpPr>
        <p:spPr>
          <a:xfrm>
            <a:off x="640080" y="2852928"/>
            <a:ext cx="3657600" cy="228600"/>
          </a:xfrm>
          <a:prstGeom prst="rect">
            <a:avLst/>
          </a:prstGeom>
          <a:noFill/>
          <a:ln/>
        </p:spPr>
        <p:txBody>
          <a:bodyPr wrap="square" rtlCol="0" anchor="ctr"/>
          <a:lstStyle/>
          <a:p>
            <a:pPr indent="0" marL="0">
              <a:buNone/>
            </a:pPr>
            <a:r>
              <a:rPr lang="en-US" sz="1100" b="1" dirty="0">
                <a:solidFill>
                  <a:srgbClr val="92400E"/>
                </a:solidFill>
                <a:latin typeface="Georgia" pitchFamily="34" charset="0"/>
                <a:ea typeface="Georgia" pitchFamily="34" charset="-122"/>
                <a:cs typeface="Georgia" pitchFamily="34" charset="-120"/>
              </a:rPr>
              <a:t>⚡ The New Challenge</a:t>
            </a:r>
            <a:endParaRPr lang="en-US" sz="1100" dirty="0"/>
          </a:p>
        </p:txBody>
      </p:sp>
      <p:sp>
        <p:nvSpPr>
          <p:cNvPr id="14" name="Text 12"/>
          <p:cNvSpPr/>
          <p:nvPr/>
        </p:nvSpPr>
        <p:spPr>
          <a:xfrm>
            <a:off x="640080" y="3108960"/>
            <a:ext cx="7863840" cy="41148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In passive RL, the policy decides which states you visit. In active RL, YOUR actions decide</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which states you visit. This creates a fundamental tension: do you do what you THINK is best,</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or try something new to LEARN what's best?</a:t>
            </a:r>
            <a:endParaRPr lang="en-US" sz="1000" dirty="0"/>
          </a:p>
        </p:txBody>
      </p:sp>
      <p:sp>
        <p:nvSpPr>
          <p:cNvPr id="15" name="Shape 13"/>
          <p:cNvSpPr/>
          <p:nvPr/>
        </p:nvSpPr>
        <p:spPr>
          <a:xfrm>
            <a:off x="457200" y="3749040"/>
            <a:ext cx="8229600" cy="640080"/>
          </a:xfrm>
          <a:prstGeom prst="rect">
            <a:avLst/>
          </a:prstGeom>
          <a:solidFill>
            <a:srgbClr val="ECFDF5"/>
          </a:solidFill>
          <a:ln w="6350">
            <a:solidFill>
              <a:srgbClr val="059669"/>
            </a:solidFill>
            <a:prstDash val="solid"/>
          </a:ln>
        </p:spPr>
      </p:sp>
      <p:sp>
        <p:nvSpPr>
          <p:cNvPr id="16" name="Text 14"/>
          <p:cNvSpPr/>
          <p:nvPr/>
        </p:nvSpPr>
        <p:spPr>
          <a:xfrm>
            <a:off x="640080" y="3767328"/>
            <a:ext cx="2743200" cy="201168"/>
          </a:xfrm>
          <a:prstGeom prst="rect">
            <a:avLst/>
          </a:prstGeom>
          <a:noFill/>
          <a:ln/>
        </p:spPr>
        <p:txBody>
          <a:bodyPr wrap="square" rtlCol="0" anchor="ctr"/>
          <a:lstStyle/>
          <a:p>
            <a:pPr indent="0" marL="0">
              <a:buNone/>
            </a:pPr>
            <a:r>
              <a:rPr lang="en-US" sz="1000" b="1" dirty="0">
                <a:solidFill>
                  <a:srgbClr val="059669"/>
                </a:solidFill>
                <a:latin typeface="Georgia" pitchFamily="34" charset="0"/>
                <a:ea typeface="Georgia" pitchFamily="34" charset="-122"/>
                <a:cs typeface="Georgia" pitchFamily="34" charset="-120"/>
              </a:rPr>
              <a:t>💡 Coming up…</a:t>
            </a:r>
            <a:endParaRPr lang="en-US" sz="1000" dirty="0"/>
          </a:p>
        </p:txBody>
      </p:sp>
      <p:sp>
        <p:nvSpPr>
          <p:cNvPr id="17" name="Text 15"/>
          <p:cNvSpPr/>
          <p:nvPr/>
        </p:nvSpPr>
        <p:spPr>
          <a:xfrm>
            <a:off x="640080" y="3977640"/>
            <a:ext cx="7863840" cy="36576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1. Exploration vs Exploitation — the core dilemma of active RL</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2. ε-Greedy — a simple strategy to balance both</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3. Q-Learning — the flagship algorithm that solves this (model-free, off-policy)</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Exploration vs Exploitation</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 The fundamental dilemma of active reinforcement learning</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1005840"/>
            <a:ext cx="8046720" cy="320040"/>
          </a:xfrm>
          <a:prstGeom prst="rect">
            <a:avLst/>
          </a:prstGeom>
          <a:solidFill>
            <a:srgbClr val="065A82"/>
          </a:solidFill>
          <a:ln w="6350">
            <a:solidFill>
              <a:srgbClr val="065A82"/>
            </a:solidFill>
            <a:prstDash val="solid"/>
          </a:ln>
        </p:spPr>
      </p:sp>
      <p:sp>
        <p:nvSpPr>
          <p:cNvPr id="7" name="Text 5"/>
          <p:cNvSpPr/>
          <p:nvPr/>
        </p:nvSpPr>
        <p:spPr>
          <a:xfrm>
            <a:off x="548640" y="1005840"/>
            <a:ext cx="1371600" cy="320040"/>
          </a:xfrm>
          <a:prstGeom prst="rect">
            <a:avLst/>
          </a:prstGeom>
          <a:noFill/>
          <a:ln/>
        </p:spPr>
        <p:txBody>
          <a:bodyPr wrap="square" rtlCol="0" anchor="ctr"/>
          <a:lstStyle/>
          <a:p>
            <a:pPr algn="ctr" indent="0" marL="0">
              <a:buNone/>
            </a:pPr>
            <a:endParaRPr lang="en-US" sz="1000" dirty="0"/>
          </a:p>
        </p:txBody>
      </p:sp>
      <p:sp>
        <p:nvSpPr>
          <p:cNvPr id="8" name="Text 6"/>
          <p:cNvSpPr/>
          <p:nvPr/>
        </p:nvSpPr>
        <p:spPr>
          <a:xfrm>
            <a:off x="1920240" y="1005840"/>
            <a:ext cx="320040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Exploitation</a:t>
            </a:r>
            <a:endParaRPr lang="en-US" sz="1000" dirty="0"/>
          </a:p>
        </p:txBody>
      </p:sp>
      <p:sp>
        <p:nvSpPr>
          <p:cNvPr id="9" name="Text 7"/>
          <p:cNvSpPr/>
          <p:nvPr/>
        </p:nvSpPr>
        <p:spPr>
          <a:xfrm>
            <a:off x="5120640" y="1005840"/>
            <a:ext cx="320040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Exploration</a:t>
            </a:r>
            <a:endParaRPr lang="en-US" sz="1000" dirty="0"/>
          </a:p>
        </p:txBody>
      </p:sp>
      <p:sp>
        <p:nvSpPr>
          <p:cNvPr id="10" name="Shape 8"/>
          <p:cNvSpPr/>
          <p:nvPr/>
        </p:nvSpPr>
        <p:spPr>
          <a:xfrm>
            <a:off x="548640" y="1371600"/>
            <a:ext cx="8046720" cy="347472"/>
          </a:xfrm>
          <a:prstGeom prst="rect">
            <a:avLst/>
          </a:prstGeom>
          <a:solidFill>
            <a:srgbClr val="FFFFFF"/>
          </a:solidFill>
          <a:ln w="6350">
            <a:solidFill>
              <a:srgbClr val="E8F4F8"/>
            </a:solidFill>
            <a:prstDash val="solid"/>
          </a:ln>
        </p:spPr>
      </p:sp>
      <p:sp>
        <p:nvSpPr>
          <p:cNvPr id="11" name="Text 9"/>
          <p:cNvSpPr/>
          <p:nvPr/>
        </p:nvSpPr>
        <p:spPr>
          <a:xfrm>
            <a:off x="548640" y="1371600"/>
            <a:ext cx="1371600" cy="347472"/>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What</a:t>
            </a:r>
            <a:endParaRPr lang="en-US" sz="900" dirty="0"/>
          </a:p>
        </p:txBody>
      </p:sp>
      <p:sp>
        <p:nvSpPr>
          <p:cNvPr id="12" name="Text 10"/>
          <p:cNvSpPr/>
          <p:nvPr/>
        </p:nvSpPr>
        <p:spPr>
          <a:xfrm>
            <a:off x="1920240" y="1371600"/>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Do the action currently</a:t>
            </a:r>
            <a:endParaRPr lang="en-US" sz="900" dirty="0"/>
          </a:p>
          <a:p>
            <a:pPr algn="ctr" indent="0" marL="0">
              <a:buNone/>
            </a:pPr>
            <a:r>
              <a:rPr lang="en-US" sz="900" dirty="0">
                <a:solidFill>
                  <a:srgbClr val="2D3748"/>
                </a:solidFill>
                <a:latin typeface="Calibri" pitchFamily="34" charset="0"/>
                <a:ea typeface="Calibri" pitchFamily="34" charset="-122"/>
                <a:cs typeface="Calibri" pitchFamily="34" charset="-120"/>
              </a:rPr>
              <a:t>believed to be best</a:t>
            </a:r>
            <a:endParaRPr lang="en-US" sz="900" dirty="0"/>
          </a:p>
        </p:txBody>
      </p:sp>
      <p:sp>
        <p:nvSpPr>
          <p:cNvPr id="13" name="Text 11"/>
          <p:cNvSpPr/>
          <p:nvPr/>
        </p:nvSpPr>
        <p:spPr>
          <a:xfrm>
            <a:off x="5120640" y="1371600"/>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Try something NEW</a:t>
            </a:r>
            <a:endParaRPr lang="en-US" sz="900" dirty="0"/>
          </a:p>
        </p:txBody>
      </p:sp>
      <p:sp>
        <p:nvSpPr>
          <p:cNvPr id="14" name="Shape 12"/>
          <p:cNvSpPr/>
          <p:nvPr/>
        </p:nvSpPr>
        <p:spPr>
          <a:xfrm>
            <a:off x="548640" y="1755648"/>
            <a:ext cx="8046720" cy="347472"/>
          </a:xfrm>
          <a:prstGeom prst="rect">
            <a:avLst/>
          </a:prstGeom>
          <a:solidFill>
            <a:srgbClr val="E8F4F8"/>
          </a:solidFill>
          <a:ln w="6350">
            <a:solidFill>
              <a:srgbClr val="E8F4F8"/>
            </a:solidFill>
            <a:prstDash val="solid"/>
          </a:ln>
        </p:spPr>
      </p:sp>
      <p:sp>
        <p:nvSpPr>
          <p:cNvPr id="15" name="Text 13"/>
          <p:cNvSpPr/>
          <p:nvPr/>
        </p:nvSpPr>
        <p:spPr>
          <a:xfrm>
            <a:off x="548640" y="1755648"/>
            <a:ext cx="1371600" cy="347472"/>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Benefit</a:t>
            </a:r>
            <a:endParaRPr lang="en-US" sz="900" dirty="0"/>
          </a:p>
        </p:txBody>
      </p:sp>
      <p:sp>
        <p:nvSpPr>
          <p:cNvPr id="16" name="Text 14"/>
          <p:cNvSpPr/>
          <p:nvPr/>
        </p:nvSpPr>
        <p:spPr>
          <a:xfrm>
            <a:off x="1920240" y="1755648"/>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Cash in on what you know</a:t>
            </a:r>
            <a:endParaRPr lang="en-US" sz="900" dirty="0"/>
          </a:p>
        </p:txBody>
      </p:sp>
      <p:sp>
        <p:nvSpPr>
          <p:cNvPr id="17" name="Text 15"/>
          <p:cNvSpPr/>
          <p:nvPr/>
        </p:nvSpPr>
        <p:spPr>
          <a:xfrm>
            <a:off x="5120640" y="1755648"/>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Discover possibly better actions</a:t>
            </a:r>
            <a:endParaRPr lang="en-US" sz="900" dirty="0"/>
          </a:p>
        </p:txBody>
      </p:sp>
      <p:sp>
        <p:nvSpPr>
          <p:cNvPr id="18" name="Shape 16"/>
          <p:cNvSpPr/>
          <p:nvPr/>
        </p:nvSpPr>
        <p:spPr>
          <a:xfrm>
            <a:off x="548640" y="2139696"/>
            <a:ext cx="8046720" cy="347472"/>
          </a:xfrm>
          <a:prstGeom prst="rect">
            <a:avLst/>
          </a:prstGeom>
          <a:solidFill>
            <a:srgbClr val="FFFFFF"/>
          </a:solidFill>
          <a:ln w="6350">
            <a:solidFill>
              <a:srgbClr val="E8F4F8"/>
            </a:solidFill>
            <a:prstDash val="solid"/>
          </a:ln>
        </p:spPr>
      </p:sp>
      <p:sp>
        <p:nvSpPr>
          <p:cNvPr id="19" name="Text 17"/>
          <p:cNvSpPr/>
          <p:nvPr/>
        </p:nvSpPr>
        <p:spPr>
          <a:xfrm>
            <a:off x="548640" y="2139696"/>
            <a:ext cx="1371600" cy="347472"/>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Risk</a:t>
            </a:r>
            <a:endParaRPr lang="en-US" sz="900" dirty="0"/>
          </a:p>
        </p:txBody>
      </p:sp>
      <p:sp>
        <p:nvSpPr>
          <p:cNvPr id="20" name="Text 18"/>
          <p:cNvSpPr/>
          <p:nvPr/>
        </p:nvSpPr>
        <p:spPr>
          <a:xfrm>
            <a:off x="1920240" y="2139696"/>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Miss better options forever</a:t>
            </a:r>
            <a:endParaRPr lang="en-US" sz="900" dirty="0"/>
          </a:p>
        </p:txBody>
      </p:sp>
      <p:sp>
        <p:nvSpPr>
          <p:cNvPr id="21" name="Text 19"/>
          <p:cNvSpPr/>
          <p:nvPr/>
        </p:nvSpPr>
        <p:spPr>
          <a:xfrm>
            <a:off x="5120640" y="2139696"/>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Waste time on bad actions</a:t>
            </a:r>
            <a:endParaRPr lang="en-US" sz="900" dirty="0"/>
          </a:p>
        </p:txBody>
      </p:sp>
      <p:sp>
        <p:nvSpPr>
          <p:cNvPr id="22" name="Shape 20"/>
          <p:cNvSpPr/>
          <p:nvPr/>
        </p:nvSpPr>
        <p:spPr>
          <a:xfrm>
            <a:off x="457200" y="2606040"/>
            <a:ext cx="8229600" cy="1280160"/>
          </a:xfrm>
          <a:prstGeom prst="rect">
            <a:avLst/>
          </a:prstGeom>
          <a:solidFill>
            <a:srgbClr val="FEF3C7"/>
          </a:solidFill>
          <a:ln w="6350">
            <a:solidFill>
              <a:srgbClr val="F59E0B"/>
            </a:solidFill>
            <a:prstDash val="solid"/>
          </a:ln>
        </p:spPr>
      </p:sp>
      <p:sp>
        <p:nvSpPr>
          <p:cNvPr id="23" name="Text 21"/>
          <p:cNvSpPr/>
          <p:nvPr/>
        </p:nvSpPr>
        <p:spPr>
          <a:xfrm>
            <a:off x="640080" y="2624328"/>
            <a:ext cx="4572000" cy="228600"/>
          </a:xfrm>
          <a:prstGeom prst="rect">
            <a:avLst/>
          </a:prstGeom>
          <a:noFill/>
          <a:ln/>
        </p:spPr>
        <p:txBody>
          <a:bodyPr wrap="square" rtlCol="0" anchor="ctr"/>
          <a:lstStyle/>
          <a:p>
            <a:pPr indent="0" marL="0">
              <a:buNone/>
            </a:pPr>
            <a:r>
              <a:rPr lang="en-US" sz="1100" b="1" dirty="0">
                <a:solidFill>
                  <a:srgbClr val="92400E"/>
                </a:solidFill>
                <a:latin typeface="Georgia" pitchFamily="34" charset="0"/>
                <a:ea typeface="Georgia" pitchFamily="34" charset="-122"/>
                <a:cs typeface="Georgia" pitchFamily="34" charset="-120"/>
              </a:rPr>
              <a:t>🍽️ The Restaurant Problem</a:t>
            </a:r>
            <a:endParaRPr lang="en-US" sz="1100" dirty="0"/>
          </a:p>
        </p:txBody>
      </p:sp>
      <p:sp>
        <p:nvSpPr>
          <p:cNvPr id="24" name="Text 22"/>
          <p:cNvSpPr/>
          <p:nvPr/>
        </p:nvSpPr>
        <p:spPr>
          <a:xfrm>
            <a:off x="640080" y="2880360"/>
            <a:ext cx="7863840" cy="91440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You know a restaurant you rate 7/10. A new restaurant opened next door.</a:t>
            </a:r>
            <a:endParaRPr lang="en-US" sz="1000" dirty="0"/>
          </a:p>
          <a:p>
            <a:pPr indent="0" marL="0">
              <a:buNone/>
            </a:pP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Exploit → go to your known 7/10 (safe, but you might miss a 9/10)</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 Explore → try the new one (risky — could be 3/10 or 9/10)</a:t>
            </a:r>
            <a:endParaRPr lang="en-US" sz="1000" dirty="0"/>
          </a:p>
          <a:p>
            <a:pPr indent="0" marL="0">
              <a:buNone/>
            </a:pP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If you always exploit, you never discover the 9/10 restaurant.</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If you always explore, you eat at terrible places half the time.</a:t>
            </a:r>
            <a:endParaRPr lang="en-US" sz="1000" dirty="0"/>
          </a:p>
        </p:txBody>
      </p:sp>
      <p:sp>
        <p:nvSpPr>
          <p:cNvPr id="25" name="Shape 23"/>
          <p:cNvSpPr/>
          <p:nvPr/>
        </p:nvSpPr>
        <p:spPr>
          <a:xfrm>
            <a:off x="457200" y="4023360"/>
            <a:ext cx="8229600" cy="411480"/>
          </a:xfrm>
          <a:prstGeom prst="rect">
            <a:avLst/>
          </a:prstGeom>
          <a:solidFill>
            <a:srgbClr val="ECFDF5"/>
          </a:solidFill>
          <a:ln w="6350">
            <a:solidFill>
              <a:srgbClr val="059669"/>
            </a:solidFill>
            <a:prstDash val="solid"/>
          </a:ln>
        </p:spPr>
      </p:sp>
      <p:sp>
        <p:nvSpPr>
          <p:cNvPr id="26" name="Text 24"/>
          <p:cNvSpPr/>
          <p:nvPr/>
        </p:nvSpPr>
        <p:spPr>
          <a:xfrm>
            <a:off x="640080" y="4023360"/>
            <a:ext cx="7863840" cy="411480"/>
          </a:xfrm>
          <a:prstGeom prst="rect">
            <a:avLst/>
          </a:prstGeom>
          <a:noFill/>
          <a:ln/>
        </p:spPr>
        <p:txBody>
          <a:bodyPr wrap="square" rtlCol="0" anchor="ctr"/>
          <a:lstStyle/>
          <a:p>
            <a:pPr indent="0" marL="0">
              <a:buNone/>
            </a:pPr>
            <a:r>
              <a:rPr lang="en-US" sz="1000" b="1" dirty="0">
                <a:solidFill>
                  <a:srgbClr val="059669"/>
                </a:solidFill>
                <a:latin typeface="Calibri" pitchFamily="34" charset="0"/>
                <a:ea typeface="Calibri" pitchFamily="34" charset="-122"/>
                <a:cs typeface="Calibri" pitchFamily="34" charset="-120"/>
              </a:rPr>
              <a:t>💡 Solution: ε-Greedy — exploit most of the time, explore occasionally (next slide →)</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ε-Greedy Exploration Strategy</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A simple way to balance exploration and exploitation</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1005840"/>
            <a:ext cx="8229600" cy="731520"/>
          </a:xfrm>
          <a:prstGeom prst="rect">
            <a:avLst/>
          </a:prstGeom>
          <a:solidFill>
            <a:srgbClr val="EDE9FE"/>
          </a:solidFill>
          <a:ln w="6350">
            <a:solidFill>
              <a:srgbClr val="7C3AED"/>
            </a:solidFill>
            <a:prstDash val="solid"/>
          </a:ln>
        </p:spPr>
      </p:sp>
      <p:sp>
        <p:nvSpPr>
          <p:cNvPr id="7" name="Text 5"/>
          <p:cNvSpPr/>
          <p:nvPr/>
        </p:nvSpPr>
        <p:spPr>
          <a:xfrm>
            <a:off x="640080" y="1024128"/>
            <a:ext cx="3657600" cy="228600"/>
          </a:xfrm>
          <a:prstGeom prst="rect">
            <a:avLst/>
          </a:prstGeom>
          <a:noFill/>
          <a:ln/>
        </p:spPr>
        <p:txBody>
          <a:bodyPr wrap="square" rtlCol="0" anchor="ctr"/>
          <a:lstStyle/>
          <a:p>
            <a:pPr indent="0" marL="0">
              <a:buNone/>
            </a:pPr>
            <a:r>
              <a:rPr lang="en-US" sz="1100" b="1" dirty="0">
                <a:solidFill>
                  <a:srgbClr val="7C3AED"/>
                </a:solidFill>
                <a:latin typeface="Georgia" pitchFamily="34" charset="0"/>
                <a:ea typeface="Georgia" pitchFamily="34" charset="-122"/>
                <a:cs typeface="Georgia" pitchFamily="34" charset="-120"/>
              </a:rPr>
              <a:t>The ε-Greedy Rule</a:t>
            </a:r>
            <a:endParaRPr lang="en-US" sz="1100" dirty="0"/>
          </a:p>
        </p:txBody>
      </p:sp>
      <p:sp>
        <p:nvSpPr>
          <p:cNvPr id="8" name="Text 6"/>
          <p:cNvSpPr/>
          <p:nvPr/>
        </p:nvSpPr>
        <p:spPr>
          <a:xfrm>
            <a:off x="640080" y="1280160"/>
            <a:ext cx="7863840" cy="411480"/>
          </a:xfrm>
          <a:prstGeom prst="rect">
            <a:avLst/>
          </a:prstGeom>
          <a:noFill/>
          <a:ln/>
        </p:spPr>
        <p:txBody>
          <a:bodyPr wrap="square"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With probability (1 − ε): </a:t>
            </a:r>
            <a:pPr indent="0" marL="0">
              <a:buNone/>
            </a:pPr>
            <a:r>
              <a:rPr lang="en-US" sz="1100" dirty="0">
                <a:solidFill>
                  <a:srgbClr val="2D3748"/>
                </a:solidFill>
                <a:latin typeface="Calibri" pitchFamily="34" charset="0"/>
                <a:ea typeface="Calibri" pitchFamily="34" charset="-122"/>
                <a:cs typeface="Calibri" pitchFamily="34" charset="-120"/>
              </a:rPr>
              <a:t>do the BEST known action (exploit)
</a:t>
            </a:r>
            <a:pPr indent="0" marL="0">
              <a:buNone/>
            </a:pPr>
            <a:r>
              <a:rPr lang="en-US" sz="1100" b="1" dirty="0">
                <a:solidFill>
                  <a:srgbClr val="065A82"/>
                </a:solidFill>
                <a:latin typeface="Calibri" pitchFamily="34" charset="0"/>
                <a:ea typeface="Calibri" pitchFamily="34" charset="-122"/>
                <a:cs typeface="Calibri" pitchFamily="34" charset="-120"/>
              </a:rPr>
              <a:t>With probability ε: </a:t>
            </a:r>
            <a:pPr indent="0" marL="0">
              <a:buNone/>
            </a:pPr>
            <a:r>
              <a:rPr lang="en-US" sz="1100" dirty="0">
                <a:solidFill>
                  <a:srgbClr val="2D3748"/>
                </a:solidFill>
                <a:latin typeface="Calibri" pitchFamily="34" charset="0"/>
                <a:ea typeface="Calibri" pitchFamily="34" charset="-122"/>
                <a:cs typeface="Calibri" pitchFamily="34" charset="-120"/>
              </a:rPr>
              <a:t>do a RANDOM action (explore)</a:t>
            </a:r>
            <a:endParaRPr lang="en-US" sz="1100" dirty="0"/>
          </a:p>
        </p:txBody>
      </p:sp>
      <p:sp>
        <p:nvSpPr>
          <p:cNvPr id="9" name="Shape 7"/>
          <p:cNvSpPr/>
          <p:nvPr/>
        </p:nvSpPr>
        <p:spPr>
          <a:xfrm>
            <a:off x="457200" y="1920240"/>
            <a:ext cx="3840480" cy="1280160"/>
          </a:xfrm>
          <a:prstGeom prst="rect">
            <a:avLst/>
          </a:prstGeom>
          <a:solidFill>
            <a:srgbClr val="FFFFFF"/>
          </a:solidFill>
          <a:ln w="6350">
            <a:solidFill>
              <a:srgbClr val="E8F4F8"/>
            </a:solidFill>
            <a:prstDash val="solid"/>
          </a:ln>
        </p:spPr>
      </p:sp>
      <p:sp>
        <p:nvSpPr>
          <p:cNvPr id="10" name="Text 8"/>
          <p:cNvSpPr/>
          <p:nvPr/>
        </p:nvSpPr>
        <p:spPr>
          <a:xfrm>
            <a:off x="548640" y="1938528"/>
            <a:ext cx="2743200" cy="228600"/>
          </a:xfrm>
          <a:prstGeom prst="rect">
            <a:avLst/>
          </a:prstGeom>
          <a:noFill/>
          <a:ln/>
        </p:spPr>
        <p:txBody>
          <a:bodyPr wrap="square" rtlCol="0" anchor="ctr"/>
          <a:lstStyle/>
          <a:p>
            <a:pPr indent="0" marL="0">
              <a:buNone/>
            </a:pPr>
            <a:r>
              <a:rPr lang="en-US" sz="1000" b="1" dirty="0">
                <a:solidFill>
                  <a:srgbClr val="065A82"/>
                </a:solidFill>
                <a:latin typeface="Georgia" pitchFamily="34" charset="0"/>
                <a:ea typeface="Georgia" pitchFamily="34" charset="-122"/>
                <a:cs typeface="Georgia" pitchFamily="34" charset="-120"/>
              </a:rPr>
              <a:t>Choosing ε</a:t>
            </a:r>
            <a:endParaRPr lang="en-US" sz="1000" dirty="0"/>
          </a:p>
        </p:txBody>
      </p:sp>
      <p:sp>
        <p:nvSpPr>
          <p:cNvPr id="11" name="Text 9"/>
          <p:cNvSpPr/>
          <p:nvPr/>
        </p:nvSpPr>
        <p:spPr>
          <a:xfrm>
            <a:off x="594360" y="2194560"/>
            <a:ext cx="3566160" cy="914400"/>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 ε = 0.1 → explore 10%, exploit 90%</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ε = 0.5 → explore 50%, exploit 50%</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ε = 1.0 → explore 100% (pure random)</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ε → 0 → pure exploitation</a:t>
            </a:r>
            <a:endParaRPr lang="en-US" sz="950" dirty="0"/>
          </a:p>
        </p:txBody>
      </p:sp>
      <p:sp>
        <p:nvSpPr>
          <p:cNvPr id="12" name="Shape 10"/>
          <p:cNvSpPr/>
          <p:nvPr/>
        </p:nvSpPr>
        <p:spPr>
          <a:xfrm>
            <a:off x="4754880" y="1920240"/>
            <a:ext cx="3931920" cy="1280160"/>
          </a:xfrm>
          <a:prstGeom prst="rect">
            <a:avLst/>
          </a:prstGeom>
          <a:solidFill>
            <a:srgbClr val="ECFDF5"/>
          </a:solidFill>
          <a:ln w="6350">
            <a:solidFill>
              <a:srgbClr val="059669"/>
            </a:solidFill>
            <a:prstDash val="solid"/>
          </a:ln>
        </p:spPr>
      </p:sp>
      <p:sp>
        <p:nvSpPr>
          <p:cNvPr id="13" name="Text 11"/>
          <p:cNvSpPr/>
          <p:nvPr/>
        </p:nvSpPr>
        <p:spPr>
          <a:xfrm>
            <a:off x="4846320" y="1938528"/>
            <a:ext cx="3657600" cy="228600"/>
          </a:xfrm>
          <a:prstGeom prst="rect">
            <a:avLst/>
          </a:prstGeom>
          <a:noFill/>
          <a:ln/>
        </p:spPr>
        <p:txBody>
          <a:bodyPr wrap="square" rtlCol="0" anchor="ctr"/>
          <a:lstStyle/>
          <a:p>
            <a:pPr indent="0" marL="0">
              <a:buNone/>
            </a:pPr>
            <a:r>
              <a:rPr lang="en-US" sz="1000" b="1" dirty="0">
                <a:solidFill>
                  <a:srgbClr val="059669"/>
                </a:solidFill>
                <a:latin typeface="Georgia" pitchFamily="34" charset="0"/>
                <a:ea typeface="Georgia" pitchFamily="34" charset="-122"/>
                <a:cs typeface="Georgia" pitchFamily="34" charset="-120"/>
              </a:rPr>
              <a:t>Decaying ε over time</a:t>
            </a:r>
            <a:endParaRPr lang="en-US" sz="1000" dirty="0"/>
          </a:p>
        </p:txBody>
      </p:sp>
      <p:sp>
        <p:nvSpPr>
          <p:cNvPr id="14" name="Text 12"/>
          <p:cNvSpPr/>
          <p:nvPr/>
        </p:nvSpPr>
        <p:spPr>
          <a:xfrm>
            <a:off x="4892040" y="2194560"/>
            <a:ext cx="3657600" cy="914400"/>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 Start with high ε (lots of exploration)</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Gradually decrease ε over episodes</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Early: explore broadly to gather info</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Later: exploit what you've learned</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GLIE: ε → 0 slowly enough that every</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state-action is visited infinitely often</a:t>
            </a:r>
            <a:endParaRPr lang="en-US" sz="950" dirty="0"/>
          </a:p>
        </p:txBody>
      </p:sp>
      <p:sp>
        <p:nvSpPr>
          <p:cNvPr id="15" name="Shape 13"/>
          <p:cNvSpPr/>
          <p:nvPr/>
        </p:nvSpPr>
        <p:spPr>
          <a:xfrm>
            <a:off x="457200" y="3383280"/>
            <a:ext cx="8229600" cy="640080"/>
          </a:xfrm>
          <a:prstGeom prst="rect">
            <a:avLst/>
          </a:prstGeom>
          <a:solidFill>
            <a:srgbClr val="FEF3C7"/>
          </a:solidFill>
          <a:ln w="6350">
            <a:solidFill>
              <a:srgbClr val="F59E0B"/>
            </a:solidFill>
            <a:prstDash val="solid"/>
          </a:ln>
        </p:spPr>
      </p:sp>
      <p:sp>
        <p:nvSpPr>
          <p:cNvPr id="16" name="Text 14"/>
          <p:cNvSpPr/>
          <p:nvPr/>
        </p:nvSpPr>
        <p:spPr>
          <a:xfrm>
            <a:off x="640080" y="3401568"/>
            <a:ext cx="4572000" cy="201168"/>
          </a:xfrm>
          <a:prstGeom prst="rect">
            <a:avLst/>
          </a:prstGeom>
          <a:noFill/>
          <a:ln/>
        </p:spPr>
        <p:txBody>
          <a:bodyPr wrap="square" rtlCol="0" anchor="ctr"/>
          <a:lstStyle/>
          <a:p>
            <a:pPr indent="0" marL="0">
              <a:buNone/>
            </a:pPr>
            <a:r>
              <a:rPr lang="en-US" sz="1000" b="1" dirty="0">
                <a:solidFill>
                  <a:srgbClr val="92400E"/>
                </a:solidFill>
                <a:latin typeface="Georgia" pitchFamily="34" charset="0"/>
                <a:ea typeface="Georgia" pitchFamily="34" charset="-122"/>
                <a:cs typeface="Georgia" pitchFamily="34" charset="-120"/>
              </a:rPr>
              <a:t>⚡ Why not always explore?</a:t>
            </a:r>
            <a:endParaRPr lang="en-US" sz="1000" dirty="0"/>
          </a:p>
        </p:txBody>
      </p:sp>
      <p:sp>
        <p:nvSpPr>
          <p:cNvPr id="17" name="Text 15"/>
          <p:cNvSpPr/>
          <p:nvPr/>
        </p:nvSpPr>
        <p:spPr>
          <a:xfrm>
            <a:off x="640080" y="3630168"/>
            <a:ext cx="7863840" cy="36576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Pure exploration never converges to a good policy — you keep trying random things without</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using what you've learned. Pure exploitation can get stuck on a suboptimal action. ε-greedy</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balances both, and decaying ε guarantees convergence to the optimal policy (GLIE condition).</a:t>
            </a:r>
            <a:endParaRPr lang="en-US" sz="900" dirty="0"/>
          </a:p>
        </p:txBody>
      </p:sp>
      <p:sp>
        <p:nvSpPr>
          <p:cNvPr id="18" name="Shape 16"/>
          <p:cNvSpPr/>
          <p:nvPr/>
        </p:nvSpPr>
        <p:spPr>
          <a:xfrm>
            <a:off x="457200" y="4160520"/>
            <a:ext cx="8229600" cy="274320"/>
          </a:xfrm>
          <a:prstGeom prst="rect">
            <a:avLst/>
          </a:prstGeom>
          <a:solidFill>
            <a:srgbClr val="FEF3C7"/>
          </a:solidFill>
          <a:ln w="6350">
            <a:solidFill>
              <a:srgbClr val="F59E0B"/>
            </a:solidFill>
            <a:prstDash val="solid"/>
          </a:ln>
        </p:spPr>
      </p:sp>
      <p:sp>
        <p:nvSpPr>
          <p:cNvPr id="19" name="Text 17"/>
          <p:cNvSpPr/>
          <p:nvPr/>
        </p:nvSpPr>
        <p:spPr>
          <a:xfrm>
            <a:off x="640080" y="4160520"/>
            <a:ext cx="7863840" cy="274320"/>
          </a:xfrm>
          <a:prstGeom prst="rect">
            <a:avLst/>
          </a:prstGeom>
          <a:noFill/>
          <a:ln/>
        </p:spPr>
        <p:txBody>
          <a:bodyPr wrap="square" rtlCol="0" anchor="ctr"/>
          <a:lstStyle/>
          <a:p>
            <a:pPr indent="0" marL="0">
              <a:buNone/>
            </a:pPr>
            <a:r>
              <a:rPr lang="en-US" sz="900" b="1" dirty="0">
                <a:solidFill>
                  <a:srgbClr val="92400E"/>
                </a:solidFill>
                <a:latin typeface="Calibri" pitchFamily="34" charset="0"/>
                <a:ea typeface="Calibri" pitchFamily="34" charset="-122"/>
                <a:cs typeface="Calibri" pitchFamily="34" charset="-120"/>
              </a:rPr>
              <a:t>⚡ EXAM ALERT — "Explain exploration vs exploitation" and "What is ε-greedy?" are frequent Part A questions.</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Q-Learning — Why Q(s,a) Instead of U(s)?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 The flagship algorithm — model-free action selection</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1005840"/>
            <a:ext cx="8046720" cy="320040"/>
          </a:xfrm>
          <a:prstGeom prst="rect">
            <a:avLst/>
          </a:prstGeom>
          <a:solidFill>
            <a:srgbClr val="065A82"/>
          </a:solidFill>
          <a:ln w="6350">
            <a:solidFill>
              <a:srgbClr val="065A82"/>
            </a:solidFill>
            <a:prstDash val="solid"/>
          </a:ln>
        </p:spPr>
      </p:sp>
      <p:sp>
        <p:nvSpPr>
          <p:cNvPr id="7" name="Text 5"/>
          <p:cNvSpPr/>
          <p:nvPr/>
        </p:nvSpPr>
        <p:spPr>
          <a:xfrm>
            <a:off x="548640" y="1005840"/>
            <a:ext cx="1371600" cy="320040"/>
          </a:xfrm>
          <a:prstGeom prst="rect">
            <a:avLst/>
          </a:prstGeom>
          <a:noFill/>
          <a:ln/>
        </p:spPr>
        <p:txBody>
          <a:bodyPr wrap="square" rtlCol="0" anchor="ctr"/>
          <a:lstStyle/>
          <a:p>
            <a:pPr algn="ctr" indent="0" marL="0">
              <a:buNone/>
            </a:pPr>
            <a:endParaRPr lang="en-US" sz="1000" dirty="0"/>
          </a:p>
        </p:txBody>
      </p:sp>
      <p:sp>
        <p:nvSpPr>
          <p:cNvPr id="8" name="Text 6"/>
          <p:cNvSpPr/>
          <p:nvPr/>
        </p:nvSpPr>
        <p:spPr>
          <a:xfrm>
            <a:off x="1920240" y="1005840"/>
            <a:ext cx="320040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U(s) — State Value</a:t>
            </a:r>
            <a:endParaRPr lang="en-US" sz="1000" dirty="0"/>
          </a:p>
        </p:txBody>
      </p:sp>
      <p:sp>
        <p:nvSpPr>
          <p:cNvPr id="9" name="Text 7"/>
          <p:cNvSpPr/>
          <p:nvPr/>
        </p:nvSpPr>
        <p:spPr>
          <a:xfrm>
            <a:off x="5120640" y="1005840"/>
            <a:ext cx="320040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Q(s,a) — Action Value</a:t>
            </a:r>
            <a:endParaRPr lang="en-US" sz="1000" dirty="0"/>
          </a:p>
        </p:txBody>
      </p:sp>
      <p:sp>
        <p:nvSpPr>
          <p:cNvPr id="10" name="Shape 8"/>
          <p:cNvSpPr/>
          <p:nvPr/>
        </p:nvSpPr>
        <p:spPr>
          <a:xfrm>
            <a:off x="548640" y="1371600"/>
            <a:ext cx="8046720" cy="420624"/>
          </a:xfrm>
          <a:prstGeom prst="rect">
            <a:avLst/>
          </a:prstGeom>
          <a:solidFill>
            <a:srgbClr val="FFFFFF"/>
          </a:solidFill>
          <a:ln w="6350">
            <a:solidFill>
              <a:srgbClr val="E8F4F8"/>
            </a:solidFill>
            <a:prstDash val="solid"/>
          </a:ln>
        </p:spPr>
      </p:sp>
      <p:sp>
        <p:nvSpPr>
          <p:cNvPr id="11" name="Text 9"/>
          <p:cNvSpPr/>
          <p:nvPr/>
        </p:nvSpPr>
        <p:spPr>
          <a:xfrm>
            <a:off x="548640" y="1371600"/>
            <a:ext cx="1371600" cy="420624"/>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What it stores</a:t>
            </a:r>
            <a:endParaRPr lang="en-US" sz="900" dirty="0"/>
          </a:p>
        </p:txBody>
      </p:sp>
      <p:sp>
        <p:nvSpPr>
          <p:cNvPr id="12" name="Text 10"/>
          <p:cNvSpPr/>
          <p:nvPr/>
        </p:nvSpPr>
        <p:spPr>
          <a:xfrm>
            <a:off x="1920240" y="1371600"/>
            <a:ext cx="3200400" cy="420624"/>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Value of a STATE</a:t>
            </a:r>
            <a:endParaRPr lang="en-US" sz="900" dirty="0"/>
          </a:p>
        </p:txBody>
      </p:sp>
      <p:sp>
        <p:nvSpPr>
          <p:cNvPr id="13" name="Text 11"/>
          <p:cNvSpPr/>
          <p:nvPr/>
        </p:nvSpPr>
        <p:spPr>
          <a:xfrm>
            <a:off x="5120640" y="1371600"/>
            <a:ext cx="3200400" cy="420624"/>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Value of a STATE-ACTION pair</a:t>
            </a:r>
            <a:endParaRPr lang="en-US" sz="900" dirty="0"/>
          </a:p>
        </p:txBody>
      </p:sp>
      <p:sp>
        <p:nvSpPr>
          <p:cNvPr id="14" name="Shape 12"/>
          <p:cNvSpPr/>
          <p:nvPr/>
        </p:nvSpPr>
        <p:spPr>
          <a:xfrm>
            <a:off x="548640" y="1828800"/>
            <a:ext cx="8046720" cy="420624"/>
          </a:xfrm>
          <a:prstGeom prst="rect">
            <a:avLst/>
          </a:prstGeom>
          <a:solidFill>
            <a:srgbClr val="E8F4F8"/>
          </a:solidFill>
          <a:ln w="6350">
            <a:solidFill>
              <a:srgbClr val="E8F4F8"/>
            </a:solidFill>
            <a:prstDash val="solid"/>
          </a:ln>
        </p:spPr>
      </p:sp>
      <p:sp>
        <p:nvSpPr>
          <p:cNvPr id="15" name="Text 13"/>
          <p:cNvSpPr/>
          <p:nvPr/>
        </p:nvSpPr>
        <p:spPr>
          <a:xfrm>
            <a:off x="548640" y="1828800"/>
            <a:ext cx="1371600" cy="420624"/>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To pick an action</a:t>
            </a:r>
            <a:endParaRPr lang="en-US" sz="900" dirty="0"/>
          </a:p>
        </p:txBody>
      </p:sp>
      <p:sp>
        <p:nvSpPr>
          <p:cNvPr id="16" name="Text 14"/>
          <p:cNvSpPr/>
          <p:nvPr/>
        </p:nvSpPr>
        <p:spPr>
          <a:xfrm>
            <a:off x="1920240" y="1828800"/>
            <a:ext cx="3200400" cy="420624"/>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Need transition model</a:t>
            </a:r>
            <a:endParaRPr lang="en-US" sz="900" dirty="0"/>
          </a:p>
          <a:p>
            <a:pPr algn="ctr" indent="0" marL="0">
              <a:buNone/>
            </a:pPr>
            <a:r>
              <a:rPr lang="en-US" sz="900" dirty="0">
                <a:solidFill>
                  <a:srgbClr val="2D3748"/>
                </a:solidFill>
                <a:latin typeface="Calibri" pitchFamily="34" charset="0"/>
                <a:ea typeface="Calibri" pitchFamily="34" charset="-122"/>
                <a:cs typeface="Calibri" pitchFamily="34" charset="-120"/>
              </a:rPr>
              <a:t>P(s'|s,a) to know which</a:t>
            </a:r>
            <a:endParaRPr lang="en-US" sz="900" dirty="0"/>
          </a:p>
          <a:p>
            <a:pPr algn="ctr" indent="0" marL="0">
              <a:buNone/>
            </a:pPr>
            <a:r>
              <a:rPr lang="en-US" sz="900" dirty="0">
                <a:solidFill>
                  <a:srgbClr val="2D3748"/>
                </a:solidFill>
                <a:latin typeface="Calibri" pitchFamily="34" charset="0"/>
                <a:ea typeface="Calibri" pitchFamily="34" charset="-122"/>
                <a:cs typeface="Calibri" pitchFamily="34" charset="-120"/>
              </a:rPr>
              <a:t>action leads where</a:t>
            </a:r>
            <a:endParaRPr lang="en-US" sz="900" dirty="0"/>
          </a:p>
        </p:txBody>
      </p:sp>
      <p:sp>
        <p:nvSpPr>
          <p:cNvPr id="17" name="Text 15"/>
          <p:cNvSpPr/>
          <p:nvPr/>
        </p:nvSpPr>
        <p:spPr>
          <a:xfrm>
            <a:off x="5120640" y="1828800"/>
            <a:ext cx="3200400" cy="420624"/>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Just pick argmax_a Q(s,a)</a:t>
            </a:r>
            <a:endParaRPr lang="en-US" sz="900" dirty="0"/>
          </a:p>
          <a:p>
            <a:pPr algn="ctr" indent="0" marL="0">
              <a:buNone/>
            </a:pPr>
            <a:r>
              <a:rPr lang="en-US" sz="900" dirty="0">
                <a:solidFill>
                  <a:srgbClr val="2D3748"/>
                </a:solidFill>
                <a:latin typeface="Calibri" pitchFamily="34" charset="0"/>
                <a:ea typeface="Calibri" pitchFamily="34" charset="-122"/>
                <a:cs typeface="Calibri" pitchFamily="34" charset="-120"/>
              </a:rPr>
              <a:t>— NO model needed!</a:t>
            </a:r>
            <a:endParaRPr lang="en-US" sz="900" dirty="0"/>
          </a:p>
        </p:txBody>
      </p:sp>
      <p:sp>
        <p:nvSpPr>
          <p:cNvPr id="18" name="Shape 16"/>
          <p:cNvSpPr/>
          <p:nvPr/>
        </p:nvSpPr>
        <p:spPr>
          <a:xfrm>
            <a:off x="548640" y="2286000"/>
            <a:ext cx="8046720" cy="420624"/>
          </a:xfrm>
          <a:prstGeom prst="rect">
            <a:avLst/>
          </a:prstGeom>
          <a:solidFill>
            <a:srgbClr val="FFFFFF"/>
          </a:solidFill>
          <a:ln w="6350">
            <a:solidFill>
              <a:srgbClr val="E8F4F8"/>
            </a:solidFill>
            <a:prstDash val="solid"/>
          </a:ln>
        </p:spPr>
      </p:sp>
      <p:sp>
        <p:nvSpPr>
          <p:cNvPr id="19" name="Text 17"/>
          <p:cNvSpPr/>
          <p:nvPr/>
        </p:nvSpPr>
        <p:spPr>
          <a:xfrm>
            <a:off x="548640" y="2286000"/>
            <a:ext cx="1371600" cy="420624"/>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Model-free?</a:t>
            </a:r>
            <a:endParaRPr lang="en-US" sz="900" dirty="0"/>
          </a:p>
        </p:txBody>
      </p:sp>
      <p:sp>
        <p:nvSpPr>
          <p:cNvPr id="20" name="Text 18"/>
          <p:cNvSpPr/>
          <p:nvPr/>
        </p:nvSpPr>
        <p:spPr>
          <a:xfrm>
            <a:off x="1920240" y="2286000"/>
            <a:ext cx="3200400" cy="420624"/>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NO — needs P(s'|s,a)</a:t>
            </a:r>
            <a:endParaRPr lang="en-US" sz="900" dirty="0"/>
          </a:p>
        </p:txBody>
      </p:sp>
      <p:sp>
        <p:nvSpPr>
          <p:cNvPr id="21" name="Text 19"/>
          <p:cNvSpPr/>
          <p:nvPr/>
        </p:nvSpPr>
        <p:spPr>
          <a:xfrm>
            <a:off x="5120640" y="2286000"/>
            <a:ext cx="3200400" cy="420624"/>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YES — learns from</a:t>
            </a:r>
            <a:endParaRPr lang="en-US" sz="900" dirty="0"/>
          </a:p>
          <a:p>
            <a:pPr algn="ctr" indent="0" marL="0">
              <a:buNone/>
            </a:pPr>
            <a:r>
              <a:rPr lang="en-US" sz="900" dirty="0">
                <a:solidFill>
                  <a:srgbClr val="2D3748"/>
                </a:solidFill>
                <a:latin typeface="Calibri" pitchFamily="34" charset="0"/>
                <a:ea typeface="Calibri" pitchFamily="34" charset="-122"/>
                <a:cs typeface="Calibri" pitchFamily="34" charset="-120"/>
              </a:rPr>
              <a:t>experience alone</a:t>
            </a:r>
            <a:endParaRPr lang="en-US" sz="900" dirty="0"/>
          </a:p>
        </p:txBody>
      </p:sp>
      <p:sp>
        <p:nvSpPr>
          <p:cNvPr id="22" name="Shape 20"/>
          <p:cNvSpPr/>
          <p:nvPr/>
        </p:nvSpPr>
        <p:spPr>
          <a:xfrm>
            <a:off x="457200" y="2834640"/>
            <a:ext cx="8229600" cy="914400"/>
          </a:xfrm>
          <a:prstGeom prst="rect">
            <a:avLst/>
          </a:prstGeom>
          <a:solidFill>
            <a:srgbClr val="ECFDF5"/>
          </a:solidFill>
          <a:ln w="6350">
            <a:solidFill>
              <a:srgbClr val="059669"/>
            </a:solidFill>
            <a:prstDash val="solid"/>
          </a:ln>
        </p:spPr>
      </p:sp>
      <p:sp>
        <p:nvSpPr>
          <p:cNvPr id="23" name="Text 21"/>
          <p:cNvSpPr/>
          <p:nvPr/>
        </p:nvSpPr>
        <p:spPr>
          <a:xfrm>
            <a:off x="640080" y="2852928"/>
            <a:ext cx="3657600" cy="228600"/>
          </a:xfrm>
          <a:prstGeom prst="rect">
            <a:avLst/>
          </a:prstGeom>
          <a:noFill/>
          <a:ln/>
        </p:spPr>
        <p:txBody>
          <a:bodyPr wrap="square" rtlCol="0" anchor="ctr"/>
          <a:lstStyle/>
          <a:p>
            <a:pPr indent="0" marL="0">
              <a:buNone/>
            </a:pPr>
            <a:r>
              <a:rPr lang="en-US" sz="1100" b="1" dirty="0">
                <a:solidFill>
                  <a:srgbClr val="059669"/>
                </a:solidFill>
                <a:latin typeface="Georgia" pitchFamily="34" charset="0"/>
                <a:ea typeface="Georgia" pitchFamily="34" charset="-122"/>
                <a:cs typeface="Georgia" pitchFamily="34" charset="-120"/>
              </a:rPr>
              <a:t>💡 The Key Insight</a:t>
            </a:r>
            <a:endParaRPr lang="en-US" sz="1100" dirty="0"/>
          </a:p>
        </p:txBody>
      </p:sp>
      <p:sp>
        <p:nvSpPr>
          <p:cNvPr id="24" name="Text 22"/>
          <p:cNvSpPr/>
          <p:nvPr/>
        </p:nvSpPr>
        <p:spPr>
          <a:xfrm>
            <a:off x="640080" y="3108960"/>
            <a:ext cx="7863840" cy="594360"/>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With U(s), to choose the best action you need to know the transition model P(s'|s,a) —</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you must simulate "if I take action a, where do I end up, and how good is that state?"</a:t>
            </a:r>
            <a:endParaRPr lang="en-US" sz="950" dirty="0"/>
          </a:p>
          <a:p>
            <a:pPr indent="0" marL="0">
              <a:buNone/>
            </a:pP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With Q(s,a), you already know the value of EACH action — just pick the one with the highest Q.</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No model needed. This is what makes Q-learning MODEL-FREE.</a:t>
            </a:r>
            <a:endParaRPr lang="en-US" sz="950" dirty="0"/>
          </a:p>
        </p:txBody>
      </p:sp>
      <p:sp>
        <p:nvSpPr>
          <p:cNvPr id="25" name="Shape 23"/>
          <p:cNvSpPr/>
          <p:nvPr/>
        </p:nvSpPr>
        <p:spPr>
          <a:xfrm>
            <a:off x="457200" y="3886200"/>
            <a:ext cx="8229600" cy="548640"/>
          </a:xfrm>
          <a:prstGeom prst="rect">
            <a:avLst/>
          </a:prstGeom>
          <a:solidFill>
            <a:srgbClr val="FEF3C7"/>
          </a:solidFill>
          <a:ln w="6350">
            <a:solidFill>
              <a:srgbClr val="F59E0B"/>
            </a:solidFill>
            <a:prstDash val="solid"/>
          </a:ln>
        </p:spPr>
      </p:sp>
      <p:sp>
        <p:nvSpPr>
          <p:cNvPr id="26" name="Text 24"/>
          <p:cNvSpPr/>
          <p:nvPr/>
        </p:nvSpPr>
        <p:spPr>
          <a:xfrm>
            <a:off x="640080" y="3904488"/>
            <a:ext cx="2743200" cy="201168"/>
          </a:xfrm>
          <a:prstGeom prst="rect">
            <a:avLst/>
          </a:prstGeom>
          <a:noFill/>
          <a:ln/>
        </p:spPr>
        <p:txBody>
          <a:bodyPr wrap="square" rtlCol="0" anchor="ctr"/>
          <a:lstStyle/>
          <a:p>
            <a:pPr indent="0" marL="0">
              <a:buNone/>
            </a:pPr>
            <a:r>
              <a:rPr lang="en-US" sz="1000" b="1" dirty="0">
                <a:solidFill>
                  <a:srgbClr val="92400E"/>
                </a:solidFill>
                <a:latin typeface="Georgia" pitchFamily="34" charset="0"/>
                <a:ea typeface="Georgia" pitchFamily="34" charset="-122"/>
                <a:cs typeface="Georgia" pitchFamily="34" charset="-120"/>
              </a:rPr>
              <a:t>⚡ EXAM ALERT</a:t>
            </a:r>
            <a:endParaRPr lang="en-US" sz="1000" dirty="0"/>
          </a:p>
        </p:txBody>
      </p:sp>
      <p:sp>
        <p:nvSpPr>
          <p:cNvPr id="27" name="Text 25"/>
          <p:cNvSpPr/>
          <p:nvPr/>
        </p:nvSpPr>
        <p:spPr>
          <a:xfrm>
            <a:off x="640080" y="4114800"/>
            <a:ext cx="7863840" cy="320040"/>
          </a:xfrm>
          <a:prstGeom prst="rect">
            <a:avLst/>
          </a:prstGeom>
          <a:noFill/>
          <a:ln/>
        </p:spPr>
        <p:txBody>
          <a:bodyPr wrap="square" rtlCol="0" anchor="ctr"/>
          <a:lstStyle/>
          <a:p>
            <a:pPr indent="0" marL="0">
              <a:buNone/>
            </a:pPr>
            <a:r>
              <a:rPr lang="en-US" sz="900" dirty="0">
                <a:solidFill>
                  <a:srgbClr val="92400E"/>
                </a:solidFill>
                <a:latin typeface="Calibri" pitchFamily="34" charset="0"/>
                <a:ea typeface="Calibri" pitchFamily="34" charset="-122"/>
                <a:cs typeface="Calibri" pitchFamily="34" charset="-120"/>
              </a:rPr>
              <a:t>"Why is Q(s,a) more useful than U(s) for choosing actions?" — frequent Part B question.</a:t>
            </a:r>
            <a:endParaRPr lang="en-US" sz="900" dirty="0"/>
          </a:p>
          <a:p>
            <a:pPr indent="0" marL="0">
              <a:buNone/>
            </a:pPr>
            <a:r>
              <a:rPr lang="en-US" sz="900" dirty="0">
                <a:solidFill>
                  <a:srgbClr val="92400E"/>
                </a:solidFill>
                <a:latin typeface="Calibri" pitchFamily="34" charset="0"/>
                <a:ea typeface="Calibri" pitchFamily="34" charset="-122"/>
                <a:cs typeface="Calibri" pitchFamily="34" charset="-120"/>
              </a:rPr>
              <a:t>Answer: Q(s,a) lets you pick the best action directly (argmax) without needing the transition model P(s'|s,a).</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Q-Learning — The Update Rule</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 MEMORISE THIS — the most important formula in Module 4</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960120"/>
            <a:ext cx="8229600" cy="594360"/>
          </a:xfrm>
          <a:prstGeom prst="rect">
            <a:avLst/>
          </a:prstGeom>
          <a:solidFill>
            <a:srgbClr val="1E2761"/>
          </a:solidFill>
          <a:ln w="6350">
            <a:solidFill>
              <a:srgbClr val="1E2761"/>
            </a:solidFill>
            <a:prstDash val="solid"/>
          </a:ln>
        </p:spPr>
      </p:sp>
      <p:sp>
        <p:nvSpPr>
          <p:cNvPr id="7" name="Text 5"/>
          <p:cNvSpPr/>
          <p:nvPr/>
        </p:nvSpPr>
        <p:spPr>
          <a:xfrm>
            <a:off x="640080" y="978408"/>
            <a:ext cx="7863840" cy="320040"/>
          </a:xfrm>
          <a:prstGeom prst="rect">
            <a:avLst/>
          </a:prstGeom>
          <a:noFill/>
          <a:ln/>
        </p:spPr>
        <p:txBody>
          <a:bodyPr wrap="square" rtlCol="0" anchor="ctr"/>
          <a:lstStyle/>
          <a:p>
            <a:pPr algn="ctr" indent="0" marL="0">
              <a:buNone/>
            </a:pPr>
            <a:r>
              <a:rPr lang="en-US" sz="1400" b="1" dirty="0">
                <a:solidFill>
                  <a:srgbClr val="02C39A"/>
                </a:solidFill>
                <a:latin typeface="Calibri" pitchFamily="34" charset="0"/>
                <a:ea typeface="Calibri" pitchFamily="34" charset="-122"/>
                <a:cs typeface="Calibri" pitchFamily="34" charset="-120"/>
              </a:rPr>
              <a:t>Q(s,a) ← Q(s,a) + α · [ R(s) + γ · max_a' Q(s',a') − Q(s,a) ]</a:t>
            </a:r>
            <a:endParaRPr lang="en-US" sz="1400" dirty="0"/>
          </a:p>
        </p:txBody>
      </p:sp>
      <p:sp>
        <p:nvSpPr>
          <p:cNvPr id="8" name="Text 6"/>
          <p:cNvSpPr/>
          <p:nvPr/>
        </p:nvSpPr>
        <p:spPr>
          <a:xfrm>
            <a:off x="3200400" y="1298448"/>
            <a:ext cx="2743200" cy="182880"/>
          </a:xfrm>
          <a:prstGeom prst="rect">
            <a:avLst/>
          </a:prstGeom>
          <a:noFill/>
          <a:ln/>
        </p:spPr>
        <p:txBody>
          <a:bodyPr wrap="square" rtlCol="0" anchor="ctr"/>
          <a:lstStyle/>
          <a:p>
            <a:pPr algn="ctr" indent="0" marL="0">
              <a:buNone/>
            </a:pPr>
            <a:r>
              <a:rPr lang="en-US" sz="800" i="1" dirty="0">
                <a:solidFill>
                  <a:srgbClr val="F59E0B"/>
                </a:solidFill>
                <a:latin typeface="Calibri" pitchFamily="34" charset="0"/>
                <a:ea typeface="Calibri" pitchFamily="34" charset="-122"/>
                <a:cs typeface="Calibri" pitchFamily="34" charset="-120"/>
              </a:rPr>
              <a:t>TD error for Q</a:t>
            </a:r>
            <a:endParaRPr lang="en-US" sz="800" dirty="0"/>
          </a:p>
        </p:txBody>
      </p:sp>
      <p:sp>
        <p:nvSpPr>
          <p:cNvPr id="9" name="Shape 7"/>
          <p:cNvSpPr/>
          <p:nvPr/>
        </p:nvSpPr>
        <p:spPr>
          <a:xfrm>
            <a:off x="548640" y="1691640"/>
            <a:ext cx="8046720" cy="274320"/>
          </a:xfrm>
          <a:prstGeom prst="rect">
            <a:avLst/>
          </a:prstGeom>
          <a:solidFill>
            <a:srgbClr val="065A82"/>
          </a:solidFill>
          <a:ln w="6350">
            <a:solidFill>
              <a:srgbClr val="065A82"/>
            </a:solidFill>
            <a:prstDash val="solid"/>
          </a:ln>
        </p:spPr>
      </p:sp>
      <p:sp>
        <p:nvSpPr>
          <p:cNvPr id="10" name="Text 8"/>
          <p:cNvSpPr/>
          <p:nvPr/>
        </p:nvSpPr>
        <p:spPr>
          <a:xfrm>
            <a:off x="548640" y="1691640"/>
            <a:ext cx="274320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Term</a:t>
            </a:r>
            <a:endParaRPr lang="en-US" sz="1000" dirty="0"/>
          </a:p>
        </p:txBody>
      </p:sp>
      <p:sp>
        <p:nvSpPr>
          <p:cNvPr id="11" name="Text 9"/>
          <p:cNvSpPr/>
          <p:nvPr/>
        </p:nvSpPr>
        <p:spPr>
          <a:xfrm>
            <a:off x="3291840" y="1691640"/>
            <a:ext cx="530352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Meaning</a:t>
            </a:r>
            <a:endParaRPr lang="en-US" sz="1000" dirty="0"/>
          </a:p>
        </p:txBody>
      </p:sp>
      <p:sp>
        <p:nvSpPr>
          <p:cNvPr id="12" name="Shape 10"/>
          <p:cNvSpPr/>
          <p:nvPr/>
        </p:nvSpPr>
        <p:spPr>
          <a:xfrm>
            <a:off x="548640" y="2011680"/>
            <a:ext cx="8046720" cy="274320"/>
          </a:xfrm>
          <a:prstGeom prst="rect">
            <a:avLst/>
          </a:prstGeom>
          <a:solidFill>
            <a:srgbClr val="FFFFFF"/>
          </a:solidFill>
          <a:ln w="6350">
            <a:solidFill>
              <a:srgbClr val="E8F4F8"/>
            </a:solidFill>
            <a:prstDash val="solid"/>
          </a:ln>
        </p:spPr>
      </p:sp>
      <p:sp>
        <p:nvSpPr>
          <p:cNvPr id="13" name="Text 11"/>
          <p:cNvSpPr/>
          <p:nvPr/>
        </p:nvSpPr>
        <p:spPr>
          <a:xfrm>
            <a:off x="548640" y="2011680"/>
            <a:ext cx="2743200" cy="274320"/>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Q(s,a)</a:t>
            </a:r>
            <a:endParaRPr lang="en-US" sz="900" dirty="0"/>
          </a:p>
        </p:txBody>
      </p:sp>
      <p:sp>
        <p:nvSpPr>
          <p:cNvPr id="14" name="Text 12"/>
          <p:cNvSpPr/>
          <p:nvPr/>
        </p:nvSpPr>
        <p:spPr>
          <a:xfrm>
            <a:off x="3291840" y="2011680"/>
            <a:ext cx="5303520" cy="274320"/>
          </a:xfrm>
          <a:prstGeom prst="rect">
            <a:avLst/>
          </a:prstGeom>
          <a:noFill/>
          <a:ln/>
        </p:spPr>
        <p:txBody>
          <a:bodyPr wrap="square" lIns="0" tIns="50800" rIns="50800" bIns="0" rtlCol="0" anchor="ctr"/>
          <a:lstStyle/>
          <a:p>
            <a:pPr algn="l" indent="0" marL="0">
              <a:buNone/>
            </a:pPr>
            <a:r>
              <a:rPr lang="en-US" sz="900" dirty="0">
                <a:solidFill>
                  <a:srgbClr val="2D3748"/>
                </a:solidFill>
                <a:latin typeface="Calibri" pitchFamily="34" charset="0"/>
                <a:ea typeface="Calibri" pitchFamily="34" charset="-122"/>
                <a:cs typeface="Calibri" pitchFamily="34" charset="-120"/>
              </a:rPr>
              <a:t>Current estimate: "how good is doing action a in state s?"</a:t>
            </a:r>
            <a:endParaRPr lang="en-US" sz="900" dirty="0"/>
          </a:p>
        </p:txBody>
      </p:sp>
      <p:sp>
        <p:nvSpPr>
          <p:cNvPr id="15" name="Shape 13"/>
          <p:cNvSpPr/>
          <p:nvPr/>
        </p:nvSpPr>
        <p:spPr>
          <a:xfrm>
            <a:off x="548640" y="2304288"/>
            <a:ext cx="8046720" cy="274320"/>
          </a:xfrm>
          <a:prstGeom prst="rect">
            <a:avLst/>
          </a:prstGeom>
          <a:solidFill>
            <a:srgbClr val="E8F4F8"/>
          </a:solidFill>
          <a:ln w="6350">
            <a:solidFill>
              <a:srgbClr val="E8F4F8"/>
            </a:solidFill>
            <a:prstDash val="solid"/>
          </a:ln>
        </p:spPr>
      </p:sp>
      <p:sp>
        <p:nvSpPr>
          <p:cNvPr id="16" name="Text 14"/>
          <p:cNvSpPr/>
          <p:nvPr/>
        </p:nvSpPr>
        <p:spPr>
          <a:xfrm>
            <a:off x="548640" y="2304288"/>
            <a:ext cx="2743200" cy="274320"/>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α (learning rate)</a:t>
            </a:r>
            <a:endParaRPr lang="en-US" sz="900" dirty="0"/>
          </a:p>
        </p:txBody>
      </p:sp>
      <p:sp>
        <p:nvSpPr>
          <p:cNvPr id="17" name="Text 15"/>
          <p:cNvSpPr/>
          <p:nvPr/>
        </p:nvSpPr>
        <p:spPr>
          <a:xfrm>
            <a:off x="3291840" y="2304288"/>
            <a:ext cx="5303520" cy="274320"/>
          </a:xfrm>
          <a:prstGeom prst="rect">
            <a:avLst/>
          </a:prstGeom>
          <a:noFill/>
          <a:ln/>
        </p:spPr>
        <p:txBody>
          <a:bodyPr wrap="square" lIns="0" tIns="50800" rIns="50800" bIns="0" rtlCol="0" anchor="ctr"/>
          <a:lstStyle/>
          <a:p>
            <a:pPr algn="l" indent="0" marL="0">
              <a:buNone/>
            </a:pPr>
            <a:r>
              <a:rPr lang="en-US" sz="900" dirty="0">
                <a:solidFill>
                  <a:srgbClr val="2D3748"/>
                </a:solidFill>
                <a:latin typeface="Calibri" pitchFamily="34" charset="0"/>
                <a:ea typeface="Calibri" pitchFamily="34" charset="-122"/>
                <a:cs typeface="Calibri" pitchFamily="34" charset="-120"/>
              </a:rPr>
              <a:t>How much to trust new experience vs old belief (0 &lt; α ≤ 1)</a:t>
            </a:r>
            <a:endParaRPr lang="en-US" sz="900" dirty="0"/>
          </a:p>
        </p:txBody>
      </p:sp>
      <p:sp>
        <p:nvSpPr>
          <p:cNvPr id="18" name="Shape 16"/>
          <p:cNvSpPr/>
          <p:nvPr/>
        </p:nvSpPr>
        <p:spPr>
          <a:xfrm>
            <a:off x="548640" y="2596896"/>
            <a:ext cx="8046720" cy="274320"/>
          </a:xfrm>
          <a:prstGeom prst="rect">
            <a:avLst/>
          </a:prstGeom>
          <a:solidFill>
            <a:srgbClr val="FFFFFF"/>
          </a:solidFill>
          <a:ln w="6350">
            <a:solidFill>
              <a:srgbClr val="E8F4F8"/>
            </a:solidFill>
            <a:prstDash val="solid"/>
          </a:ln>
        </p:spPr>
      </p:sp>
      <p:sp>
        <p:nvSpPr>
          <p:cNvPr id="19" name="Text 17"/>
          <p:cNvSpPr/>
          <p:nvPr/>
        </p:nvSpPr>
        <p:spPr>
          <a:xfrm>
            <a:off x="548640" y="2596896"/>
            <a:ext cx="2743200" cy="274320"/>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R(s)</a:t>
            </a:r>
            <a:endParaRPr lang="en-US" sz="900" dirty="0"/>
          </a:p>
        </p:txBody>
      </p:sp>
      <p:sp>
        <p:nvSpPr>
          <p:cNvPr id="20" name="Text 18"/>
          <p:cNvSpPr/>
          <p:nvPr/>
        </p:nvSpPr>
        <p:spPr>
          <a:xfrm>
            <a:off x="3291840" y="2596896"/>
            <a:ext cx="5303520" cy="274320"/>
          </a:xfrm>
          <a:prstGeom prst="rect">
            <a:avLst/>
          </a:prstGeom>
          <a:noFill/>
          <a:ln/>
        </p:spPr>
        <p:txBody>
          <a:bodyPr wrap="square" lIns="0" tIns="50800" rIns="50800" bIns="0" rtlCol="0" anchor="ctr"/>
          <a:lstStyle/>
          <a:p>
            <a:pPr algn="l" indent="0" marL="0">
              <a:buNone/>
            </a:pPr>
            <a:r>
              <a:rPr lang="en-US" sz="900" dirty="0">
                <a:solidFill>
                  <a:srgbClr val="2D3748"/>
                </a:solidFill>
                <a:latin typeface="Calibri" pitchFamily="34" charset="0"/>
                <a:ea typeface="Calibri" pitchFamily="34" charset="-122"/>
                <a:cs typeface="Calibri" pitchFamily="34" charset="-120"/>
              </a:rPr>
              <a:t>Reward just received at state s</a:t>
            </a:r>
            <a:endParaRPr lang="en-US" sz="900" dirty="0"/>
          </a:p>
        </p:txBody>
      </p:sp>
      <p:sp>
        <p:nvSpPr>
          <p:cNvPr id="21" name="Shape 19"/>
          <p:cNvSpPr/>
          <p:nvPr/>
        </p:nvSpPr>
        <p:spPr>
          <a:xfrm>
            <a:off x="548640" y="2889504"/>
            <a:ext cx="8046720" cy="274320"/>
          </a:xfrm>
          <a:prstGeom prst="rect">
            <a:avLst/>
          </a:prstGeom>
          <a:solidFill>
            <a:srgbClr val="E8F4F8"/>
          </a:solidFill>
          <a:ln w="6350">
            <a:solidFill>
              <a:srgbClr val="E8F4F8"/>
            </a:solidFill>
            <a:prstDash val="solid"/>
          </a:ln>
        </p:spPr>
      </p:sp>
      <p:sp>
        <p:nvSpPr>
          <p:cNvPr id="22" name="Text 20"/>
          <p:cNvSpPr/>
          <p:nvPr/>
        </p:nvSpPr>
        <p:spPr>
          <a:xfrm>
            <a:off x="548640" y="2889504"/>
            <a:ext cx="2743200" cy="274320"/>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γ · max_a' Q(s',a')</a:t>
            </a:r>
            <a:endParaRPr lang="en-US" sz="900" dirty="0"/>
          </a:p>
        </p:txBody>
      </p:sp>
      <p:sp>
        <p:nvSpPr>
          <p:cNvPr id="23" name="Text 21"/>
          <p:cNvSpPr/>
          <p:nvPr/>
        </p:nvSpPr>
        <p:spPr>
          <a:xfrm>
            <a:off x="3291840" y="2889504"/>
            <a:ext cx="5303520" cy="274320"/>
          </a:xfrm>
          <a:prstGeom prst="rect">
            <a:avLst/>
          </a:prstGeom>
          <a:noFill/>
          <a:ln/>
        </p:spPr>
        <p:txBody>
          <a:bodyPr wrap="square" lIns="0" tIns="50800" rIns="50800" bIns="0" rtlCol="0" anchor="ctr"/>
          <a:lstStyle/>
          <a:p>
            <a:pPr algn="l" indent="0" marL="0">
              <a:buNone/>
            </a:pPr>
            <a:r>
              <a:rPr lang="en-US" sz="900" dirty="0">
                <a:solidFill>
                  <a:srgbClr val="2D3748"/>
                </a:solidFill>
                <a:latin typeface="Calibri" pitchFamily="34" charset="0"/>
                <a:ea typeface="Calibri" pitchFamily="34" charset="-122"/>
                <a:cs typeface="Calibri" pitchFamily="34" charset="-120"/>
              </a:rPr>
              <a:t>Discounted value of the BEST action from next state s'</a:t>
            </a:r>
            <a:endParaRPr lang="en-US" sz="900" dirty="0"/>
          </a:p>
        </p:txBody>
      </p:sp>
      <p:sp>
        <p:nvSpPr>
          <p:cNvPr id="24" name="Shape 22"/>
          <p:cNvSpPr/>
          <p:nvPr/>
        </p:nvSpPr>
        <p:spPr>
          <a:xfrm>
            <a:off x="548640" y="3182112"/>
            <a:ext cx="8046720" cy="274320"/>
          </a:xfrm>
          <a:prstGeom prst="rect">
            <a:avLst/>
          </a:prstGeom>
          <a:solidFill>
            <a:srgbClr val="FFFFFF"/>
          </a:solidFill>
          <a:ln w="6350">
            <a:solidFill>
              <a:srgbClr val="E8F4F8"/>
            </a:solidFill>
            <a:prstDash val="solid"/>
          </a:ln>
        </p:spPr>
      </p:sp>
      <p:sp>
        <p:nvSpPr>
          <p:cNvPr id="25" name="Text 23"/>
          <p:cNvSpPr/>
          <p:nvPr/>
        </p:nvSpPr>
        <p:spPr>
          <a:xfrm>
            <a:off x="548640" y="3182112"/>
            <a:ext cx="2743200" cy="274320"/>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max_a' Q(s',a')</a:t>
            </a:r>
            <a:endParaRPr lang="en-US" sz="900" dirty="0"/>
          </a:p>
        </p:txBody>
      </p:sp>
      <p:sp>
        <p:nvSpPr>
          <p:cNvPr id="26" name="Text 24"/>
          <p:cNvSpPr/>
          <p:nvPr/>
        </p:nvSpPr>
        <p:spPr>
          <a:xfrm>
            <a:off x="3291840" y="3182112"/>
            <a:ext cx="5303520" cy="274320"/>
          </a:xfrm>
          <a:prstGeom prst="rect">
            <a:avLst/>
          </a:prstGeom>
          <a:noFill/>
          <a:ln/>
        </p:spPr>
        <p:txBody>
          <a:bodyPr wrap="square" lIns="0" tIns="50800" rIns="50800" bIns="0" rtlCol="0" anchor="ctr"/>
          <a:lstStyle/>
          <a:p>
            <a:pPr algn="l" indent="0" marL="0">
              <a:buNone/>
            </a:pPr>
            <a:r>
              <a:rPr lang="en-US" sz="800" dirty="0">
                <a:solidFill>
                  <a:srgbClr val="2D3748"/>
                </a:solidFill>
                <a:latin typeface="Calibri" pitchFamily="34" charset="0"/>
                <a:ea typeface="Calibri" pitchFamily="34" charset="-122"/>
                <a:cs typeface="Calibri" pitchFamily="34" charset="-120"/>
              </a:rPr>
              <a:t>Best achievable utility from the next state — this is what makes Q-learning learn the OPTIMAL policy even while exploring</a:t>
            </a:r>
            <a:endParaRPr lang="en-US" sz="800" dirty="0"/>
          </a:p>
        </p:txBody>
      </p:sp>
      <p:sp>
        <p:nvSpPr>
          <p:cNvPr id="27" name="Shape 25"/>
          <p:cNvSpPr/>
          <p:nvPr/>
        </p:nvSpPr>
        <p:spPr>
          <a:xfrm>
            <a:off x="548640" y="3474720"/>
            <a:ext cx="8046720" cy="274320"/>
          </a:xfrm>
          <a:prstGeom prst="rect">
            <a:avLst/>
          </a:prstGeom>
          <a:solidFill>
            <a:srgbClr val="E8F4F8"/>
          </a:solidFill>
          <a:ln w="6350">
            <a:solidFill>
              <a:srgbClr val="E8F4F8"/>
            </a:solidFill>
            <a:prstDash val="solid"/>
          </a:ln>
        </p:spPr>
      </p:sp>
      <p:sp>
        <p:nvSpPr>
          <p:cNvPr id="28" name="Text 26"/>
          <p:cNvSpPr/>
          <p:nvPr/>
        </p:nvSpPr>
        <p:spPr>
          <a:xfrm>
            <a:off x="548640" y="3474720"/>
            <a:ext cx="2743200" cy="274320"/>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 R(s) + γ·max Q − Q(s,a) ]</a:t>
            </a:r>
            <a:endParaRPr lang="en-US" sz="900" dirty="0"/>
          </a:p>
        </p:txBody>
      </p:sp>
      <p:sp>
        <p:nvSpPr>
          <p:cNvPr id="29" name="Text 27"/>
          <p:cNvSpPr/>
          <p:nvPr/>
        </p:nvSpPr>
        <p:spPr>
          <a:xfrm>
            <a:off x="3291840" y="3474720"/>
            <a:ext cx="5303520" cy="274320"/>
          </a:xfrm>
          <a:prstGeom prst="rect">
            <a:avLst/>
          </a:prstGeom>
          <a:noFill/>
          <a:ln/>
        </p:spPr>
        <p:txBody>
          <a:bodyPr wrap="square" lIns="0" tIns="50800" rIns="50800" bIns="0" rtlCol="0" anchor="ctr"/>
          <a:lstStyle/>
          <a:p>
            <a:pPr algn="l" indent="0" marL="0">
              <a:buNone/>
            </a:pPr>
            <a:r>
              <a:rPr lang="en-US" sz="900" dirty="0">
                <a:solidFill>
                  <a:srgbClr val="2D3748"/>
                </a:solidFill>
                <a:latin typeface="Calibri" pitchFamily="34" charset="0"/>
                <a:ea typeface="Calibri" pitchFamily="34" charset="-122"/>
                <a:cs typeface="Calibri" pitchFamily="34" charset="-120"/>
              </a:rPr>
              <a:t>The TD error δ — the SURPRISE: was reality better or worse than expected?</a:t>
            </a:r>
            <a:endParaRPr lang="en-US" sz="900" dirty="0"/>
          </a:p>
        </p:txBody>
      </p:sp>
      <p:sp>
        <p:nvSpPr>
          <p:cNvPr id="30" name="Shape 28"/>
          <p:cNvSpPr/>
          <p:nvPr/>
        </p:nvSpPr>
        <p:spPr>
          <a:xfrm>
            <a:off x="457200" y="3840480"/>
            <a:ext cx="8229600" cy="594360"/>
          </a:xfrm>
          <a:prstGeom prst="rect">
            <a:avLst/>
          </a:prstGeom>
          <a:solidFill>
            <a:srgbClr val="ECFDF5"/>
          </a:solidFill>
          <a:ln w="6350">
            <a:solidFill>
              <a:srgbClr val="059669"/>
            </a:solidFill>
            <a:prstDash val="solid"/>
          </a:ln>
        </p:spPr>
      </p:sp>
      <p:sp>
        <p:nvSpPr>
          <p:cNvPr id="31" name="Text 29"/>
          <p:cNvSpPr/>
          <p:nvPr/>
        </p:nvSpPr>
        <p:spPr>
          <a:xfrm>
            <a:off x="640080" y="3858768"/>
            <a:ext cx="3657600" cy="201168"/>
          </a:xfrm>
          <a:prstGeom prst="rect">
            <a:avLst/>
          </a:prstGeom>
          <a:noFill/>
          <a:ln/>
        </p:spPr>
        <p:txBody>
          <a:bodyPr wrap="square" rtlCol="0" anchor="ctr"/>
          <a:lstStyle/>
          <a:p>
            <a:pPr indent="0" marL="0">
              <a:buNone/>
            </a:pPr>
            <a:r>
              <a:rPr lang="en-US" sz="1000" b="1" dirty="0">
                <a:solidFill>
                  <a:srgbClr val="059669"/>
                </a:solidFill>
                <a:latin typeface="Georgia" pitchFamily="34" charset="0"/>
                <a:ea typeface="Georgia" pitchFamily="34" charset="-122"/>
                <a:cs typeface="Georgia" pitchFamily="34" charset="-120"/>
              </a:rPr>
              <a:t>💡 In Plain English</a:t>
            </a:r>
            <a:endParaRPr lang="en-US" sz="1000" dirty="0"/>
          </a:p>
        </p:txBody>
      </p:sp>
      <p:sp>
        <p:nvSpPr>
          <p:cNvPr id="32" name="Text 30"/>
          <p:cNvSpPr/>
          <p:nvPr/>
        </p:nvSpPr>
        <p:spPr>
          <a:xfrm>
            <a:off x="640080" y="4069080"/>
            <a:ext cx="7863840" cy="36576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"Adjust my estimate of (state, action) to look more like: (what I just got) +</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(discounted value of the BEST I could do next)." The max operator is what makes</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Q-learning converge to the OPTIMAL policy — it learns what's best, not what you actually did.</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Q-Learning — Worked Example</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 Watch the reward propagate backward through the chain!</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60120"/>
            <a:ext cx="4206240" cy="914400"/>
          </a:xfrm>
          <a:prstGeom prst="rect">
            <a:avLst/>
          </a:prstGeom>
          <a:solidFill>
            <a:srgbClr val="EDE9FE"/>
          </a:solidFill>
          <a:ln w="6350">
            <a:solidFill>
              <a:srgbClr val="7C3AED"/>
            </a:solidFill>
            <a:prstDash val="solid"/>
          </a:ln>
        </p:spPr>
      </p:sp>
      <p:sp>
        <p:nvSpPr>
          <p:cNvPr id="7" name="Text 5"/>
          <p:cNvSpPr/>
          <p:nvPr/>
        </p:nvSpPr>
        <p:spPr>
          <a:xfrm>
            <a:off x="457200" y="978408"/>
            <a:ext cx="1828800" cy="182880"/>
          </a:xfrm>
          <a:prstGeom prst="rect">
            <a:avLst/>
          </a:prstGeom>
          <a:noFill/>
          <a:ln/>
        </p:spPr>
        <p:txBody>
          <a:bodyPr wrap="square" rtlCol="0" anchor="ctr"/>
          <a:lstStyle/>
          <a:p>
            <a:pPr indent="0" marL="0">
              <a:buNone/>
            </a:pPr>
            <a:r>
              <a:rPr lang="en-US" sz="1000" b="1" dirty="0">
                <a:solidFill>
                  <a:srgbClr val="7C3AED"/>
                </a:solidFill>
                <a:latin typeface="Georgia" pitchFamily="34" charset="0"/>
                <a:ea typeface="Georgia" pitchFamily="34" charset="-122"/>
                <a:cs typeface="Georgia" pitchFamily="34" charset="-120"/>
              </a:rPr>
              <a:t>Setup</a:t>
            </a:r>
            <a:endParaRPr lang="en-US" sz="1000" dirty="0"/>
          </a:p>
        </p:txBody>
      </p:sp>
      <p:sp>
        <p:nvSpPr>
          <p:cNvPr id="8" name="Text 6"/>
          <p:cNvSpPr/>
          <p:nvPr/>
        </p:nvSpPr>
        <p:spPr>
          <a:xfrm>
            <a:off x="502920" y="1188720"/>
            <a:ext cx="3931920" cy="6400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A → B → C (goal, reward +10)</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All other rewards = 0</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γ = 0.9,  α = 0.5</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All Q-values initialized to 0.</a:t>
            </a:r>
            <a:endParaRPr lang="en-US" sz="900" dirty="0"/>
          </a:p>
        </p:txBody>
      </p:sp>
      <p:sp>
        <p:nvSpPr>
          <p:cNvPr id="9" name="Shape 7"/>
          <p:cNvSpPr/>
          <p:nvPr/>
        </p:nvSpPr>
        <p:spPr>
          <a:xfrm>
            <a:off x="4754880" y="960120"/>
            <a:ext cx="3931920" cy="1645920"/>
          </a:xfrm>
          <a:prstGeom prst="rect">
            <a:avLst/>
          </a:prstGeom>
          <a:solidFill>
            <a:srgbClr val="FFFFFF"/>
          </a:solidFill>
          <a:ln w="6350">
            <a:solidFill>
              <a:srgbClr val="E8F4F8"/>
            </a:solidFill>
            <a:prstDash val="solid"/>
          </a:ln>
        </p:spPr>
      </p:sp>
      <p:sp>
        <p:nvSpPr>
          <p:cNvPr id="10" name="Text 8"/>
          <p:cNvSpPr/>
          <p:nvPr/>
        </p:nvSpPr>
        <p:spPr>
          <a:xfrm>
            <a:off x="4846320" y="978408"/>
            <a:ext cx="2743200" cy="182880"/>
          </a:xfrm>
          <a:prstGeom prst="rect">
            <a:avLst/>
          </a:prstGeom>
          <a:noFill/>
          <a:ln/>
        </p:spPr>
        <p:txBody>
          <a:bodyPr wrap="square" rtlCol="0" anchor="ctr"/>
          <a:lstStyle/>
          <a:p>
            <a:pPr indent="0" marL="0">
              <a:buNone/>
            </a:pPr>
            <a:r>
              <a:rPr lang="en-US" sz="1000" b="1" dirty="0">
                <a:solidFill>
                  <a:srgbClr val="065A82"/>
                </a:solidFill>
                <a:latin typeface="Georgia" pitchFamily="34" charset="0"/>
                <a:ea typeface="Georgia" pitchFamily="34" charset="-122"/>
                <a:cs typeface="Georgia" pitchFamily="34" charset="-120"/>
              </a:rPr>
              <a:t>Episode 1</a:t>
            </a:r>
            <a:endParaRPr lang="en-US" sz="1000" dirty="0"/>
          </a:p>
        </p:txBody>
      </p:sp>
      <p:sp>
        <p:nvSpPr>
          <p:cNvPr id="11" name="Text 9"/>
          <p:cNvSpPr/>
          <p:nvPr/>
        </p:nvSpPr>
        <p:spPr>
          <a:xfrm>
            <a:off x="4892040" y="1188720"/>
            <a:ext cx="3657600" cy="1371600"/>
          </a:xfrm>
          <a:prstGeom prst="rect">
            <a:avLst/>
          </a:prstGeom>
          <a:noFill/>
          <a:ln/>
        </p:spPr>
        <p:txBody>
          <a:bodyPr wrap="square" rtlCol="0" anchor="ctr"/>
          <a:lstStyle/>
          <a:p>
            <a:pPr indent="0" marL="0">
              <a:buNone/>
            </a:pPr>
            <a:r>
              <a:rPr lang="en-US" sz="850" b="1" dirty="0">
                <a:solidFill>
                  <a:srgbClr val="1C7293"/>
                </a:solidFill>
                <a:latin typeface="Calibri" pitchFamily="34" charset="0"/>
                <a:ea typeface="Calibri" pitchFamily="34" charset="-122"/>
                <a:cs typeface="Calibri" pitchFamily="34" charset="-120"/>
              </a:rPr>
              <a:t>Step 1: A → B, R = 0
</a:t>
            </a:r>
            <a:pPr indent="0" marL="0">
              <a:buNone/>
            </a:pPr>
            <a:r>
              <a:rPr lang="en-US" sz="850" dirty="0">
                <a:solidFill>
                  <a:srgbClr val="2D3748"/>
                </a:solidFill>
                <a:latin typeface="Calibri" pitchFamily="34" charset="0"/>
                <a:ea typeface="Calibri" pitchFamily="34" charset="-122"/>
                <a:cs typeface="Calibri" pitchFamily="34" charset="-120"/>
              </a:rPr>
              <a:t>Q(A,R) ← 0 + 0.5×[0 + 0.9×0 − 0]
</a:t>
            </a:r>
            <a:pPr indent="0" marL="0">
              <a:buNone/>
            </a:pPr>
            <a:r>
              <a:rPr lang="en-US" sz="850" b="1" dirty="0">
                <a:solidFill>
                  <a:srgbClr val="2D3748"/>
                </a:solidFill>
                <a:latin typeface="Calibri" pitchFamily="34" charset="0"/>
                <a:ea typeface="Calibri" pitchFamily="34" charset="-122"/>
                <a:cs typeface="Calibri" pitchFamily="34" charset="-120"/>
              </a:rPr>
              <a:t>         = 0 </a:t>
            </a:r>
            <a:pPr indent="0" marL="0">
              <a:buNone/>
            </a:pPr>
            <a:r>
              <a:rPr lang="en-US" sz="850" dirty="0">
                <a:solidFill>
                  <a:srgbClr val="64748B"/>
                </a:solidFill>
                <a:latin typeface="Calibri" pitchFamily="34" charset="0"/>
                <a:ea typeface="Calibri" pitchFamily="34" charset="-122"/>
                <a:cs typeface="Calibri" pitchFamily="34" charset="-120"/>
              </a:rPr>
              <a:t>(nothing learned yet)
</a:t>
            </a:r>
            <a:pPr indent="0" marL="0">
              <a:buNone/>
            </a:pPr>
            <a:r>
              <a:rPr lang="en-US" sz="850" b="1" dirty="0">
                <a:solidFill>
                  <a:srgbClr val="1C7293"/>
                </a:solidFill>
                <a:latin typeface="Calibri" pitchFamily="34" charset="0"/>
                <a:ea typeface="Calibri" pitchFamily="34" charset="-122"/>
                <a:cs typeface="Calibri" pitchFamily="34" charset="-120"/>
              </a:rPr>
              <a:t>Step 2: B → C, R = +10
</a:t>
            </a:r>
            <a:pPr indent="0" marL="0">
              <a:buNone/>
            </a:pPr>
            <a:r>
              <a:rPr lang="en-US" sz="850" dirty="0">
                <a:solidFill>
                  <a:srgbClr val="2D3748"/>
                </a:solidFill>
                <a:latin typeface="Calibri" pitchFamily="34" charset="0"/>
                <a:ea typeface="Calibri" pitchFamily="34" charset="-122"/>
                <a:cs typeface="Calibri" pitchFamily="34" charset="-120"/>
              </a:rPr>
              <a:t>Q(B,R) ← 0 + 0.5×[10 + 0.9×0 − 0]
</a:t>
            </a:r>
            <a:pPr indent="0" marL="0">
              <a:buNone/>
            </a:pPr>
            <a:r>
              <a:rPr lang="en-US" sz="850" b="1" dirty="0">
                <a:solidFill>
                  <a:srgbClr val="059669"/>
                </a:solidFill>
                <a:latin typeface="Calibri" pitchFamily="34" charset="0"/>
                <a:ea typeface="Calibri" pitchFamily="34" charset="-122"/>
                <a:cs typeface="Calibri" pitchFamily="34" charset="-120"/>
              </a:rPr>
              <a:t>         = 5.0 </a:t>
            </a:r>
            <a:pPr indent="0" marL="0">
              <a:buNone/>
            </a:pPr>
            <a:r>
              <a:rPr lang="en-US" sz="850" dirty="0">
                <a:solidFill>
                  <a:srgbClr val="059669"/>
                </a:solidFill>
                <a:latin typeface="Calibri" pitchFamily="34" charset="0"/>
                <a:ea typeface="Calibri" pitchFamily="34" charset="-122"/>
                <a:cs typeface="Calibri" pitchFamily="34" charset="-120"/>
              </a:rPr>
              <a:t>✓ B learned it's good!</a:t>
            </a:r>
            <a:endParaRPr lang="en-US" sz="850" dirty="0"/>
          </a:p>
        </p:txBody>
      </p:sp>
      <p:sp>
        <p:nvSpPr>
          <p:cNvPr id="12" name="Shape 10"/>
          <p:cNvSpPr/>
          <p:nvPr/>
        </p:nvSpPr>
        <p:spPr>
          <a:xfrm>
            <a:off x="365760" y="2011680"/>
            <a:ext cx="8321040" cy="1463040"/>
          </a:xfrm>
          <a:prstGeom prst="rect">
            <a:avLst/>
          </a:prstGeom>
          <a:solidFill>
            <a:srgbClr val="FFFFFF"/>
          </a:solidFill>
          <a:ln w="6350">
            <a:solidFill>
              <a:srgbClr val="E8F4F8"/>
            </a:solidFill>
            <a:prstDash val="solid"/>
          </a:ln>
        </p:spPr>
      </p:sp>
      <p:sp>
        <p:nvSpPr>
          <p:cNvPr id="13" name="Text 11"/>
          <p:cNvSpPr/>
          <p:nvPr/>
        </p:nvSpPr>
        <p:spPr>
          <a:xfrm>
            <a:off x="457200" y="2029968"/>
            <a:ext cx="2743200" cy="182880"/>
          </a:xfrm>
          <a:prstGeom prst="rect">
            <a:avLst/>
          </a:prstGeom>
          <a:noFill/>
          <a:ln/>
        </p:spPr>
        <p:txBody>
          <a:bodyPr wrap="square" rtlCol="0" anchor="ctr"/>
          <a:lstStyle/>
          <a:p>
            <a:pPr indent="0" marL="0">
              <a:buNone/>
            </a:pPr>
            <a:r>
              <a:rPr lang="en-US" sz="1000" b="1" dirty="0">
                <a:solidFill>
                  <a:srgbClr val="065A82"/>
                </a:solidFill>
                <a:latin typeface="Georgia" pitchFamily="34" charset="0"/>
                <a:ea typeface="Georgia" pitchFamily="34" charset="-122"/>
                <a:cs typeface="Georgia" pitchFamily="34" charset="-120"/>
              </a:rPr>
              <a:t>Episode 2</a:t>
            </a:r>
            <a:endParaRPr lang="en-US" sz="1000" dirty="0"/>
          </a:p>
        </p:txBody>
      </p:sp>
      <p:sp>
        <p:nvSpPr>
          <p:cNvPr id="14" name="Text 12"/>
          <p:cNvSpPr/>
          <p:nvPr/>
        </p:nvSpPr>
        <p:spPr>
          <a:xfrm>
            <a:off x="502920" y="2240280"/>
            <a:ext cx="8046720" cy="1188720"/>
          </a:xfrm>
          <a:prstGeom prst="rect">
            <a:avLst/>
          </a:prstGeom>
          <a:noFill/>
          <a:ln/>
        </p:spPr>
        <p:txBody>
          <a:bodyPr wrap="square" rtlCol="0" anchor="ctr"/>
          <a:lstStyle/>
          <a:p>
            <a:pPr indent="0" marL="0">
              <a:buNone/>
            </a:pPr>
            <a:r>
              <a:rPr lang="en-US" sz="850" b="1" dirty="0">
                <a:solidFill>
                  <a:srgbClr val="1C7293"/>
                </a:solidFill>
                <a:latin typeface="Calibri" pitchFamily="34" charset="0"/>
                <a:ea typeface="Calibri" pitchFamily="34" charset="-122"/>
                <a:cs typeface="Calibri" pitchFamily="34" charset="-120"/>
              </a:rPr>
              <a:t>Step 1: A → B, R = 0
</a:t>
            </a:r>
            <a:pPr indent="0" marL="0">
              <a:buNone/>
            </a:pPr>
            <a:r>
              <a:rPr lang="en-US" sz="850" dirty="0">
                <a:solidFill>
                  <a:srgbClr val="2D3748"/>
                </a:solidFill>
                <a:latin typeface="Calibri" pitchFamily="34" charset="0"/>
                <a:ea typeface="Calibri" pitchFamily="34" charset="-122"/>
                <a:cs typeface="Calibri" pitchFamily="34" charset="-120"/>
              </a:rPr>
              <a:t>Q(A,R) ← 0 + 0.5×[0 + 0.9 × max Q(B,*) − 0]
</a:t>
            </a:r>
            <a:pPr indent="0" marL="0">
              <a:buNone/>
            </a:pPr>
            <a:r>
              <a:rPr lang="en-US" sz="850" dirty="0">
                <a:solidFill>
                  <a:srgbClr val="64748B"/>
                </a:solidFill>
                <a:latin typeface="Calibri" pitchFamily="34" charset="0"/>
                <a:ea typeface="Calibri" pitchFamily="34" charset="-122"/>
                <a:cs typeface="Calibri" pitchFamily="34" charset="-120"/>
              </a:rPr>
              <a:t>          max Q(B,*) = Q(B,R) = 5.0  (from Episode 1!)
</a:t>
            </a:r>
            <a:pPr indent="0" marL="0">
              <a:buNone/>
            </a:pPr>
            <a:r>
              <a:rPr lang="en-US" sz="850" dirty="0">
                <a:solidFill>
                  <a:srgbClr val="2D3748"/>
                </a:solidFill>
                <a:latin typeface="Calibri" pitchFamily="34" charset="0"/>
                <a:ea typeface="Calibri" pitchFamily="34" charset="-122"/>
                <a:cs typeface="Calibri" pitchFamily="34" charset="-120"/>
              </a:rPr>
              <a:t>         = 0 + 0.5 × [0 + 0.9 × 5.0] = 0.5 × 4.5 = </a:t>
            </a:r>
            <a:pPr indent="0" marL="0">
              <a:buNone/>
            </a:pPr>
            <a:r>
              <a:rPr lang="en-US" sz="850" b="1" dirty="0">
                <a:solidFill>
                  <a:srgbClr val="059669"/>
                </a:solidFill>
                <a:latin typeface="Calibri" pitchFamily="34" charset="0"/>
                <a:ea typeface="Calibri" pitchFamily="34" charset="-122"/>
                <a:cs typeface="Calibri" pitchFamily="34" charset="-120"/>
              </a:rPr>
              <a:t>2.25 </a:t>
            </a:r>
            <a:pPr indent="0" marL="0">
              <a:buNone/>
            </a:pPr>
            <a:r>
              <a:rPr lang="en-US" sz="850" dirty="0">
                <a:solidFill>
                  <a:srgbClr val="059669"/>
                </a:solidFill>
                <a:latin typeface="Calibri" pitchFamily="34" charset="0"/>
                <a:ea typeface="Calibri" pitchFamily="34" charset="-122"/>
                <a:cs typeface="Calibri" pitchFamily="34" charset="-120"/>
              </a:rPr>
              <a:t>✓ A now knows it leads to good things!
</a:t>
            </a:r>
            <a:pPr indent="0" marL="0">
              <a:buNone/>
            </a:pPr>
            <a:r>
              <a:rPr lang="en-US" sz="850" b="1" dirty="0">
                <a:solidFill>
                  <a:srgbClr val="1C7293"/>
                </a:solidFill>
                <a:latin typeface="Calibri" pitchFamily="34" charset="0"/>
                <a:ea typeface="Calibri" pitchFamily="34" charset="-122"/>
                <a:cs typeface="Calibri" pitchFamily="34" charset="-120"/>
              </a:rPr>
              <a:t>Step 2: B → C, R = +10
</a:t>
            </a:r>
            <a:pPr indent="0" marL="0">
              <a:buNone/>
            </a:pPr>
            <a:r>
              <a:rPr lang="en-US" sz="850" dirty="0">
                <a:solidFill>
                  <a:srgbClr val="2D3748"/>
                </a:solidFill>
                <a:latin typeface="Calibri" pitchFamily="34" charset="0"/>
                <a:ea typeface="Calibri" pitchFamily="34" charset="-122"/>
                <a:cs typeface="Calibri" pitchFamily="34" charset="-120"/>
              </a:rPr>
              <a:t>Q(B,R) ← 5.0 + 0.5×[10 + 0.9×0 − 5.0]
</a:t>
            </a:r>
            <a:pPr indent="0" marL="0">
              <a:buNone/>
            </a:pPr>
            <a:r>
              <a:rPr lang="en-US" sz="850" dirty="0">
                <a:solidFill>
                  <a:srgbClr val="2D3748"/>
                </a:solidFill>
                <a:latin typeface="Calibri" pitchFamily="34" charset="0"/>
                <a:ea typeface="Calibri" pitchFamily="34" charset="-122"/>
                <a:cs typeface="Calibri" pitchFamily="34" charset="-120"/>
              </a:rPr>
              <a:t>         = 5.0 + 0.5 × 5.0 = </a:t>
            </a:r>
            <a:pPr indent="0" marL="0">
              <a:buNone/>
            </a:pPr>
            <a:r>
              <a:rPr lang="en-US" sz="850" b="1" dirty="0">
                <a:solidFill>
                  <a:srgbClr val="059669"/>
                </a:solidFill>
                <a:latin typeface="Calibri" pitchFamily="34" charset="0"/>
                <a:ea typeface="Calibri" pitchFamily="34" charset="-122"/>
                <a:cs typeface="Calibri" pitchFamily="34" charset="-120"/>
              </a:rPr>
              <a:t>7.5 </a:t>
            </a:r>
            <a:pPr indent="0" marL="0">
              <a:buNone/>
            </a:pPr>
            <a:r>
              <a:rPr lang="en-US" sz="850" dirty="0">
                <a:solidFill>
                  <a:srgbClr val="64748B"/>
                </a:solidFill>
                <a:latin typeface="Calibri" pitchFamily="34" charset="0"/>
                <a:ea typeface="Calibri" pitchFamily="34" charset="-122"/>
                <a:cs typeface="Calibri" pitchFamily="34" charset="-120"/>
              </a:rPr>
              <a:t>(closer to true value)</a:t>
            </a:r>
            <a:endParaRPr lang="en-US" sz="850" dirty="0"/>
          </a:p>
        </p:txBody>
      </p:sp>
      <p:sp>
        <p:nvSpPr>
          <p:cNvPr id="15" name="Shape 13"/>
          <p:cNvSpPr/>
          <p:nvPr/>
        </p:nvSpPr>
        <p:spPr>
          <a:xfrm>
            <a:off x="365760" y="3611880"/>
            <a:ext cx="8321040" cy="822960"/>
          </a:xfrm>
          <a:prstGeom prst="rect">
            <a:avLst/>
          </a:prstGeom>
          <a:solidFill>
            <a:srgbClr val="ECFDF5"/>
          </a:solidFill>
          <a:ln w="6350">
            <a:solidFill>
              <a:srgbClr val="059669"/>
            </a:solidFill>
            <a:prstDash val="solid"/>
          </a:ln>
        </p:spPr>
      </p:sp>
      <p:sp>
        <p:nvSpPr>
          <p:cNvPr id="16" name="Text 14"/>
          <p:cNvSpPr/>
          <p:nvPr/>
        </p:nvSpPr>
        <p:spPr>
          <a:xfrm>
            <a:off x="502920" y="3630168"/>
            <a:ext cx="3657600" cy="201168"/>
          </a:xfrm>
          <a:prstGeom prst="rect">
            <a:avLst/>
          </a:prstGeom>
          <a:noFill/>
          <a:ln/>
        </p:spPr>
        <p:txBody>
          <a:bodyPr wrap="square" rtlCol="0" anchor="ctr"/>
          <a:lstStyle/>
          <a:p>
            <a:pPr indent="0" marL="0">
              <a:buNone/>
            </a:pPr>
            <a:r>
              <a:rPr lang="en-US" sz="1000" b="1" dirty="0">
                <a:solidFill>
                  <a:srgbClr val="059669"/>
                </a:solidFill>
                <a:latin typeface="Georgia" pitchFamily="34" charset="0"/>
                <a:ea typeface="Georgia" pitchFamily="34" charset="-122"/>
                <a:cs typeface="Georgia" pitchFamily="34" charset="-120"/>
              </a:rPr>
              <a:t>💡 See What Happened?</a:t>
            </a:r>
            <a:endParaRPr lang="en-US" sz="1000" dirty="0"/>
          </a:p>
        </p:txBody>
      </p:sp>
      <p:sp>
        <p:nvSpPr>
          <p:cNvPr id="17" name="Text 15"/>
          <p:cNvSpPr/>
          <p:nvPr/>
        </p:nvSpPr>
        <p:spPr>
          <a:xfrm>
            <a:off x="502920" y="3840480"/>
            <a:ext cx="8046720" cy="54864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The reward at C propagated BACKWARD through the chain:</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 Episode 1: B learned it was good (Q = 5.0)</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 Episode 2: A learned it was good (Q = 2.25) because A leads to B</a:t>
            </a:r>
            <a:endParaRPr lang="en-US" sz="900" dirty="0"/>
          </a:p>
          <a:p>
            <a:pPr indent="0" marL="0">
              <a:buNone/>
            </a:pP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This is how RL solves the credit-assignment problem — value backs up one step at a time.</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Q-Learning — Key Properties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 Why Q-learning became the most popular RL algorithm</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1005840"/>
            <a:ext cx="2560320" cy="1280160"/>
          </a:xfrm>
          <a:prstGeom prst="rect">
            <a:avLst/>
          </a:prstGeom>
          <a:solidFill>
            <a:srgbClr val="EDE9FE"/>
          </a:solidFill>
          <a:ln w="6350">
            <a:solidFill>
              <a:srgbClr val="7C3AED"/>
            </a:solidFill>
            <a:prstDash val="solid"/>
          </a:ln>
        </p:spPr>
      </p:sp>
      <p:sp>
        <p:nvSpPr>
          <p:cNvPr id="7" name="Text 5"/>
          <p:cNvSpPr/>
          <p:nvPr/>
        </p:nvSpPr>
        <p:spPr>
          <a:xfrm>
            <a:off x="548640" y="1024128"/>
            <a:ext cx="2377440" cy="228600"/>
          </a:xfrm>
          <a:prstGeom prst="rect">
            <a:avLst/>
          </a:prstGeom>
          <a:noFill/>
          <a:ln/>
        </p:spPr>
        <p:txBody>
          <a:bodyPr wrap="square" rtlCol="0" anchor="ctr"/>
          <a:lstStyle/>
          <a:p>
            <a:pPr indent="0" marL="0">
              <a:buNone/>
            </a:pPr>
            <a:r>
              <a:rPr lang="en-US" sz="1100" b="1" dirty="0">
                <a:solidFill>
                  <a:srgbClr val="7C3AED"/>
                </a:solidFill>
                <a:latin typeface="Georgia" pitchFamily="34" charset="0"/>
                <a:ea typeface="Georgia" pitchFamily="34" charset="-122"/>
                <a:cs typeface="Georgia" pitchFamily="34" charset="-120"/>
              </a:rPr>
              <a:t>Model-Free</a:t>
            </a:r>
            <a:endParaRPr lang="en-US" sz="1100" dirty="0"/>
          </a:p>
        </p:txBody>
      </p:sp>
      <p:sp>
        <p:nvSpPr>
          <p:cNvPr id="8" name="Text 6"/>
          <p:cNvSpPr/>
          <p:nvPr/>
        </p:nvSpPr>
        <p:spPr>
          <a:xfrm>
            <a:off x="594360" y="1280160"/>
            <a:ext cx="2286000" cy="91440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Does NOT need to know P(s'|s,a) or R(s) in advance.</a:t>
            </a:r>
            <a:endParaRPr lang="en-US" sz="900" dirty="0"/>
          </a:p>
          <a:p>
            <a:pPr indent="0" marL="0">
              <a:buNone/>
            </a:pP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Learns everything from raw experience: just (s, a, r, s') tuples.</a:t>
            </a:r>
            <a:endParaRPr lang="en-US" sz="900" dirty="0"/>
          </a:p>
        </p:txBody>
      </p:sp>
      <p:sp>
        <p:nvSpPr>
          <p:cNvPr id="9" name="Shape 7"/>
          <p:cNvSpPr/>
          <p:nvPr/>
        </p:nvSpPr>
        <p:spPr>
          <a:xfrm>
            <a:off x="3246120" y="1005840"/>
            <a:ext cx="2560320" cy="1280160"/>
          </a:xfrm>
          <a:prstGeom prst="rect">
            <a:avLst/>
          </a:prstGeom>
          <a:solidFill>
            <a:srgbClr val="ECFDF5"/>
          </a:solidFill>
          <a:ln w="6350">
            <a:solidFill>
              <a:srgbClr val="059669"/>
            </a:solidFill>
            <a:prstDash val="solid"/>
          </a:ln>
        </p:spPr>
      </p:sp>
      <p:sp>
        <p:nvSpPr>
          <p:cNvPr id="10" name="Text 8"/>
          <p:cNvSpPr/>
          <p:nvPr/>
        </p:nvSpPr>
        <p:spPr>
          <a:xfrm>
            <a:off x="3337560" y="1024128"/>
            <a:ext cx="2377440" cy="228600"/>
          </a:xfrm>
          <a:prstGeom prst="rect">
            <a:avLst/>
          </a:prstGeom>
          <a:noFill/>
          <a:ln/>
        </p:spPr>
        <p:txBody>
          <a:bodyPr wrap="square" rtlCol="0" anchor="ctr"/>
          <a:lstStyle/>
          <a:p>
            <a:pPr indent="0" marL="0">
              <a:buNone/>
            </a:pPr>
            <a:r>
              <a:rPr lang="en-US" sz="1100" b="1" dirty="0">
                <a:solidFill>
                  <a:srgbClr val="059669"/>
                </a:solidFill>
                <a:latin typeface="Georgia" pitchFamily="34" charset="0"/>
                <a:ea typeface="Georgia" pitchFamily="34" charset="-122"/>
                <a:cs typeface="Georgia" pitchFamily="34" charset="-120"/>
              </a:rPr>
              <a:t>Off-Policy</a:t>
            </a:r>
            <a:endParaRPr lang="en-US" sz="1100" dirty="0"/>
          </a:p>
        </p:txBody>
      </p:sp>
      <p:sp>
        <p:nvSpPr>
          <p:cNvPr id="11" name="Text 9"/>
          <p:cNvSpPr/>
          <p:nvPr/>
        </p:nvSpPr>
        <p:spPr>
          <a:xfrm>
            <a:off x="3383280" y="1280160"/>
            <a:ext cx="2286000" cy="91440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Can learn the OPTIMAL policy even while BEHAVING RANDOMLY (exploring).</a:t>
            </a:r>
            <a:endParaRPr lang="en-US" sz="900" dirty="0"/>
          </a:p>
          <a:p>
            <a:pPr indent="0" marL="0">
              <a:buNone/>
            </a:pP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The max_a' in the update uses the best action, not the one actually taken.</a:t>
            </a:r>
            <a:endParaRPr lang="en-US" sz="900" dirty="0"/>
          </a:p>
        </p:txBody>
      </p:sp>
      <p:sp>
        <p:nvSpPr>
          <p:cNvPr id="12" name="Shape 10"/>
          <p:cNvSpPr/>
          <p:nvPr/>
        </p:nvSpPr>
        <p:spPr>
          <a:xfrm>
            <a:off x="6035040" y="1005840"/>
            <a:ext cx="2560320" cy="1280160"/>
          </a:xfrm>
          <a:prstGeom prst="rect">
            <a:avLst/>
          </a:prstGeom>
          <a:solidFill>
            <a:srgbClr val="E8F4F8"/>
          </a:solidFill>
          <a:ln w="6350">
            <a:solidFill>
              <a:srgbClr val="1C7293"/>
            </a:solidFill>
            <a:prstDash val="solid"/>
          </a:ln>
        </p:spPr>
      </p:sp>
      <p:sp>
        <p:nvSpPr>
          <p:cNvPr id="13" name="Text 11"/>
          <p:cNvSpPr/>
          <p:nvPr/>
        </p:nvSpPr>
        <p:spPr>
          <a:xfrm>
            <a:off x="6126480" y="1024128"/>
            <a:ext cx="2377440" cy="228600"/>
          </a:xfrm>
          <a:prstGeom prst="rect">
            <a:avLst/>
          </a:prstGeom>
          <a:noFill/>
          <a:ln/>
        </p:spPr>
        <p:txBody>
          <a:bodyPr wrap="square" rtlCol="0" anchor="ctr"/>
          <a:lstStyle/>
          <a:p>
            <a:pPr indent="0" marL="0">
              <a:buNone/>
            </a:pPr>
            <a:r>
              <a:rPr lang="en-US" sz="1100" b="1" dirty="0">
                <a:solidFill>
                  <a:srgbClr val="1C7293"/>
                </a:solidFill>
                <a:latin typeface="Georgia" pitchFamily="34" charset="0"/>
                <a:ea typeface="Georgia" pitchFamily="34" charset="-122"/>
                <a:cs typeface="Georgia" pitchFamily="34" charset="-120"/>
              </a:rPr>
              <a:t>Converges to Q*</a:t>
            </a:r>
            <a:endParaRPr lang="en-US" sz="1100" dirty="0"/>
          </a:p>
        </p:txBody>
      </p:sp>
      <p:sp>
        <p:nvSpPr>
          <p:cNvPr id="14" name="Text 12"/>
          <p:cNvSpPr/>
          <p:nvPr/>
        </p:nvSpPr>
        <p:spPr>
          <a:xfrm>
            <a:off x="6172200" y="1280160"/>
            <a:ext cx="2286000" cy="91440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Given enough exploration (GLIE), Q-learning converges to the optimal Q* table.</a:t>
            </a:r>
            <a:endParaRPr lang="en-US" sz="900" dirty="0"/>
          </a:p>
          <a:p>
            <a:pPr indent="0" marL="0">
              <a:buNone/>
            </a:pP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The optimal policy is then: π*(s) = argmax_a Q*(s,a).</a:t>
            </a:r>
            <a:endParaRPr lang="en-US" sz="900" dirty="0"/>
          </a:p>
        </p:txBody>
      </p:sp>
      <p:sp>
        <p:nvSpPr>
          <p:cNvPr id="15" name="Shape 13"/>
          <p:cNvSpPr/>
          <p:nvPr/>
        </p:nvSpPr>
        <p:spPr>
          <a:xfrm>
            <a:off x="457200" y="2468880"/>
            <a:ext cx="8229600" cy="1005840"/>
          </a:xfrm>
          <a:prstGeom prst="rect">
            <a:avLst/>
          </a:prstGeom>
          <a:solidFill>
            <a:srgbClr val="FEF3C7"/>
          </a:solidFill>
          <a:ln w="6350">
            <a:solidFill>
              <a:srgbClr val="F59E0B"/>
            </a:solidFill>
            <a:prstDash val="solid"/>
          </a:ln>
        </p:spPr>
      </p:sp>
      <p:sp>
        <p:nvSpPr>
          <p:cNvPr id="16" name="Text 14"/>
          <p:cNvSpPr/>
          <p:nvPr/>
        </p:nvSpPr>
        <p:spPr>
          <a:xfrm>
            <a:off x="640080" y="2487168"/>
            <a:ext cx="3657600" cy="228600"/>
          </a:xfrm>
          <a:prstGeom prst="rect">
            <a:avLst/>
          </a:prstGeom>
          <a:noFill/>
          <a:ln/>
        </p:spPr>
        <p:txBody>
          <a:bodyPr wrap="square" rtlCol="0" anchor="ctr"/>
          <a:lstStyle/>
          <a:p>
            <a:pPr indent="0" marL="0">
              <a:buNone/>
            </a:pPr>
            <a:r>
              <a:rPr lang="en-US" sz="1100" b="1" dirty="0">
                <a:solidFill>
                  <a:srgbClr val="92400E"/>
                </a:solidFill>
                <a:latin typeface="Georgia" pitchFamily="34" charset="0"/>
                <a:ea typeface="Georgia" pitchFamily="34" charset="-122"/>
                <a:cs typeface="Georgia" pitchFamily="34" charset="-120"/>
              </a:rPr>
              <a:t>⚠️ The Table Problem</a:t>
            </a:r>
            <a:endParaRPr lang="en-US" sz="1100" dirty="0"/>
          </a:p>
        </p:txBody>
      </p:sp>
      <p:sp>
        <p:nvSpPr>
          <p:cNvPr id="17" name="Text 15"/>
          <p:cNvSpPr/>
          <p:nvPr/>
        </p:nvSpPr>
        <p:spPr>
          <a:xfrm>
            <a:off x="640080" y="2743200"/>
            <a:ext cx="7863840" cy="685800"/>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Q-learning stores a Q-value for EVERY (state, action) pair. This works for tiny worlds:</a:t>
            </a:r>
            <a:endParaRPr lang="en-US" sz="950" dirty="0"/>
          </a:p>
          <a:p>
            <a:pPr indent="0" marL="0">
              <a:buNone/>
            </a:pP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Gridworld (4×3): 11 states × 4 actions = 44 entries — easy ✓</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Backgammon: ~10²⁰ states — impossible to store or visit them all ✗</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 Self-driving: continuous (infinite) state space — completely infeasible ✗</a:t>
            </a:r>
            <a:endParaRPr lang="en-US" sz="950" dirty="0"/>
          </a:p>
        </p:txBody>
      </p:sp>
      <p:sp>
        <p:nvSpPr>
          <p:cNvPr id="18" name="Shape 16"/>
          <p:cNvSpPr/>
          <p:nvPr/>
        </p:nvSpPr>
        <p:spPr>
          <a:xfrm>
            <a:off x="457200" y="3611880"/>
            <a:ext cx="8229600" cy="822960"/>
          </a:xfrm>
          <a:prstGeom prst="rect">
            <a:avLst/>
          </a:prstGeom>
          <a:solidFill>
            <a:srgbClr val="EDE9FE"/>
          </a:solidFill>
          <a:ln w="6350">
            <a:solidFill>
              <a:srgbClr val="7C3AED"/>
            </a:solidFill>
            <a:prstDash val="solid"/>
          </a:ln>
        </p:spPr>
      </p:sp>
      <p:sp>
        <p:nvSpPr>
          <p:cNvPr id="19" name="Text 17"/>
          <p:cNvSpPr/>
          <p:nvPr/>
        </p:nvSpPr>
        <p:spPr>
          <a:xfrm>
            <a:off x="640080" y="3630168"/>
            <a:ext cx="7315200" cy="228600"/>
          </a:xfrm>
          <a:prstGeom prst="rect">
            <a:avLst/>
          </a:prstGeom>
          <a:noFill/>
          <a:ln/>
        </p:spPr>
        <p:txBody>
          <a:bodyPr wrap="square" rtlCol="0" anchor="ctr"/>
          <a:lstStyle/>
          <a:p>
            <a:pPr indent="0" marL="0">
              <a:buNone/>
            </a:pPr>
            <a:r>
              <a:rPr lang="en-US" sz="1000" b="1" dirty="0">
                <a:solidFill>
                  <a:srgbClr val="7C3AED"/>
                </a:solidFill>
                <a:latin typeface="Georgia" pitchFamily="34" charset="0"/>
                <a:ea typeface="Georgia" pitchFamily="34" charset="-122"/>
                <a:cs typeface="Georgia" pitchFamily="34" charset="-120"/>
              </a:rPr>
              <a:t>💡 What's the Solution? → Section 4.5: Generalization</a:t>
            </a:r>
            <a:endParaRPr lang="en-US" sz="1000" dirty="0"/>
          </a:p>
        </p:txBody>
      </p:sp>
      <p:sp>
        <p:nvSpPr>
          <p:cNvPr id="20" name="Text 18"/>
          <p:cNvSpPr/>
          <p:nvPr/>
        </p:nvSpPr>
        <p:spPr>
          <a:xfrm>
            <a:off x="640080" y="3886200"/>
            <a:ext cx="7863840" cy="502920"/>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Instead of a table, approximate Q(s,a) with a FUNCTION (linear or neural network).</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Use FEATURES of the state so the agent can generalise to states it has NEVER visited.</a:t>
            </a:r>
            <a:endParaRPr lang="en-US" sz="950" dirty="0"/>
          </a:p>
          <a:p>
            <a:pPr indent="0" marL="0">
              <a:buNone/>
            </a:pPr>
            <a:r>
              <a:rPr lang="en-US" sz="950" dirty="0">
                <a:solidFill>
                  <a:srgbClr val="2D3748"/>
                </a:solidFill>
                <a:latin typeface="Calibri" pitchFamily="34" charset="0"/>
                <a:ea typeface="Calibri" pitchFamily="34" charset="-122"/>
                <a:cs typeface="Calibri" pitchFamily="34" charset="-120"/>
              </a:rPr>
              <a:t>This is the idea behind Deep Q-Networks (DQN) and modern Deep RL.</a:t>
            </a:r>
            <a:endParaRPr lang="en-US" sz="9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4.5</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Generalization in RL</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From tables to functions — scaling RL to real-world problems</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4.1</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The Setting: Learning from Rewards</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No teacher, no labels — just trial, error, and a reward signal</a:t>
            </a:r>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Why Generalization?</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The Q-table blows up — you cannot visit every state</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1417320"/>
          </a:xfrm>
          <a:prstGeom prst="rect">
            <a:avLst/>
          </a:prstGeom>
          <a:solidFill>
            <a:srgbClr val="FFFFFF"/>
          </a:solidFill>
          <a:ln w="6350">
            <a:solidFill>
              <a:srgbClr val="E8F4F8"/>
            </a:solidFill>
            <a:prstDash val="solid"/>
          </a:ln>
        </p:spPr>
      </p:sp>
      <p:sp>
        <p:nvSpPr>
          <p:cNvPr id="7" name="Text 5"/>
          <p:cNvSpPr/>
          <p:nvPr/>
        </p:nvSpPr>
        <p:spPr>
          <a:xfrm>
            <a:off x="502920" y="932688"/>
            <a:ext cx="4572000" cy="201168"/>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State-Space Explosion</a:t>
            </a:r>
            <a:endParaRPr lang="en-US" sz="900" dirty="0"/>
          </a:p>
        </p:txBody>
      </p:sp>
      <p:sp>
        <p:nvSpPr>
          <p:cNvPr id="8" name="Shape 6"/>
          <p:cNvSpPr/>
          <p:nvPr/>
        </p:nvSpPr>
        <p:spPr>
          <a:xfrm>
            <a:off x="502920" y="1161288"/>
            <a:ext cx="8046720" cy="201168"/>
          </a:xfrm>
          <a:prstGeom prst="rect">
            <a:avLst/>
          </a:prstGeom>
          <a:solidFill>
            <a:srgbClr val="065A82"/>
          </a:solidFill>
          <a:ln w="6350">
            <a:solidFill>
              <a:srgbClr val="065A82"/>
            </a:solidFill>
            <a:prstDash val="solid"/>
          </a:ln>
        </p:spPr>
      </p:sp>
      <p:sp>
        <p:nvSpPr>
          <p:cNvPr id="9" name="Text 7"/>
          <p:cNvSpPr/>
          <p:nvPr/>
        </p:nvSpPr>
        <p:spPr>
          <a:xfrm>
            <a:off x="502920" y="1161288"/>
            <a:ext cx="228600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Domain</a:t>
            </a:r>
            <a:endParaRPr lang="en-US" sz="800" dirty="0"/>
          </a:p>
        </p:txBody>
      </p:sp>
      <p:sp>
        <p:nvSpPr>
          <p:cNvPr id="10" name="Text 8"/>
          <p:cNvSpPr/>
          <p:nvPr/>
        </p:nvSpPr>
        <p:spPr>
          <a:xfrm>
            <a:off x="2788920" y="1161288"/>
            <a:ext cx="228600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States</a:t>
            </a:r>
            <a:endParaRPr lang="en-US" sz="800" dirty="0"/>
          </a:p>
        </p:txBody>
      </p:sp>
      <p:sp>
        <p:nvSpPr>
          <p:cNvPr id="11" name="Text 9"/>
          <p:cNvSpPr/>
          <p:nvPr/>
        </p:nvSpPr>
        <p:spPr>
          <a:xfrm>
            <a:off x="5074920" y="1161288"/>
            <a:ext cx="347472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Q-table feasible?</a:t>
            </a:r>
            <a:endParaRPr lang="en-US" sz="800" dirty="0"/>
          </a:p>
        </p:txBody>
      </p:sp>
      <p:sp>
        <p:nvSpPr>
          <p:cNvPr id="12" name="Shape 10"/>
          <p:cNvSpPr/>
          <p:nvPr/>
        </p:nvSpPr>
        <p:spPr>
          <a:xfrm>
            <a:off x="502920" y="1389888"/>
            <a:ext cx="8046720" cy="201168"/>
          </a:xfrm>
          <a:prstGeom prst="rect">
            <a:avLst/>
          </a:prstGeom>
          <a:solidFill>
            <a:srgbClr val="FFFFFF"/>
          </a:solidFill>
          <a:ln w="6350">
            <a:solidFill>
              <a:srgbClr val="E8F4F8"/>
            </a:solidFill>
            <a:prstDash val="solid"/>
          </a:ln>
        </p:spPr>
      </p:sp>
      <p:sp>
        <p:nvSpPr>
          <p:cNvPr id="13" name="Text 11"/>
          <p:cNvSpPr/>
          <p:nvPr/>
        </p:nvSpPr>
        <p:spPr>
          <a:xfrm>
            <a:off x="502920" y="1389888"/>
            <a:ext cx="22860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Gridworld (4×3)</a:t>
            </a:r>
            <a:endParaRPr lang="en-US" sz="800" dirty="0"/>
          </a:p>
        </p:txBody>
      </p:sp>
      <p:sp>
        <p:nvSpPr>
          <p:cNvPr id="14" name="Text 12"/>
          <p:cNvSpPr/>
          <p:nvPr/>
        </p:nvSpPr>
        <p:spPr>
          <a:xfrm>
            <a:off x="2788920" y="1389888"/>
            <a:ext cx="22860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11</a:t>
            </a:r>
            <a:endParaRPr lang="en-US" sz="800" dirty="0"/>
          </a:p>
        </p:txBody>
      </p:sp>
      <p:sp>
        <p:nvSpPr>
          <p:cNvPr id="15" name="Text 13"/>
          <p:cNvSpPr/>
          <p:nvPr/>
        </p:nvSpPr>
        <p:spPr>
          <a:xfrm>
            <a:off x="5074920" y="1389888"/>
            <a:ext cx="347472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Yes ✓</a:t>
            </a:r>
            <a:endParaRPr lang="en-US" sz="800" dirty="0"/>
          </a:p>
        </p:txBody>
      </p:sp>
      <p:sp>
        <p:nvSpPr>
          <p:cNvPr id="16" name="Shape 14"/>
          <p:cNvSpPr/>
          <p:nvPr/>
        </p:nvSpPr>
        <p:spPr>
          <a:xfrm>
            <a:off x="502920" y="1591056"/>
            <a:ext cx="8046720" cy="201168"/>
          </a:xfrm>
          <a:prstGeom prst="rect">
            <a:avLst/>
          </a:prstGeom>
          <a:solidFill>
            <a:srgbClr val="E8F4F8"/>
          </a:solidFill>
          <a:ln w="6350">
            <a:solidFill>
              <a:srgbClr val="E8F4F8"/>
            </a:solidFill>
            <a:prstDash val="solid"/>
          </a:ln>
        </p:spPr>
      </p:sp>
      <p:sp>
        <p:nvSpPr>
          <p:cNvPr id="17" name="Text 15"/>
          <p:cNvSpPr/>
          <p:nvPr/>
        </p:nvSpPr>
        <p:spPr>
          <a:xfrm>
            <a:off x="502920" y="1591056"/>
            <a:ext cx="22860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Backgammon</a:t>
            </a:r>
            <a:endParaRPr lang="en-US" sz="800" dirty="0"/>
          </a:p>
        </p:txBody>
      </p:sp>
      <p:sp>
        <p:nvSpPr>
          <p:cNvPr id="18" name="Text 16"/>
          <p:cNvSpPr/>
          <p:nvPr/>
        </p:nvSpPr>
        <p:spPr>
          <a:xfrm>
            <a:off x="2788920" y="1591056"/>
            <a:ext cx="22860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~10²⁰</a:t>
            </a:r>
            <a:endParaRPr lang="en-US" sz="800" dirty="0"/>
          </a:p>
        </p:txBody>
      </p:sp>
      <p:sp>
        <p:nvSpPr>
          <p:cNvPr id="19" name="Text 17"/>
          <p:cNvSpPr/>
          <p:nvPr/>
        </p:nvSpPr>
        <p:spPr>
          <a:xfrm>
            <a:off x="5074920" y="1591056"/>
            <a:ext cx="3474720" cy="201168"/>
          </a:xfrm>
          <a:prstGeom prst="rect">
            <a:avLst/>
          </a:prstGeom>
          <a:noFill/>
          <a:ln/>
        </p:spPr>
        <p:txBody>
          <a:bodyPr wrap="square" rtlCol="0" anchor="ctr"/>
          <a:lstStyle/>
          <a:p>
            <a:pPr algn="ctr" indent="0" marL="0">
              <a:buNone/>
            </a:pPr>
            <a:r>
              <a:rPr lang="en-US" sz="800" b="1" dirty="0">
                <a:solidFill>
                  <a:srgbClr val="DC2626"/>
                </a:solidFill>
                <a:latin typeface="Calibri" pitchFamily="34" charset="0"/>
                <a:ea typeface="Calibri" pitchFamily="34" charset="-122"/>
                <a:cs typeface="Calibri" pitchFamily="34" charset="-120"/>
              </a:rPr>
              <a:t>No way ✗</a:t>
            </a:r>
            <a:endParaRPr lang="en-US" sz="800" dirty="0"/>
          </a:p>
        </p:txBody>
      </p:sp>
      <p:sp>
        <p:nvSpPr>
          <p:cNvPr id="20" name="Shape 18"/>
          <p:cNvSpPr/>
          <p:nvPr/>
        </p:nvSpPr>
        <p:spPr>
          <a:xfrm>
            <a:off x="502920" y="1792224"/>
            <a:ext cx="8046720" cy="201168"/>
          </a:xfrm>
          <a:prstGeom prst="rect">
            <a:avLst/>
          </a:prstGeom>
          <a:solidFill>
            <a:srgbClr val="FFFFFF"/>
          </a:solidFill>
          <a:ln w="6350">
            <a:solidFill>
              <a:srgbClr val="E8F4F8"/>
            </a:solidFill>
            <a:prstDash val="solid"/>
          </a:ln>
        </p:spPr>
      </p:sp>
      <p:sp>
        <p:nvSpPr>
          <p:cNvPr id="21" name="Text 19"/>
          <p:cNvSpPr/>
          <p:nvPr/>
        </p:nvSpPr>
        <p:spPr>
          <a:xfrm>
            <a:off x="502920" y="1792224"/>
            <a:ext cx="22860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Chess</a:t>
            </a:r>
            <a:endParaRPr lang="en-US" sz="800" dirty="0"/>
          </a:p>
        </p:txBody>
      </p:sp>
      <p:sp>
        <p:nvSpPr>
          <p:cNvPr id="22" name="Text 20"/>
          <p:cNvSpPr/>
          <p:nvPr/>
        </p:nvSpPr>
        <p:spPr>
          <a:xfrm>
            <a:off x="2788920" y="1792224"/>
            <a:ext cx="22860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~10⁴⁰</a:t>
            </a:r>
            <a:endParaRPr lang="en-US" sz="800" dirty="0"/>
          </a:p>
        </p:txBody>
      </p:sp>
      <p:sp>
        <p:nvSpPr>
          <p:cNvPr id="23" name="Text 21"/>
          <p:cNvSpPr/>
          <p:nvPr/>
        </p:nvSpPr>
        <p:spPr>
          <a:xfrm>
            <a:off x="5074920" y="1792224"/>
            <a:ext cx="3474720" cy="201168"/>
          </a:xfrm>
          <a:prstGeom prst="rect">
            <a:avLst/>
          </a:prstGeom>
          <a:noFill/>
          <a:ln/>
        </p:spPr>
        <p:txBody>
          <a:bodyPr wrap="square" rtlCol="0" anchor="ctr"/>
          <a:lstStyle/>
          <a:p>
            <a:pPr algn="ctr" indent="0" marL="0">
              <a:buNone/>
            </a:pPr>
            <a:r>
              <a:rPr lang="en-US" sz="800" b="1" dirty="0">
                <a:solidFill>
                  <a:srgbClr val="DC2626"/>
                </a:solidFill>
                <a:latin typeface="Calibri" pitchFamily="34" charset="0"/>
                <a:ea typeface="Calibri" pitchFamily="34" charset="-122"/>
                <a:cs typeface="Calibri" pitchFamily="34" charset="-120"/>
              </a:rPr>
              <a:t>Absolutely not ✗</a:t>
            </a:r>
            <a:endParaRPr lang="en-US" sz="800" dirty="0"/>
          </a:p>
        </p:txBody>
      </p:sp>
      <p:sp>
        <p:nvSpPr>
          <p:cNvPr id="24" name="Shape 22"/>
          <p:cNvSpPr/>
          <p:nvPr/>
        </p:nvSpPr>
        <p:spPr>
          <a:xfrm>
            <a:off x="502920" y="1993392"/>
            <a:ext cx="8046720" cy="201168"/>
          </a:xfrm>
          <a:prstGeom prst="rect">
            <a:avLst/>
          </a:prstGeom>
          <a:solidFill>
            <a:srgbClr val="E8F4F8"/>
          </a:solidFill>
          <a:ln w="6350">
            <a:solidFill>
              <a:srgbClr val="E8F4F8"/>
            </a:solidFill>
            <a:prstDash val="solid"/>
          </a:ln>
        </p:spPr>
      </p:sp>
      <p:sp>
        <p:nvSpPr>
          <p:cNvPr id="25" name="Text 23"/>
          <p:cNvSpPr/>
          <p:nvPr/>
        </p:nvSpPr>
        <p:spPr>
          <a:xfrm>
            <a:off x="502920" y="1993392"/>
            <a:ext cx="22860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Self-driving car</a:t>
            </a:r>
            <a:endParaRPr lang="en-US" sz="800" dirty="0"/>
          </a:p>
        </p:txBody>
      </p:sp>
      <p:sp>
        <p:nvSpPr>
          <p:cNvPr id="26" name="Text 24"/>
          <p:cNvSpPr/>
          <p:nvPr/>
        </p:nvSpPr>
        <p:spPr>
          <a:xfrm>
            <a:off x="2788920" y="1993392"/>
            <a:ext cx="22860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Continuous (infinite)</a:t>
            </a:r>
            <a:endParaRPr lang="en-US" sz="800" dirty="0"/>
          </a:p>
        </p:txBody>
      </p:sp>
      <p:sp>
        <p:nvSpPr>
          <p:cNvPr id="27" name="Text 25"/>
          <p:cNvSpPr/>
          <p:nvPr/>
        </p:nvSpPr>
        <p:spPr>
          <a:xfrm>
            <a:off x="5074920" y="1993392"/>
            <a:ext cx="3474720" cy="201168"/>
          </a:xfrm>
          <a:prstGeom prst="rect">
            <a:avLst/>
          </a:prstGeom>
          <a:noFill/>
          <a:ln/>
        </p:spPr>
        <p:txBody>
          <a:bodyPr wrap="square" rtlCol="0" anchor="ctr"/>
          <a:lstStyle/>
          <a:p>
            <a:pPr algn="ctr" indent="0" marL="0">
              <a:buNone/>
            </a:pPr>
            <a:r>
              <a:rPr lang="en-US" sz="800" b="1" dirty="0">
                <a:solidFill>
                  <a:srgbClr val="DC2626"/>
                </a:solidFill>
                <a:latin typeface="Calibri" pitchFamily="34" charset="0"/>
                <a:ea typeface="Calibri" pitchFamily="34" charset="-122"/>
                <a:cs typeface="Calibri" pitchFamily="34" charset="-120"/>
              </a:rPr>
              <a:t>Impossible ✗</a:t>
            </a:r>
            <a:endParaRPr lang="en-US" sz="800" dirty="0"/>
          </a:p>
        </p:txBody>
      </p:sp>
      <p:sp>
        <p:nvSpPr>
          <p:cNvPr id="28" name="Shape 26"/>
          <p:cNvSpPr/>
          <p:nvPr/>
        </p:nvSpPr>
        <p:spPr>
          <a:xfrm>
            <a:off x="365760" y="2468880"/>
            <a:ext cx="8412480" cy="822960"/>
          </a:xfrm>
          <a:prstGeom prst="rect">
            <a:avLst/>
          </a:prstGeom>
          <a:solidFill>
            <a:srgbClr val="FEF3C7"/>
          </a:solidFill>
          <a:ln w="6350">
            <a:solidFill>
              <a:srgbClr val="F59E0B"/>
            </a:solidFill>
            <a:prstDash val="solid"/>
          </a:ln>
        </p:spPr>
      </p:sp>
      <p:sp>
        <p:nvSpPr>
          <p:cNvPr id="29" name="Text 27"/>
          <p:cNvSpPr/>
          <p:nvPr/>
        </p:nvSpPr>
        <p:spPr>
          <a:xfrm>
            <a:off x="502920" y="2487168"/>
            <a:ext cx="4572000" cy="201168"/>
          </a:xfrm>
          <a:prstGeom prst="rect">
            <a:avLst/>
          </a:prstGeom>
          <a:noFill/>
          <a:ln/>
        </p:spPr>
        <p:txBody>
          <a:bodyPr wrap="square" rtlCol="0" anchor="ctr"/>
          <a:lstStyle/>
          <a:p>
            <a:pPr indent="0" marL="0">
              <a:buNone/>
            </a:pPr>
            <a:r>
              <a:rPr lang="en-US" sz="900" b="1" dirty="0">
                <a:solidFill>
                  <a:srgbClr val="92400E"/>
                </a:solidFill>
                <a:latin typeface="Georgia" pitchFamily="34" charset="0"/>
                <a:ea typeface="Georgia" pitchFamily="34" charset="-122"/>
                <a:cs typeface="Georgia" pitchFamily="34" charset="-120"/>
              </a:rPr>
              <a:t>⚠️ The Core Problem</a:t>
            </a:r>
            <a:endParaRPr lang="en-US" sz="900" dirty="0"/>
          </a:p>
        </p:txBody>
      </p:sp>
      <p:sp>
        <p:nvSpPr>
          <p:cNvPr id="30" name="Text 28"/>
          <p:cNvSpPr/>
          <p:nvPr/>
        </p:nvSpPr>
        <p:spPr>
          <a:xfrm>
            <a:off x="548640" y="2715768"/>
            <a:ext cx="8046720" cy="50292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 Even if you COULD store 10²⁰ entries, you would need to VISIT every state to fill the table.</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 With 10²⁰ states, that's impossible in a lifetime.</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 You must generalise from states you HAVE visited to states you HAVE NOT.</a:t>
            </a:r>
            <a:endParaRPr lang="en-US" sz="900" dirty="0"/>
          </a:p>
        </p:txBody>
      </p:sp>
      <p:sp>
        <p:nvSpPr>
          <p:cNvPr id="31" name="Shape 29"/>
          <p:cNvSpPr/>
          <p:nvPr/>
        </p:nvSpPr>
        <p:spPr>
          <a:xfrm>
            <a:off x="365760" y="3429000"/>
            <a:ext cx="8412480" cy="640080"/>
          </a:xfrm>
          <a:prstGeom prst="rect">
            <a:avLst/>
          </a:prstGeom>
          <a:solidFill>
            <a:srgbClr val="ECFDF5"/>
          </a:solidFill>
          <a:ln w="6350">
            <a:solidFill>
              <a:srgbClr val="059669"/>
            </a:solidFill>
            <a:prstDash val="solid"/>
          </a:ln>
        </p:spPr>
      </p:sp>
      <p:sp>
        <p:nvSpPr>
          <p:cNvPr id="32" name="Text 30"/>
          <p:cNvSpPr/>
          <p:nvPr/>
        </p:nvSpPr>
        <p:spPr>
          <a:xfrm>
            <a:off x="502920" y="3447288"/>
            <a:ext cx="4572000" cy="201168"/>
          </a:xfrm>
          <a:prstGeom prst="rect">
            <a:avLst/>
          </a:prstGeom>
          <a:noFill/>
          <a:ln/>
        </p:spPr>
        <p:txBody>
          <a:bodyPr wrap="square" rtlCol="0" anchor="ctr"/>
          <a:lstStyle/>
          <a:p>
            <a:pPr indent="0" marL="0">
              <a:buNone/>
            </a:pPr>
            <a:r>
              <a:rPr lang="en-US" sz="900" b="1" dirty="0">
                <a:solidFill>
                  <a:srgbClr val="059669"/>
                </a:solidFill>
                <a:latin typeface="Georgia" pitchFamily="34" charset="0"/>
                <a:ea typeface="Georgia" pitchFamily="34" charset="-122"/>
                <a:cs typeface="Georgia" pitchFamily="34" charset="-120"/>
              </a:rPr>
              <a:t>💡 The Solution: Function Approximation</a:t>
            </a:r>
            <a:endParaRPr lang="en-US" sz="900" dirty="0"/>
          </a:p>
        </p:txBody>
      </p:sp>
      <p:sp>
        <p:nvSpPr>
          <p:cNvPr id="33" name="Text 31"/>
          <p:cNvSpPr/>
          <p:nvPr/>
        </p:nvSpPr>
        <p:spPr>
          <a:xfrm>
            <a:off x="548640" y="3675888"/>
            <a:ext cx="8046720" cy="34747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Instead of a table, represent Q(s,a) as a parameterised function of features.</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Learn the parameters from experience — then the function can estimate values for unseen states.</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Function Approximation</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Q(s,a) ≈ f(features, weights) instead of a table entry</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777240"/>
          </a:xfrm>
          <a:prstGeom prst="rect">
            <a:avLst/>
          </a:prstGeom>
          <a:solidFill>
            <a:srgbClr val="EDE9FE"/>
          </a:solidFill>
          <a:ln w="6350">
            <a:solidFill>
              <a:srgbClr val="7C3AED"/>
            </a:solidFill>
            <a:prstDash val="solid"/>
          </a:ln>
        </p:spPr>
      </p:sp>
      <p:sp>
        <p:nvSpPr>
          <p:cNvPr id="7" name="Text 5"/>
          <p:cNvSpPr/>
          <p:nvPr/>
        </p:nvSpPr>
        <p:spPr>
          <a:xfrm>
            <a:off x="502920" y="932688"/>
            <a:ext cx="4572000" cy="201168"/>
          </a:xfrm>
          <a:prstGeom prst="rect">
            <a:avLst/>
          </a:prstGeom>
          <a:noFill/>
          <a:ln/>
        </p:spPr>
        <p:txBody>
          <a:bodyPr wrap="square" rtlCol="0" anchor="ctr"/>
          <a:lstStyle/>
          <a:p>
            <a:pPr indent="0" marL="0">
              <a:buNone/>
            </a:pPr>
            <a:r>
              <a:rPr lang="en-US" sz="900" b="1" dirty="0">
                <a:solidFill>
                  <a:srgbClr val="7C3AED"/>
                </a:solidFill>
                <a:latin typeface="Georgia" pitchFamily="34" charset="0"/>
                <a:ea typeface="Georgia" pitchFamily="34" charset="-122"/>
                <a:cs typeface="Georgia" pitchFamily="34" charset="-120"/>
              </a:rPr>
              <a:t>Linear Approximation</a:t>
            </a:r>
            <a:endParaRPr lang="en-US" sz="900" dirty="0"/>
          </a:p>
        </p:txBody>
      </p:sp>
      <p:sp>
        <p:nvSpPr>
          <p:cNvPr id="8" name="Text 6"/>
          <p:cNvSpPr/>
          <p:nvPr/>
        </p:nvSpPr>
        <p:spPr>
          <a:xfrm>
            <a:off x="548640" y="1161288"/>
            <a:ext cx="8046720" cy="228600"/>
          </a:xfrm>
          <a:prstGeom prst="rect">
            <a:avLst/>
          </a:prstGeom>
          <a:noFill/>
          <a:ln/>
        </p:spPr>
        <p:txBody>
          <a:bodyPr wrap="square" rtlCol="0" anchor="ctr"/>
          <a:lstStyle/>
          <a:p>
            <a:pPr algn="ctr" indent="0" marL="0">
              <a:buNone/>
            </a:pPr>
            <a:r>
              <a:rPr lang="en-US" sz="1100" b="1" dirty="0">
                <a:solidFill>
                  <a:srgbClr val="1A1A2E"/>
                </a:solidFill>
                <a:latin typeface="Calibri" pitchFamily="34" charset="0"/>
                <a:ea typeface="Calibri" pitchFamily="34" charset="-122"/>
                <a:cs typeface="Calibri" pitchFamily="34" charset="-120"/>
              </a:rPr>
              <a:t>Q(s, a) ≈ w₁·f₁(s,a) + w₂·f₂(s,a) + ... + wₙ·fₙ(s,a)</a:t>
            </a:r>
            <a:endParaRPr lang="en-US" sz="1100" dirty="0"/>
          </a:p>
        </p:txBody>
      </p:sp>
      <p:sp>
        <p:nvSpPr>
          <p:cNvPr id="9" name="Text 7"/>
          <p:cNvSpPr/>
          <p:nvPr/>
        </p:nvSpPr>
        <p:spPr>
          <a:xfrm>
            <a:off x="548640" y="1417320"/>
            <a:ext cx="8046720" cy="22860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f₁, f₂, ... = FEATURES of the state (things you can measure)</a:t>
            </a:r>
            <a:endParaRPr lang="en-US" sz="800" dirty="0"/>
          </a:p>
          <a:p>
            <a:pPr algn="ctr" indent="0" marL="0">
              <a:buNone/>
            </a:pPr>
            <a:r>
              <a:rPr lang="en-US" sz="800" dirty="0">
                <a:solidFill>
                  <a:srgbClr val="2D3748"/>
                </a:solidFill>
                <a:latin typeface="Calibri" pitchFamily="34" charset="0"/>
                <a:ea typeface="Calibri" pitchFamily="34" charset="-122"/>
                <a:cs typeface="Calibri" pitchFamily="34" charset="-120"/>
              </a:rPr>
              <a:t>w₁, w₂, ... = WEIGHTS you learn from experience</a:t>
            </a:r>
            <a:endParaRPr lang="en-US" sz="800" dirty="0"/>
          </a:p>
        </p:txBody>
      </p:sp>
      <p:sp>
        <p:nvSpPr>
          <p:cNvPr id="10" name="Shape 8"/>
          <p:cNvSpPr/>
          <p:nvPr/>
        </p:nvSpPr>
        <p:spPr>
          <a:xfrm>
            <a:off x="365760" y="1828800"/>
            <a:ext cx="3931920" cy="1371600"/>
          </a:xfrm>
          <a:prstGeom prst="rect">
            <a:avLst/>
          </a:prstGeom>
          <a:solidFill>
            <a:srgbClr val="FFFFFF"/>
          </a:solidFill>
          <a:ln w="6350">
            <a:solidFill>
              <a:srgbClr val="E8F4F8"/>
            </a:solidFill>
            <a:prstDash val="solid"/>
          </a:ln>
        </p:spPr>
      </p:sp>
      <p:sp>
        <p:nvSpPr>
          <p:cNvPr id="11" name="Text 9"/>
          <p:cNvSpPr/>
          <p:nvPr/>
        </p:nvSpPr>
        <p:spPr>
          <a:xfrm>
            <a:off x="502920" y="1847088"/>
            <a:ext cx="3657600" cy="201168"/>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Example: Pac-Man Features</a:t>
            </a:r>
            <a:endParaRPr lang="en-US" sz="900" dirty="0"/>
          </a:p>
        </p:txBody>
      </p:sp>
      <p:sp>
        <p:nvSpPr>
          <p:cNvPr id="12" name="Text 10"/>
          <p:cNvSpPr/>
          <p:nvPr/>
        </p:nvSpPr>
        <p:spPr>
          <a:xfrm>
            <a:off x="548640" y="2103120"/>
            <a:ext cx="457200" cy="228600"/>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f₁</a:t>
            </a:r>
            <a:endParaRPr lang="en-US" sz="900" dirty="0"/>
          </a:p>
        </p:txBody>
      </p:sp>
      <p:sp>
        <p:nvSpPr>
          <p:cNvPr id="13" name="Text 11"/>
          <p:cNvSpPr/>
          <p:nvPr/>
        </p:nvSpPr>
        <p:spPr>
          <a:xfrm>
            <a:off x="1005840" y="2103120"/>
            <a:ext cx="2194560" cy="22860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distance to nearest ghost</a:t>
            </a:r>
            <a:endParaRPr lang="en-US" sz="800" dirty="0"/>
          </a:p>
        </p:txBody>
      </p:sp>
      <p:sp>
        <p:nvSpPr>
          <p:cNvPr id="14" name="Text 12"/>
          <p:cNvSpPr/>
          <p:nvPr/>
        </p:nvSpPr>
        <p:spPr>
          <a:xfrm>
            <a:off x="3200400" y="2103120"/>
            <a:ext cx="914400" cy="228600"/>
          </a:xfrm>
          <a:prstGeom prst="rect">
            <a:avLst/>
          </a:prstGeom>
          <a:noFill/>
          <a:ln/>
        </p:spPr>
        <p:txBody>
          <a:bodyPr wrap="square" rtlCol="0" anchor="ctr"/>
          <a:lstStyle/>
          <a:p>
            <a:pPr indent="0" marL="0">
              <a:buNone/>
            </a:pPr>
            <a:r>
              <a:rPr lang="en-US" sz="800" b="1" dirty="0">
                <a:solidFill>
                  <a:srgbClr val="059669"/>
                </a:solidFill>
                <a:latin typeface="Calibri" pitchFamily="34" charset="0"/>
                <a:ea typeface="Calibri" pitchFamily="34" charset="-122"/>
                <a:cs typeface="Calibri" pitchFamily="34" charset="-120"/>
              </a:rPr>
              <a:t>w = +2</a:t>
            </a:r>
            <a:endParaRPr lang="en-US" sz="800" dirty="0"/>
          </a:p>
        </p:txBody>
      </p:sp>
      <p:sp>
        <p:nvSpPr>
          <p:cNvPr id="15" name="Text 13"/>
          <p:cNvSpPr/>
          <p:nvPr/>
        </p:nvSpPr>
        <p:spPr>
          <a:xfrm>
            <a:off x="548640" y="2359152"/>
            <a:ext cx="457200" cy="228600"/>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f₂</a:t>
            </a:r>
            <a:endParaRPr lang="en-US" sz="900" dirty="0"/>
          </a:p>
        </p:txBody>
      </p:sp>
      <p:sp>
        <p:nvSpPr>
          <p:cNvPr id="16" name="Text 14"/>
          <p:cNvSpPr/>
          <p:nvPr/>
        </p:nvSpPr>
        <p:spPr>
          <a:xfrm>
            <a:off x="1005840" y="2359152"/>
            <a:ext cx="2194560" cy="22860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distance to nearest food</a:t>
            </a:r>
            <a:endParaRPr lang="en-US" sz="800" dirty="0"/>
          </a:p>
        </p:txBody>
      </p:sp>
      <p:sp>
        <p:nvSpPr>
          <p:cNvPr id="17" name="Text 15"/>
          <p:cNvSpPr/>
          <p:nvPr/>
        </p:nvSpPr>
        <p:spPr>
          <a:xfrm>
            <a:off x="3200400" y="2359152"/>
            <a:ext cx="914400" cy="228600"/>
          </a:xfrm>
          <a:prstGeom prst="rect">
            <a:avLst/>
          </a:prstGeom>
          <a:noFill/>
          <a:ln/>
        </p:spPr>
        <p:txBody>
          <a:bodyPr wrap="square" rtlCol="0" anchor="ctr"/>
          <a:lstStyle/>
          <a:p>
            <a:pPr indent="0" marL="0">
              <a:buNone/>
            </a:pPr>
            <a:r>
              <a:rPr lang="en-US" sz="800" b="1" dirty="0">
                <a:solidFill>
                  <a:srgbClr val="059669"/>
                </a:solidFill>
                <a:latin typeface="Calibri" pitchFamily="34" charset="0"/>
                <a:ea typeface="Calibri" pitchFamily="34" charset="-122"/>
                <a:cs typeface="Calibri" pitchFamily="34" charset="-120"/>
              </a:rPr>
              <a:t>w = −1</a:t>
            </a:r>
            <a:endParaRPr lang="en-US" sz="800" dirty="0"/>
          </a:p>
        </p:txBody>
      </p:sp>
      <p:sp>
        <p:nvSpPr>
          <p:cNvPr id="18" name="Text 16"/>
          <p:cNvSpPr/>
          <p:nvPr/>
        </p:nvSpPr>
        <p:spPr>
          <a:xfrm>
            <a:off x="548640" y="2615184"/>
            <a:ext cx="457200" cy="228600"/>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f₃</a:t>
            </a:r>
            <a:endParaRPr lang="en-US" sz="900" dirty="0"/>
          </a:p>
        </p:txBody>
      </p:sp>
      <p:sp>
        <p:nvSpPr>
          <p:cNvPr id="19" name="Text 17"/>
          <p:cNvSpPr/>
          <p:nvPr/>
        </p:nvSpPr>
        <p:spPr>
          <a:xfrm>
            <a:off x="1005840" y="2615184"/>
            <a:ext cx="2194560" cy="22860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ghosts within 3 squares</a:t>
            </a:r>
            <a:endParaRPr lang="en-US" sz="800" dirty="0"/>
          </a:p>
        </p:txBody>
      </p:sp>
      <p:sp>
        <p:nvSpPr>
          <p:cNvPr id="20" name="Text 18"/>
          <p:cNvSpPr/>
          <p:nvPr/>
        </p:nvSpPr>
        <p:spPr>
          <a:xfrm>
            <a:off x="3200400" y="2615184"/>
            <a:ext cx="914400" cy="228600"/>
          </a:xfrm>
          <a:prstGeom prst="rect">
            <a:avLst/>
          </a:prstGeom>
          <a:noFill/>
          <a:ln/>
        </p:spPr>
        <p:txBody>
          <a:bodyPr wrap="square" rtlCol="0" anchor="ctr"/>
          <a:lstStyle/>
          <a:p>
            <a:pPr indent="0" marL="0">
              <a:buNone/>
            </a:pPr>
            <a:r>
              <a:rPr lang="en-US" sz="800" b="1" dirty="0">
                <a:solidFill>
                  <a:srgbClr val="059669"/>
                </a:solidFill>
                <a:latin typeface="Calibri" pitchFamily="34" charset="0"/>
                <a:ea typeface="Calibri" pitchFamily="34" charset="-122"/>
                <a:cs typeface="Calibri" pitchFamily="34" charset="-120"/>
              </a:rPr>
              <a:t>w = −3</a:t>
            </a:r>
            <a:endParaRPr lang="en-US" sz="800" dirty="0"/>
          </a:p>
        </p:txBody>
      </p:sp>
      <p:sp>
        <p:nvSpPr>
          <p:cNvPr id="21" name="Text 19"/>
          <p:cNvSpPr/>
          <p:nvPr/>
        </p:nvSpPr>
        <p:spPr>
          <a:xfrm>
            <a:off x="548640" y="2880360"/>
            <a:ext cx="3657600" cy="228600"/>
          </a:xfrm>
          <a:prstGeom prst="rect">
            <a:avLst/>
          </a:prstGeom>
          <a:noFill/>
          <a:ln/>
        </p:spPr>
        <p:txBody>
          <a:bodyPr wrap="square" rtlCol="0" anchor="ctr"/>
          <a:lstStyle/>
          <a:p>
            <a:pPr indent="0" marL="0">
              <a:buNone/>
            </a:pPr>
            <a:r>
              <a:rPr lang="en-US" sz="800" i="1" dirty="0">
                <a:solidFill>
                  <a:srgbClr val="64748B"/>
                </a:solidFill>
                <a:latin typeface="Calibri" pitchFamily="34" charset="0"/>
                <a:ea typeface="Calibri" pitchFamily="34" charset="-122"/>
                <a:cs typeface="Calibri" pitchFamily="34" charset="-120"/>
              </a:rPr>
              <a:t>Learned weights make the function generalise to new mazes.</a:t>
            </a:r>
            <a:endParaRPr lang="en-US" sz="800" dirty="0"/>
          </a:p>
        </p:txBody>
      </p:sp>
      <p:sp>
        <p:nvSpPr>
          <p:cNvPr id="22" name="Shape 20"/>
          <p:cNvSpPr/>
          <p:nvPr/>
        </p:nvSpPr>
        <p:spPr>
          <a:xfrm>
            <a:off x="4480560" y="1828800"/>
            <a:ext cx="4297680" cy="1371600"/>
          </a:xfrm>
          <a:prstGeom prst="rect">
            <a:avLst/>
          </a:prstGeom>
          <a:solidFill>
            <a:srgbClr val="ECFDF5"/>
          </a:solidFill>
          <a:ln w="6350">
            <a:solidFill>
              <a:srgbClr val="059669"/>
            </a:solidFill>
            <a:prstDash val="solid"/>
          </a:ln>
        </p:spPr>
      </p:sp>
      <p:sp>
        <p:nvSpPr>
          <p:cNvPr id="23" name="Text 21"/>
          <p:cNvSpPr/>
          <p:nvPr/>
        </p:nvSpPr>
        <p:spPr>
          <a:xfrm>
            <a:off x="4617720" y="1847088"/>
            <a:ext cx="3657600" cy="201168"/>
          </a:xfrm>
          <a:prstGeom prst="rect">
            <a:avLst/>
          </a:prstGeom>
          <a:noFill/>
          <a:ln/>
        </p:spPr>
        <p:txBody>
          <a:bodyPr wrap="square" rtlCol="0" anchor="ctr"/>
          <a:lstStyle/>
          <a:p>
            <a:pPr indent="0" marL="0">
              <a:buNone/>
            </a:pPr>
            <a:r>
              <a:rPr lang="en-US" sz="900" b="1" dirty="0">
                <a:solidFill>
                  <a:srgbClr val="059669"/>
                </a:solidFill>
                <a:latin typeface="Georgia" pitchFamily="34" charset="0"/>
                <a:ea typeface="Georgia" pitchFamily="34" charset="-122"/>
                <a:cs typeface="Georgia" pitchFamily="34" charset="-120"/>
              </a:rPr>
              <a:t>Neural Network Approximation</a:t>
            </a:r>
            <a:endParaRPr lang="en-US" sz="900" dirty="0"/>
          </a:p>
        </p:txBody>
      </p:sp>
      <p:sp>
        <p:nvSpPr>
          <p:cNvPr id="24" name="Text 22"/>
          <p:cNvSpPr/>
          <p:nvPr/>
        </p:nvSpPr>
        <p:spPr>
          <a:xfrm>
            <a:off x="4663440" y="2103120"/>
            <a:ext cx="3931920" cy="100584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 Replace linear function with a neural network</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Input = state features</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Output = Q-values for all actions</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This is Deep RL: deep neural nets + RL</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DQN (Deep Q-Network) — played Atari games (2015, DeepMind)</a:t>
            </a:r>
            <a:endParaRPr lang="en-US" sz="800" dirty="0"/>
          </a:p>
        </p:txBody>
      </p:sp>
      <p:sp>
        <p:nvSpPr>
          <p:cNvPr id="25" name="Shape 23"/>
          <p:cNvSpPr/>
          <p:nvPr/>
        </p:nvSpPr>
        <p:spPr>
          <a:xfrm>
            <a:off x="365760" y="3337560"/>
            <a:ext cx="8412480" cy="548640"/>
          </a:xfrm>
          <a:prstGeom prst="rect">
            <a:avLst/>
          </a:prstGeom>
          <a:solidFill>
            <a:srgbClr val="FEF3C7"/>
          </a:solidFill>
          <a:ln w="6350">
            <a:solidFill>
              <a:srgbClr val="F59E0B"/>
            </a:solidFill>
            <a:prstDash val="solid"/>
          </a:ln>
        </p:spPr>
      </p:sp>
      <p:sp>
        <p:nvSpPr>
          <p:cNvPr id="26" name="Text 24"/>
          <p:cNvSpPr/>
          <p:nvPr/>
        </p:nvSpPr>
        <p:spPr>
          <a:xfrm>
            <a:off x="502920" y="3355848"/>
            <a:ext cx="1828800" cy="201168"/>
          </a:xfrm>
          <a:prstGeom prst="rect">
            <a:avLst/>
          </a:prstGeom>
          <a:noFill/>
          <a:ln/>
        </p:spPr>
        <p:txBody>
          <a:bodyPr wrap="square" rtlCol="0" anchor="ctr"/>
          <a:lstStyle/>
          <a:p>
            <a:pPr indent="0" marL="0">
              <a:buNone/>
            </a:pPr>
            <a:r>
              <a:rPr lang="en-US" sz="900" b="1" dirty="0">
                <a:solidFill>
                  <a:srgbClr val="92400E"/>
                </a:solidFill>
                <a:latin typeface="Georgia" pitchFamily="34" charset="0"/>
                <a:ea typeface="Georgia" pitchFamily="34" charset="-122"/>
                <a:cs typeface="Georgia" pitchFamily="34" charset="-120"/>
              </a:rPr>
              <a:t>💡 One-liner</a:t>
            </a:r>
            <a:endParaRPr lang="en-US" sz="900" dirty="0"/>
          </a:p>
        </p:txBody>
      </p:sp>
      <p:sp>
        <p:nvSpPr>
          <p:cNvPr id="27" name="Text 25"/>
          <p:cNvSpPr/>
          <p:nvPr/>
        </p:nvSpPr>
        <p:spPr>
          <a:xfrm>
            <a:off x="548640" y="3584448"/>
            <a:ext cx="8046720" cy="256032"/>
          </a:xfrm>
          <a:prstGeom prst="rect">
            <a:avLst/>
          </a:prstGeom>
          <a:noFill/>
          <a:ln/>
        </p:spPr>
        <p:txBody>
          <a:bodyPr wrap="square" rtlCol="0" anchor="ctr"/>
          <a:lstStyle/>
          <a:p>
            <a:pPr indent="0" marL="0">
              <a:buNone/>
            </a:pPr>
            <a:r>
              <a:rPr lang="en-US" sz="900" i="1" dirty="0">
                <a:solidFill>
                  <a:srgbClr val="2D3748"/>
                </a:solidFill>
                <a:latin typeface="Calibri" pitchFamily="34" charset="0"/>
                <a:ea typeface="Calibri" pitchFamily="34" charset="-122"/>
                <a:cs typeface="Calibri" pitchFamily="34" charset="-120"/>
              </a:rPr>
              <a:t>Generalization = use a function (linear or neural net) instead of a table, so the agent can make good guesses about states it has NEVER visited.</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Deep Q-Network (DQN)</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Neural net as function approximator — the algorithm that played Atari</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731520"/>
          </a:xfrm>
          <a:prstGeom prst="rect">
            <a:avLst/>
          </a:prstGeom>
          <a:solidFill>
            <a:srgbClr val="EDE9FE"/>
          </a:solidFill>
          <a:ln w="6350">
            <a:solidFill>
              <a:srgbClr val="7C3AED"/>
            </a:solidFill>
            <a:prstDash val="solid"/>
          </a:ln>
        </p:spPr>
      </p:sp>
      <p:sp>
        <p:nvSpPr>
          <p:cNvPr id="7" name="Text 5"/>
          <p:cNvSpPr/>
          <p:nvPr/>
        </p:nvSpPr>
        <p:spPr>
          <a:xfrm>
            <a:off x="502920" y="932688"/>
            <a:ext cx="4572000" cy="201168"/>
          </a:xfrm>
          <a:prstGeom prst="rect">
            <a:avLst/>
          </a:prstGeom>
          <a:noFill/>
          <a:ln/>
        </p:spPr>
        <p:txBody>
          <a:bodyPr wrap="square" rtlCol="0" anchor="ctr"/>
          <a:lstStyle/>
          <a:p>
            <a:pPr indent="0" marL="0">
              <a:buNone/>
            </a:pPr>
            <a:r>
              <a:rPr lang="en-US" sz="900" b="1" dirty="0">
                <a:solidFill>
                  <a:srgbClr val="7C3AED"/>
                </a:solidFill>
                <a:latin typeface="Georgia" pitchFamily="34" charset="0"/>
                <a:ea typeface="Georgia" pitchFamily="34" charset="-122"/>
                <a:cs typeface="Georgia" pitchFamily="34" charset="-120"/>
              </a:rPr>
              <a:t>What is DQN?</a:t>
            </a:r>
            <a:endParaRPr lang="en-US" sz="900" dirty="0"/>
          </a:p>
        </p:txBody>
      </p:sp>
      <p:sp>
        <p:nvSpPr>
          <p:cNvPr id="8" name="Text 6"/>
          <p:cNvSpPr/>
          <p:nvPr/>
        </p:nvSpPr>
        <p:spPr>
          <a:xfrm>
            <a:off x="548640" y="1161288"/>
            <a:ext cx="8046720" cy="43891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 A Q-learning agent where the Q-table is replaced by a deep neural network</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 Input: raw state (e.g. pixel frames); Output: Q-value for each action</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 Trained with the Q-learning update rule, using gradient descent on the TD error</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 Result (2015, DeepMind): superhuman performance on many Atari games</a:t>
            </a:r>
            <a:endParaRPr lang="en-US" sz="900" dirty="0"/>
          </a:p>
        </p:txBody>
      </p:sp>
      <p:sp>
        <p:nvSpPr>
          <p:cNvPr id="9" name="Shape 7"/>
          <p:cNvSpPr/>
          <p:nvPr/>
        </p:nvSpPr>
        <p:spPr>
          <a:xfrm>
            <a:off x="365760" y="1783080"/>
            <a:ext cx="3931920" cy="1371600"/>
          </a:xfrm>
          <a:prstGeom prst="rect">
            <a:avLst/>
          </a:prstGeom>
          <a:solidFill>
            <a:srgbClr val="FFFFFF"/>
          </a:solidFill>
          <a:ln w="6350">
            <a:solidFill>
              <a:srgbClr val="E8F4F8"/>
            </a:solidFill>
            <a:prstDash val="solid"/>
          </a:ln>
        </p:spPr>
      </p:sp>
      <p:sp>
        <p:nvSpPr>
          <p:cNvPr id="10" name="Text 8"/>
          <p:cNvSpPr/>
          <p:nvPr/>
        </p:nvSpPr>
        <p:spPr>
          <a:xfrm>
            <a:off x="502920" y="1801368"/>
            <a:ext cx="3657600" cy="201168"/>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① Experience Replay</a:t>
            </a:r>
            <a:endParaRPr lang="en-US" sz="900" dirty="0"/>
          </a:p>
        </p:txBody>
      </p:sp>
      <p:sp>
        <p:nvSpPr>
          <p:cNvPr id="11" name="Text 9"/>
          <p:cNvSpPr/>
          <p:nvPr/>
        </p:nvSpPr>
        <p:spPr>
          <a:xfrm>
            <a:off x="548640" y="2029968"/>
            <a:ext cx="3657600" cy="100584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 Store transitions (s, a, r, s') in a replay buffer</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Sample random mini-batches for training</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Breaks correlation between consecutive samples</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Makes training stable (otherwise the net chases its own moving predictions)</a:t>
            </a:r>
            <a:endParaRPr lang="en-US" sz="800" dirty="0"/>
          </a:p>
        </p:txBody>
      </p:sp>
      <p:sp>
        <p:nvSpPr>
          <p:cNvPr id="12" name="Shape 10"/>
          <p:cNvSpPr/>
          <p:nvPr/>
        </p:nvSpPr>
        <p:spPr>
          <a:xfrm>
            <a:off x="4480560" y="1783080"/>
            <a:ext cx="4297680" cy="1371600"/>
          </a:xfrm>
          <a:prstGeom prst="rect">
            <a:avLst/>
          </a:prstGeom>
          <a:solidFill>
            <a:srgbClr val="ECFDF5"/>
          </a:solidFill>
          <a:ln w="6350">
            <a:solidFill>
              <a:srgbClr val="059669"/>
            </a:solidFill>
            <a:prstDash val="solid"/>
          </a:ln>
        </p:spPr>
      </p:sp>
      <p:sp>
        <p:nvSpPr>
          <p:cNvPr id="13" name="Text 11"/>
          <p:cNvSpPr/>
          <p:nvPr/>
        </p:nvSpPr>
        <p:spPr>
          <a:xfrm>
            <a:off x="4617720" y="1801368"/>
            <a:ext cx="3657600" cy="201168"/>
          </a:xfrm>
          <a:prstGeom prst="rect">
            <a:avLst/>
          </a:prstGeom>
          <a:noFill/>
          <a:ln/>
        </p:spPr>
        <p:txBody>
          <a:bodyPr wrap="square" rtlCol="0" anchor="ctr"/>
          <a:lstStyle/>
          <a:p>
            <a:pPr indent="0" marL="0">
              <a:buNone/>
            </a:pPr>
            <a:r>
              <a:rPr lang="en-US" sz="900" b="1" dirty="0">
                <a:solidFill>
                  <a:srgbClr val="059669"/>
                </a:solidFill>
                <a:latin typeface="Georgia" pitchFamily="34" charset="0"/>
                <a:ea typeface="Georgia" pitchFamily="34" charset="-122"/>
                <a:cs typeface="Georgia" pitchFamily="34" charset="-120"/>
              </a:rPr>
              <a:t>② Target Network</a:t>
            </a:r>
            <a:endParaRPr lang="en-US" sz="900" dirty="0"/>
          </a:p>
        </p:txBody>
      </p:sp>
      <p:sp>
        <p:nvSpPr>
          <p:cNvPr id="14" name="Text 12"/>
          <p:cNvSpPr/>
          <p:nvPr/>
        </p:nvSpPr>
        <p:spPr>
          <a:xfrm>
            <a:off x="4663440" y="2029968"/>
            <a:ext cx="3931920" cy="100584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 Use a separate (frozen) copy of the network to compute the TD target</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Update the target network only periodically</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Without it: the target shifts with every update → training oscillates and diverges</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With it: stable convergence to good Q-values</a:t>
            </a:r>
            <a:endParaRPr lang="en-US" sz="800" dirty="0"/>
          </a:p>
        </p:txBody>
      </p:sp>
      <p:sp>
        <p:nvSpPr>
          <p:cNvPr id="15" name="Shape 13"/>
          <p:cNvSpPr/>
          <p:nvPr/>
        </p:nvSpPr>
        <p:spPr>
          <a:xfrm>
            <a:off x="365760" y="3291840"/>
            <a:ext cx="8412480" cy="640080"/>
          </a:xfrm>
          <a:prstGeom prst="rect">
            <a:avLst/>
          </a:prstGeom>
          <a:solidFill>
            <a:srgbClr val="FEF3C7"/>
          </a:solidFill>
          <a:ln w="6350">
            <a:solidFill>
              <a:srgbClr val="F59E0B"/>
            </a:solidFill>
            <a:prstDash val="solid"/>
          </a:ln>
        </p:spPr>
      </p:sp>
      <p:sp>
        <p:nvSpPr>
          <p:cNvPr id="16" name="Text 14"/>
          <p:cNvSpPr/>
          <p:nvPr/>
        </p:nvSpPr>
        <p:spPr>
          <a:xfrm>
            <a:off x="502920" y="3310128"/>
            <a:ext cx="4572000" cy="201168"/>
          </a:xfrm>
          <a:prstGeom prst="rect">
            <a:avLst/>
          </a:prstGeom>
          <a:noFill/>
          <a:ln/>
        </p:spPr>
        <p:txBody>
          <a:bodyPr wrap="square" rtlCol="0" anchor="ctr"/>
          <a:lstStyle/>
          <a:p>
            <a:pPr indent="0" marL="0">
              <a:buNone/>
            </a:pPr>
            <a:r>
              <a:rPr lang="en-US" sz="900" b="1" dirty="0">
                <a:solidFill>
                  <a:srgbClr val="92400E"/>
                </a:solidFill>
                <a:latin typeface="Georgia" pitchFamily="34" charset="0"/>
                <a:ea typeface="Georgia" pitchFamily="34" charset="-122"/>
                <a:cs typeface="Georgia" pitchFamily="34" charset="-120"/>
              </a:rPr>
              <a:t>Connection to Q-learning</a:t>
            </a:r>
            <a:endParaRPr lang="en-US" sz="900" dirty="0"/>
          </a:p>
        </p:txBody>
      </p:sp>
      <p:sp>
        <p:nvSpPr>
          <p:cNvPr id="17" name="Text 15"/>
          <p:cNvSpPr/>
          <p:nvPr/>
        </p:nvSpPr>
        <p:spPr>
          <a:xfrm>
            <a:off x="548640" y="3538728"/>
            <a:ext cx="8046720" cy="34747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DQN still uses the Q-learning update — but instead of looking up Q(s,a) in a table,</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it queries the neural network. The "deep" refers to the deep neural net; the RL idea is the same Q-learning.</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4.6</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Policy Search</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Skip values — directly optimise the policy itself</a:t>
            </a:r>
            <a:endParaRPr lang="en-US" sz="1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Policy Search</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Directly learn π — optimise the policy, not the value function</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777240"/>
          </a:xfrm>
          <a:prstGeom prst="rect">
            <a:avLst/>
          </a:prstGeom>
          <a:solidFill>
            <a:srgbClr val="EDE9FE"/>
          </a:solidFill>
          <a:ln w="6350">
            <a:solidFill>
              <a:srgbClr val="7C3AED"/>
            </a:solidFill>
            <a:prstDash val="solid"/>
          </a:ln>
        </p:spPr>
      </p:sp>
      <p:sp>
        <p:nvSpPr>
          <p:cNvPr id="7" name="Text 5"/>
          <p:cNvSpPr/>
          <p:nvPr/>
        </p:nvSpPr>
        <p:spPr>
          <a:xfrm>
            <a:off x="502920" y="932688"/>
            <a:ext cx="4572000" cy="201168"/>
          </a:xfrm>
          <a:prstGeom prst="rect">
            <a:avLst/>
          </a:prstGeom>
          <a:noFill/>
          <a:ln/>
        </p:spPr>
        <p:txBody>
          <a:bodyPr wrap="square" rtlCol="0" anchor="ctr"/>
          <a:lstStyle/>
          <a:p>
            <a:pPr indent="0" marL="0">
              <a:buNone/>
            </a:pPr>
            <a:r>
              <a:rPr lang="en-US" sz="900" b="1" dirty="0">
                <a:solidFill>
                  <a:srgbClr val="7C3AED"/>
                </a:solidFill>
                <a:latin typeface="Georgia" pitchFamily="34" charset="0"/>
                <a:ea typeface="Georgia" pitchFamily="34" charset="-122"/>
                <a:cs typeface="Georgia" pitchFamily="34" charset="-120"/>
              </a:rPr>
              <a:t>The Idea</a:t>
            </a:r>
            <a:endParaRPr lang="en-US" sz="900" dirty="0"/>
          </a:p>
        </p:txBody>
      </p:sp>
      <p:sp>
        <p:nvSpPr>
          <p:cNvPr id="8" name="Text 6"/>
          <p:cNvSpPr/>
          <p:nvPr/>
        </p:nvSpPr>
        <p:spPr>
          <a:xfrm>
            <a:off x="548640" y="1161288"/>
            <a:ext cx="8046720" cy="475488"/>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1. Represent the policy as a parameterised function: π_θ(s) = action  (θ = learnable parameters)</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2. Try the policy in the environment, observe total reward</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3. Adjust θ in the direction that INCREASES total reward</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4. This is called policy gradient — literally gradient ascent on total reward</a:t>
            </a:r>
            <a:endParaRPr lang="en-US" sz="900" dirty="0"/>
          </a:p>
        </p:txBody>
      </p:sp>
      <p:sp>
        <p:nvSpPr>
          <p:cNvPr id="9" name="Shape 7"/>
          <p:cNvSpPr/>
          <p:nvPr/>
        </p:nvSpPr>
        <p:spPr>
          <a:xfrm>
            <a:off x="365760" y="1828800"/>
            <a:ext cx="3931920" cy="1188720"/>
          </a:xfrm>
          <a:prstGeom prst="rect">
            <a:avLst/>
          </a:prstGeom>
          <a:solidFill>
            <a:srgbClr val="FFFFFF"/>
          </a:solidFill>
          <a:ln w="6350">
            <a:solidFill>
              <a:srgbClr val="E8F4F8"/>
            </a:solidFill>
            <a:prstDash val="solid"/>
          </a:ln>
        </p:spPr>
      </p:sp>
      <p:sp>
        <p:nvSpPr>
          <p:cNvPr id="10" name="Text 8"/>
          <p:cNvSpPr/>
          <p:nvPr/>
        </p:nvSpPr>
        <p:spPr>
          <a:xfrm>
            <a:off x="502920" y="1847088"/>
            <a:ext cx="3657600" cy="201168"/>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When Policy Search Wins</a:t>
            </a:r>
            <a:endParaRPr lang="en-US" sz="900" dirty="0"/>
          </a:p>
        </p:txBody>
      </p:sp>
      <p:sp>
        <p:nvSpPr>
          <p:cNvPr id="11" name="Text 9"/>
          <p:cNvSpPr/>
          <p:nvPr/>
        </p:nvSpPr>
        <p:spPr>
          <a:xfrm>
            <a:off x="548640" y="2075688"/>
            <a:ext cx="3657600" cy="86868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 Continuous actions (robot arm angles —</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can't "max over all actions" with infinite choices)</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Value function is complex but policy is simple</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Stochastic policies (sometimes randomness helps)</a:t>
            </a:r>
            <a:endParaRPr lang="en-US" sz="800" dirty="0"/>
          </a:p>
        </p:txBody>
      </p:sp>
      <p:sp>
        <p:nvSpPr>
          <p:cNvPr id="12" name="Shape 10"/>
          <p:cNvSpPr/>
          <p:nvPr/>
        </p:nvSpPr>
        <p:spPr>
          <a:xfrm>
            <a:off x="4480560" y="1828800"/>
            <a:ext cx="4297680" cy="1188720"/>
          </a:xfrm>
          <a:prstGeom prst="rect">
            <a:avLst/>
          </a:prstGeom>
          <a:solidFill>
            <a:srgbClr val="ECFDF5"/>
          </a:solidFill>
          <a:ln w="6350">
            <a:solidFill>
              <a:srgbClr val="059669"/>
            </a:solidFill>
            <a:prstDash val="solid"/>
          </a:ln>
        </p:spPr>
      </p:sp>
      <p:sp>
        <p:nvSpPr>
          <p:cNvPr id="13" name="Text 11"/>
          <p:cNvSpPr/>
          <p:nvPr/>
        </p:nvSpPr>
        <p:spPr>
          <a:xfrm>
            <a:off x="4617720" y="1847088"/>
            <a:ext cx="3657600" cy="201168"/>
          </a:xfrm>
          <a:prstGeom prst="rect">
            <a:avLst/>
          </a:prstGeom>
          <a:noFill/>
          <a:ln/>
        </p:spPr>
        <p:txBody>
          <a:bodyPr wrap="square" rtlCol="0" anchor="ctr"/>
          <a:lstStyle/>
          <a:p>
            <a:pPr indent="0" marL="0">
              <a:buNone/>
            </a:pPr>
            <a:r>
              <a:rPr lang="en-US" sz="900" b="1" dirty="0">
                <a:solidFill>
                  <a:srgbClr val="059669"/>
                </a:solidFill>
                <a:latin typeface="Georgia" pitchFamily="34" charset="0"/>
                <a:ea typeface="Georgia" pitchFamily="34" charset="-122"/>
                <a:cs typeface="Georgia" pitchFamily="34" charset="-120"/>
              </a:rPr>
              <a:t>Actor-Critic Methods</a:t>
            </a:r>
            <a:endParaRPr lang="en-US" sz="900" dirty="0"/>
          </a:p>
        </p:txBody>
      </p:sp>
      <p:sp>
        <p:nvSpPr>
          <p:cNvPr id="14" name="Text 12"/>
          <p:cNvSpPr/>
          <p:nvPr/>
        </p:nvSpPr>
        <p:spPr>
          <a:xfrm>
            <a:off x="4663440" y="2075688"/>
            <a:ext cx="3931920" cy="86868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Combine both approaches:</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Actor = the policy (chooses actions)</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Critic = the value function (evaluates)</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Critic evaluates, actor improves</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Best of both worlds</a:t>
            </a:r>
            <a:endParaRPr lang="en-US" sz="800" dirty="0"/>
          </a:p>
        </p:txBody>
      </p:sp>
      <p:sp>
        <p:nvSpPr>
          <p:cNvPr id="15" name="Shape 13"/>
          <p:cNvSpPr/>
          <p:nvPr/>
        </p:nvSpPr>
        <p:spPr>
          <a:xfrm>
            <a:off x="365760" y="3154680"/>
            <a:ext cx="8412480" cy="685800"/>
          </a:xfrm>
          <a:prstGeom prst="rect">
            <a:avLst/>
          </a:prstGeom>
          <a:solidFill>
            <a:srgbClr val="FEF3C7"/>
          </a:solidFill>
          <a:ln w="6350">
            <a:solidFill>
              <a:srgbClr val="F59E0B"/>
            </a:solidFill>
            <a:prstDash val="solid"/>
          </a:ln>
        </p:spPr>
      </p:sp>
      <p:sp>
        <p:nvSpPr>
          <p:cNvPr id="16" name="Text 14"/>
          <p:cNvSpPr/>
          <p:nvPr/>
        </p:nvSpPr>
        <p:spPr>
          <a:xfrm>
            <a:off x="502920" y="3172968"/>
            <a:ext cx="1828800" cy="201168"/>
          </a:xfrm>
          <a:prstGeom prst="rect">
            <a:avLst/>
          </a:prstGeom>
          <a:noFill/>
          <a:ln/>
        </p:spPr>
        <p:txBody>
          <a:bodyPr wrap="square" rtlCol="0" anchor="ctr"/>
          <a:lstStyle/>
          <a:p>
            <a:pPr indent="0" marL="0">
              <a:buNone/>
            </a:pPr>
            <a:r>
              <a:rPr lang="en-US" sz="900" b="1" dirty="0">
                <a:solidFill>
                  <a:srgbClr val="92400E"/>
                </a:solidFill>
                <a:latin typeface="Georgia" pitchFamily="34" charset="0"/>
                <a:ea typeface="Georgia" pitchFamily="34" charset="-122"/>
                <a:cs typeface="Georgia" pitchFamily="34" charset="-120"/>
              </a:rPr>
              <a:t>💡 Analogy</a:t>
            </a:r>
            <a:endParaRPr lang="en-US" sz="900" dirty="0"/>
          </a:p>
        </p:txBody>
      </p:sp>
      <p:sp>
        <p:nvSpPr>
          <p:cNvPr id="17" name="Text 15"/>
          <p:cNvSpPr/>
          <p:nvPr/>
        </p:nvSpPr>
        <p:spPr>
          <a:xfrm>
            <a:off x="548640" y="3401568"/>
            <a:ext cx="8046720" cy="384048"/>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Value-based = learn which restaurants are good (values), then always go to the best one (derive policy).</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Policy search = directly learn the rule "always pick the one with the shortest queue" (learn the policy directly,</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never actually rating restaurants).</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Inverse Reinforcement Learning (IRL)</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Rewards are hard to hand-specify — learn the reward function by observing an expert</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640080"/>
          </a:xfrm>
          <a:prstGeom prst="rect">
            <a:avLst/>
          </a:prstGeom>
          <a:solidFill>
            <a:srgbClr val="FEF3C7"/>
          </a:solidFill>
          <a:ln w="6350">
            <a:solidFill>
              <a:srgbClr val="F59E0B"/>
            </a:solidFill>
            <a:prstDash val="solid"/>
          </a:ln>
        </p:spPr>
      </p:sp>
      <p:sp>
        <p:nvSpPr>
          <p:cNvPr id="7" name="Text 5"/>
          <p:cNvSpPr/>
          <p:nvPr/>
        </p:nvSpPr>
        <p:spPr>
          <a:xfrm>
            <a:off x="502920" y="932688"/>
            <a:ext cx="6400800" cy="201168"/>
          </a:xfrm>
          <a:prstGeom prst="rect">
            <a:avLst/>
          </a:prstGeom>
          <a:noFill/>
          <a:ln/>
        </p:spPr>
        <p:txBody>
          <a:bodyPr wrap="square" rtlCol="0" anchor="ctr"/>
          <a:lstStyle/>
          <a:p>
            <a:pPr indent="0" marL="0">
              <a:buNone/>
            </a:pPr>
            <a:r>
              <a:rPr lang="en-US" sz="900" b="1" dirty="0">
                <a:solidFill>
                  <a:srgbClr val="92400E"/>
                </a:solidFill>
                <a:latin typeface="Georgia" pitchFamily="34" charset="0"/>
                <a:ea typeface="Georgia" pitchFamily="34" charset="-122"/>
                <a:cs typeface="Georgia" pitchFamily="34" charset="-120"/>
              </a:rPr>
              <a:t>⚠️ The Problem: Rewards Are Hard to Define</a:t>
            </a:r>
            <a:endParaRPr lang="en-US" sz="900" dirty="0"/>
          </a:p>
        </p:txBody>
      </p:sp>
      <p:sp>
        <p:nvSpPr>
          <p:cNvPr id="8" name="Text 6"/>
          <p:cNvSpPr/>
          <p:nvPr/>
        </p:nvSpPr>
        <p:spPr>
          <a:xfrm>
            <a:off x="548640" y="1161288"/>
            <a:ext cx="8046720" cy="34747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 How do you define a reward for "drive safely and comfortably"?</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 How do you reward "write a good essay" or "be a helpful assistant"?</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 For many real tasks, writing a reward function is extremely difficult.</a:t>
            </a:r>
            <a:endParaRPr lang="en-US" sz="900" dirty="0"/>
          </a:p>
        </p:txBody>
      </p:sp>
      <p:sp>
        <p:nvSpPr>
          <p:cNvPr id="9" name="Shape 7"/>
          <p:cNvSpPr/>
          <p:nvPr/>
        </p:nvSpPr>
        <p:spPr>
          <a:xfrm>
            <a:off x="365760" y="1691640"/>
            <a:ext cx="3931920" cy="1371600"/>
          </a:xfrm>
          <a:prstGeom prst="rect">
            <a:avLst/>
          </a:prstGeom>
          <a:solidFill>
            <a:srgbClr val="FFFFFF"/>
          </a:solidFill>
          <a:ln w="6350">
            <a:solidFill>
              <a:srgbClr val="E8F4F8"/>
            </a:solidFill>
            <a:prstDash val="solid"/>
          </a:ln>
        </p:spPr>
      </p:sp>
      <p:sp>
        <p:nvSpPr>
          <p:cNvPr id="10" name="Text 8"/>
          <p:cNvSpPr/>
          <p:nvPr/>
        </p:nvSpPr>
        <p:spPr>
          <a:xfrm>
            <a:off x="502920" y="1709928"/>
            <a:ext cx="3657600" cy="201168"/>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Apprenticeship / Imitation Learning</a:t>
            </a:r>
            <a:endParaRPr lang="en-US" sz="900" dirty="0"/>
          </a:p>
        </p:txBody>
      </p:sp>
      <p:sp>
        <p:nvSpPr>
          <p:cNvPr id="11" name="Text 9"/>
          <p:cNvSpPr/>
          <p:nvPr/>
        </p:nvSpPr>
        <p:spPr>
          <a:xfrm>
            <a:off x="548640" y="1938528"/>
            <a:ext cx="3657600" cy="100584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 Watch an expert performing the task</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Learn to COPY their behaviour</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Simple but limited:</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 Cannot do better than the expert</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 Cannot adapt to new situations</a:t>
            </a:r>
            <a:endParaRPr lang="en-US" sz="800" dirty="0"/>
          </a:p>
        </p:txBody>
      </p:sp>
      <p:sp>
        <p:nvSpPr>
          <p:cNvPr id="12" name="Shape 10"/>
          <p:cNvSpPr/>
          <p:nvPr/>
        </p:nvSpPr>
        <p:spPr>
          <a:xfrm>
            <a:off x="4480560" y="1691640"/>
            <a:ext cx="4297680" cy="1371600"/>
          </a:xfrm>
          <a:prstGeom prst="rect">
            <a:avLst/>
          </a:prstGeom>
          <a:solidFill>
            <a:srgbClr val="ECFDF5"/>
          </a:solidFill>
          <a:ln w="6350">
            <a:solidFill>
              <a:srgbClr val="059669"/>
            </a:solidFill>
            <a:prstDash val="solid"/>
          </a:ln>
        </p:spPr>
      </p:sp>
      <p:sp>
        <p:nvSpPr>
          <p:cNvPr id="13" name="Text 11"/>
          <p:cNvSpPr/>
          <p:nvPr/>
        </p:nvSpPr>
        <p:spPr>
          <a:xfrm>
            <a:off x="4617720" y="1709928"/>
            <a:ext cx="3657600" cy="201168"/>
          </a:xfrm>
          <a:prstGeom prst="rect">
            <a:avLst/>
          </a:prstGeom>
          <a:noFill/>
          <a:ln/>
        </p:spPr>
        <p:txBody>
          <a:bodyPr wrap="square" rtlCol="0" anchor="ctr"/>
          <a:lstStyle/>
          <a:p>
            <a:pPr indent="0" marL="0">
              <a:buNone/>
            </a:pPr>
            <a:r>
              <a:rPr lang="en-US" sz="900" b="1" dirty="0">
                <a:solidFill>
                  <a:srgbClr val="059669"/>
                </a:solidFill>
                <a:latin typeface="Georgia" pitchFamily="34" charset="0"/>
                <a:ea typeface="Georgia" pitchFamily="34" charset="-122"/>
                <a:cs typeface="Georgia" pitchFamily="34" charset="-120"/>
              </a:rPr>
              <a:t>Inverse RL (IRL)</a:t>
            </a:r>
            <a:endParaRPr lang="en-US" sz="900" dirty="0"/>
          </a:p>
        </p:txBody>
      </p:sp>
      <p:sp>
        <p:nvSpPr>
          <p:cNvPr id="14" name="Text 12"/>
          <p:cNvSpPr/>
          <p:nvPr/>
        </p:nvSpPr>
        <p:spPr>
          <a:xfrm>
            <a:off x="4663440" y="1938528"/>
            <a:ext cx="3931920" cy="100584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 Watch the expert</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Infer the REWARD FUNCTION the expert</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seems to be optimising</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Then use standard RL with that reward</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Much more powerful: once you know the</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  reward, you can do BETTER than the expert</a:t>
            </a:r>
            <a:endParaRPr lang="en-US" sz="800" dirty="0"/>
          </a:p>
        </p:txBody>
      </p:sp>
      <p:sp>
        <p:nvSpPr>
          <p:cNvPr id="15" name="Shape 13"/>
          <p:cNvSpPr/>
          <p:nvPr/>
        </p:nvSpPr>
        <p:spPr>
          <a:xfrm>
            <a:off x="365760" y="3200400"/>
            <a:ext cx="8412480" cy="640080"/>
          </a:xfrm>
          <a:prstGeom prst="rect">
            <a:avLst/>
          </a:prstGeom>
          <a:solidFill>
            <a:srgbClr val="EDE9FE"/>
          </a:solidFill>
          <a:ln w="6350">
            <a:solidFill>
              <a:srgbClr val="7C3AED"/>
            </a:solidFill>
            <a:prstDash val="solid"/>
          </a:ln>
        </p:spPr>
      </p:sp>
      <p:sp>
        <p:nvSpPr>
          <p:cNvPr id="16" name="Text 14"/>
          <p:cNvSpPr/>
          <p:nvPr/>
        </p:nvSpPr>
        <p:spPr>
          <a:xfrm>
            <a:off x="502920" y="3218688"/>
            <a:ext cx="1828800" cy="201168"/>
          </a:xfrm>
          <a:prstGeom prst="rect">
            <a:avLst/>
          </a:prstGeom>
          <a:noFill/>
          <a:ln/>
        </p:spPr>
        <p:txBody>
          <a:bodyPr wrap="square" rtlCol="0" anchor="ctr"/>
          <a:lstStyle/>
          <a:p>
            <a:pPr indent="0" marL="0">
              <a:buNone/>
            </a:pPr>
            <a:r>
              <a:rPr lang="en-US" sz="900" b="1" dirty="0">
                <a:solidFill>
                  <a:srgbClr val="7C3AED"/>
                </a:solidFill>
                <a:latin typeface="Georgia" pitchFamily="34" charset="0"/>
                <a:ea typeface="Georgia" pitchFamily="34" charset="-122"/>
                <a:cs typeface="Georgia" pitchFamily="34" charset="-120"/>
              </a:rPr>
              <a:t>💡 Analogy</a:t>
            </a:r>
            <a:endParaRPr lang="en-US" sz="900" dirty="0"/>
          </a:p>
        </p:txBody>
      </p:sp>
      <p:sp>
        <p:nvSpPr>
          <p:cNvPr id="17" name="Text 15"/>
          <p:cNvSpPr/>
          <p:nvPr/>
        </p:nvSpPr>
        <p:spPr>
          <a:xfrm>
            <a:off x="548640" y="3447288"/>
            <a:ext cx="8046720" cy="347472"/>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Imitation = watch a chef cook and copy every move exactly.</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IRL = watch the chef, figure out "oh, they're optimising for FLAVOUR, not presentation" (recover the reward),</a:t>
            </a:r>
            <a:endParaRPr lang="en-US" sz="800" dirty="0"/>
          </a:p>
          <a:p>
            <a:pPr indent="0" marL="0">
              <a:buNone/>
            </a:pPr>
            <a:r>
              <a:rPr lang="en-US" sz="800" dirty="0">
                <a:solidFill>
                  <a:srgbClr val="2D3748"/>
                </a:solidFill>
                <a:latin typeface="Calibri" pitchFamily="34" charset="0"/>
                <a:ea typeface="Calibri" pitchFamily="34" charset="-122"/>
                <a:cs typeface="Calibri" pitchFamily="34" charset="-120"/>
              </a:rPr>
              <a:t>then optimise for flavour yourself — perhaps finding even better recipes.</a:t>
            </a:r>
            <a:endParaRPr lang="en-US" sz="800" dirty="0"/>
          </a:p>
        </p:txBody>
      </p:sp>
      <p:sp>
        <p:nvSpPr>
          <p:cNvPr id="18" name="Shape 16"/>
          <p:cNvSpPr/>
          <p:nvPr/>
        </p:nvSpPr>
        <p:spPr>
          <a:xfrm>
            <a:off x="365760" y="3977640"/>
            <a:ext cx="8412480" cy="502920"/>
          </a:xfrm>
          <a:prstGeom prst="rect">
            <a:avLst/>
          </a:prstGeom>
          <a:solidFill>
            <a:srgbClr val="FFFFFF"/>
          </a:solidFill>
          <a:ln w="6350">
            <a:solidFill>
              <a:srgbClr val="E8F4F8"/>
            </a:solidFill>
            <a:prstDash val="solid"/>
          </a:ln>
        </p:spPr>
      </p:sp>
      <p:sp>
        <p:nvSpPr>
          <p:cNvPr id="19" name="Text 17"/>
          <p:cNvSpPr/>
          <p:nvPr/>
        </p:nvSpPr>
        <p:spPr>
          <a:xfrm>
            <a:off x="502920" y="3995928"/>
            <a:ext cx="2743200" cy="182880"/>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Real-world use cases:</a:t>
            </a:r>
            <a:endParaRPr lang="en-US" sz="900" dirty="0"/>
          </a:p>
        </p:txBody>
      </p:sp>
      <p:sp>
        <p:nvSpPr>
          <p:cNvPr id="20" name="Text 18"/>
          <p:cNvSpPr/>
          <p:nvPr/>
        </p:nvSpPr>
        <p:spPr>
          <a:xfrm>
            <a:off x="548640" y="4178808"/>
            <a:ext cx="8046720" cy="256032"/>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Self-driving cars (learn from human driving data)  •  Robots (learn tasks by watching demonstrations)  •  ChatGPT (RLHF — humans rate outputs, system learns a reward model)</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Applications of Reinforcement Learning</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From games to robotics to language models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02920" y="914400"/>
            <a:ext cx="8046720" cy="201168"/>
          </a:xfrm>
          <a:prstGeom prst="rect">
            <a:avLst/>
          </a:prstGeom>
          <a:solidFill>
            <a:srgbClr val="065A82"/>
          </a:solidFill>
          <a:ln w="6350">
            <a:solidFill>
              <a:srgbClr val="065A82"/>
            </a:solidFill>
            <a:prstDash val="solid"/>
          </a:ln>
        </p:spPr>
      </p:sp>
      <p:sp>
        <p:nvSpPr>
          <p:cNvPr id="7" name="Text 5"/>
          <p:cNvSpPr/>
          <p:nvPr/>
        </p:nvSpPr>
        <p:spPr>
          <a:xfrm>
            <a:off x="502920" y="914400"/>
            <a:ext cx="237744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Application</a:t>
            </a:r>
            <a:endParaRPr lang="en-US" sz="800" dirty="0"/>
          </a:p>
        </p:txBody>
      </p:sp>
      <p:sp>
        <p:nvSpPr>
          <p:cNvPr id="8" name="Text 6"/>
          <p:cNvSpPr/>
          <p:nvPr/>
        </p:nvSpPr>
        <p:spPr>
          <a:xfrm>
            <a:off x="2880360" y="914400"/>
            <a:ext cx="274320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What RL does</a:t>
            </a:r>
            <a:endParaRPr lang="en-US" sz="800" dirty="0"/>
          </a:p>
        </p:txBody>
      </p:sp>
      <p:sp>
        <p:nvSpPr>
          <p:cNvPr id="9" name="Text 7"/>
          <p:cNvSpPr/>
          <p:nvPr/>
        </p:nvSpPr>
        <p:spPr>
          <a:xfrm>
            <a:off x="5623560" y="914400"/>
            <a:ext cx="292608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Key technique</a:t>
            </a:r>
            <a:endParaRPr lang="en-US" sz="800" dirty="0"/>
          </a:p>
        </p:txBody>
      </p:sp>
      <p:sp>
        <p:nvSpPr>
          <p:cNvPr id="10" name="Shape 8"/>
          <p:cNvSpPr/>
          <p:nvPr/>
        </p:nvSpPr>
        <p:spPr>
          <a:xfrm>
            <a:off x="502920" y="1143000"/>
            <a:ext cx="8046720" cy="201168"/>
          </a:xfrm>
          <a:prstGeom prst="rect">
            <a:avLst/>
          </a:prstGeom>
          <a:solidFill>
            <a:srgbClr val="FFFFFF"/>
          </a:solidFill>
          <a:ln w="6350">
            <a:solidFill>
              <a:srgbClr val="E8F4F8"/>
            </a:solidFill>
            <a:prstDash val="solid"/>
          </a:ln>
        </p:spPr>
      </p:sp>
      <p:sp>
        <p:nvSpPr>
          <p:cNvPr id="11" name="Text 9"/>
          <p:cNvSpPr/>
          <p:nvPr/>
        </p:nvSpPr>
        <p:spPr>
          <a:xfrm>
            <a:off x="502920" y="1143000"/>
            <a:ext cx="23774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AlphaGo (2016)</a:t>
            </a:r>
            <a:endParaRPr lang="en-US" sz="750" dirty="0"/>
          </a:p>
        </p:txBody>
      </p:sp>
      <p:sp>
        <p:nvSpPr>
          <p:cNvPr id="12" name="Text 10"/>
          <p:cNvSpPr/>
          <p:nvPr/>
        </p:nvSpPr>
        <p:spPr>
          <a:xfrm>
            <a:off x="2880360" y="1143000"/>
            <a:ext cx="274320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Beat world Go champion</a:t>
            </a:r>
            <a:endParaRPr lang="en-US" sz="750" dirty="0"/>
          </a:p>
        </p:txBody>
      </p:sp>
      <p:sp>
        <p:nvSpPr>
          <p:cNvPr id="13" name="Text 11"/>
          <p:cNvSpPr/>
          <p:nvPr/>
        </p:nvSpPr>
        <p:spPr>
          <a:xfrm>
            <a:off x="5623560" y="1143000"/>
            <a:ext cx="29260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Deep RL + MCTS</a:t>
            </a:r>
            <a:endParaRPr lang="en-US" sz="750" dirty="0"/>
          </a:p>
        </p:txBody>
      </p:sp>
      <p:sp>
        <p:nvSpPr>
          <p:cNvPr id="14" name="Shape 12"/>
          <p:cNvSpPr/>
          <p:nvPr/>
        </p:nvSpPr>
        <p:spPr>
          <a:xfrm>
            <a:off x="502920" y="1344168"/>
            <a:ext cx="8046720" cy="201168"/>
          </a:xfrm>
          <a:prstGeom prst="rect">
            <a:avLst/>
          </a:prstGeom>
          <a:solidFill>
            <a:srgbClr val="E8F4F8"/>
          </a:solidFill>
          <a:ln w="6350">
            <a:solidFill>
              <a:srgbClr val="E8F4F8"/>
            </a:solidFill>
            <a:prstDash val="solid"/>
          </a:ln>
        </p:spPr>
      </p:sp>
      <p:sp>
        <p:nvSpPr>
          <p:cNvPr id="15" name="Text 13"/>
          <p:cNvSpPr/>
          <p:nvPr/>
        </p:nvSpPr>
        <p:spPr>
          <a:xfrm>
            <a:off x="502920" y="1344168"/>
            <a:ext cx="23774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Atari games (DQN, 2015)</a:t>
            </a:r>
            <a:endParaRPr lang="en-US" sz="750" dirty="0"/>
          </a:p>
        </p:txBody>
      </p:sp>
      <p:sp>
        <p:nvSpPr>
          <p:cNvPr id="16" name="Text 14"/>
          <p:cNvSpPr/>
          <p:nvPr/>
        </p:nvSpPr>
        <p:spPr>
          <a:xfrm>
            <a:off x="2880360" y="1344168"/>
            <a:ext cx="274320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Learned to play from raw pixels</a:t>
            </a:r>
            <a:endParaRPr lang="en-US" sz="750" dirty="0"/>
          </a:p>
        </p:txBody>
      </p:sp>
      <p:sp>
        <p:nvSpPr>
          <p:cNvPr id="17" name="Text 15"/>
          <p:cNvSpPr/>
          <p:nvPr/>
        </p:nvSpPr>
        <p:spPr>
          <a:xfrm>
            <a:off x="5623560" y="1344168"/>
            <a:ext cx="29260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Deep Q-Network</a:t>
            </a:r>
            <a:endParaRPr lang="en-US" sz="750" dirty="0"/>
          </a:p>
        </p:txBody>
      </p:sp>
      <p:sp>
        <p:nvSpPr>
          <p:cNvPr id="18" name="Shape 16"/>
          <p:cNvSpPr/>
          <p:nvPr/>
        </p:nvSpPr>
        <p:spPr>
          <a:xfrm>
            <a:off x="502920" y="1545336"/>
            <a:ext cx="8046720" cy="201168"/>
          </a:xfrm>
          <a:prstGeom prst="rect">
            <a:avLst/>
          </a:prstGeom>
          <a:solidFill>
            <a:srgbClr val="FFFFFF"/>
          </a:solidFill>
          <a:ln w="6350">
            <a:solidFill>
              <a:srgbClr val="E8F4F8"/>
            </a:solidFill>
            <a:prstDash val="solid"/>
          </a:ln>
        </p:spPr>
      </p:sp>
      <p:sp>
        <p:nvSpPr>
          <p:cNvPr id="19" name="Text 17"/>
          <p:cNvSpPr/>
          <p:nvPr/>
        </p:nvSpPr>
        <p:spPr>
          <a:xfrm>
            <a:off x="502920" y="1545336"/>
            <a:ext cx="23774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Robot locomotion</a:t>
            </a:r>
            <a:endParaRPr lang="en-US" sz="750" dirty="0"/>
          </a:p>
        </p:txBody>
      </p:sp>
      <p:sp>
        <p:nvSpPr>
          <p:cNvPr id="20" name="Text 18"/>
          <p:cNvSpPr/>
          <p:nvPr/>
        </p:nvSpPr>
        <p:spPr>
          <a:xfrm>
            <a:off x="2880360" y="1545336"/>
            <a:ext cx="274320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Learned to walk, run, jump</a:t>
            </a:r>
            <a:endParaRPr lang="en-US" sz="750" dirty="0"/>
          </a:p>
        </p:txBody>
      </p:sp>
      <p:sp>
        <p:nvSpPr>
          <p:cNvPr id="21" name="Text 19"/>
          <p:cNvSpPr/>
          <p:nvPr/>
        </p:nvSpPr>
        <p:spPr>
          <a:xfrm>
            <a:off x="5623560" y="1545336"/>
            <a:ext cx="29260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Policy gradient</a:t>
            </a:r>
            <a:endParaRPr lang="en-US" sz="750" dirty="0"/>
          </a:p>
        </p:txBody>
      </p:sp>
      <p:sp>
        <p:nvSpPr>
          <p:cNvPr id="22" name="Shape 20"/>
          <p:cNvSpPr/>
          <p:nvPr/>
        </p:nvSpPr>
        <p:spPr>
          <a:xfrm>
            <a:off x="502920" y="1746504"/>
            <a:ext cx="8046720" cy="201168"/>
          </a:xfrm>
          <a:prstGeom prst="rect">
            <a:avLst/>
          </a:prstGeom>
          <a:solidFill>
            <a:srgbClr val="E8F4F8"/>
          </a:solidFill>
          <a:ln w="6350">
            <a:solidFill>
              <a:srgbClr val="E8F4F8"/>
            </a:solidFill>
            <a:prstDash val="solid"/>
          </a:ln>
        </p:spPr>
      </p:sp>
      <p:sp>
        <p:nvSpPr>
          <p:cNvPr id="23" name="Text 21"/>
          <p:cNvSpPr/>
          <p:nvPr/>
        </p:nvSpPr>
        <p:spPr>
          <a:xfrm>
            <a:off x="502920" y="1746504"/>
            <a:ext cx="23774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Data center cooling (Google)</a:t>
            </a:r>
            <a:endParaRPr lang="en-US" sz="750" dirty="0"/>
          </a:p>
        </p:txBody>
      </p:sp>
      <p:sp>
        <p:nvSpPr>
          <p:cNvPr id="24" name="Text 22"/>
          <p:cNvSpPr/>
          <p:nvPr/>
        </p:nvSpPr>
        <p:spPr>
          <a:xfrm>
            <a:off x="2880360" y="1746504"/>
            <a:ext cx="274320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Reduced cooling energy by 40%</a:t>
            </a:r>
            <a:endParaRPr lang="en-US" sz="750" dirty="0"/>
          </a:p>
        </p:txBody>
      </p:sp>
      <p:sp>
        <p:nvSpPr>
          <p:cNvPr id="25" name="Text 23"/>
          <p:cNvSpPr/>
          <p:nvPr/>
        </p:nvSpPr>
        <p:spPr>
          <a:xfrm>
            <a:off x="5623560" y="1746504"/>
            <a:ext cx="29260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Model-based RL</a:t>
            </a:r>
            <a:endParaRPr lang="en-US" sz="750" dirty="0"/>
          </a:p>
        </p:txBody>
      </p:sp>
      <p:sp>
        <p:nvSpPr>
          <p:cNvPr id="26" name="Shape 24"/>
          <p:cNvSpPr/>
          <p:nvPr/>
        </p:nvSpPr>
        <p:spPr>
          <a:xfrm>
            <a:off x="502920" y="1947672"/>
            <a:ext cx="8046720" cy="201168"/>
          </a:xfrm>
          <a:prstGeom prst="rect">
            <a:avLst/>
          </a:prstGeom>
          <a:solidFill>
            <a:srgbClr val="FFFFFF"/>
          </a:solidFill>
          <a:ln w="6350">
            <a:solidFill>
              <a:srgbClr val="E8F4F8"/>
            </a:solidFill>
            <a:prstDash val="solid"/>
          </a:ln>
        </p:spPr>
      </p:sp>
      <p:sp>
        <p:nvSpPr>
          <p:cNvPr id="27" name="Text 25"/>
          <p:cNvSpPr/>
          <p:nvPr/>
        </p:nvSpPr>
        <p:spPr>
          <a:xfrm>
            <a:off x="502920" y="1947672"/>
            <a:ext cx="23774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ChatGPT / LLMs</a:t>
            </a:r>
            <a:endParaRPr lang="en-US" sz="750" dirty="0"/>
          </a:p>
        </p:txBody>
      </p:sp>
      <p:sp>
        <p:nvSpPr>
          <p:cNvPr id="28" name="Text 26"/>
          <p:cNvSpPr/>
          <p:nvPr/>
        </p:nvSpPr>
        <p:spPr>
          <a:xfrm>
            <a:off x="2880360" y="1947672"/>
            <a:ext cx="274320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Aligned with human preferences</a:t>
            </a:r>
            <a:endParaRPr lang="en-US" sz="750" dirty="0"/>
          </a:p>
        </p:txBody>
      </p:sp>
      <p:sp>
        <p:nvSpPr>
          <p:cNvPr id="29" name="Text 27"/>
          <p:cNvSpPr/>
          <p:nvPr/>
        </p:nvSpPr>
        <p:spPr>
          <a:xfrm>
            <a:off x="5623560" y="1947672"/>
            <a:ext cx="29260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RLHF</a:t>
            </a:r>
            <a:endParaRPr lang="en-US" sz="750" dirty="0"/>
          </a:p>
        </p:txBody>
      </p:sp>
      <p:sp>
        <p:nvSpPr>
          <p:cNvPr id="30" name="Shape 28"/>
          <p:cNvSpPr/>
          <p:nvPr/>
        </p:nvSpPr>
        <p:spPr>
          <a:xfrm>
            <a:off x="502920" y="2148840"/>
            <a:ext cx="8046720" cy="201168"/>
          </a:xfrm>
          <a:prstGeom prst="rect">
            <a:avLst/>
          </a:prstGeom>
          <a:solidFill>
            <a:srgbClr val="E8F4F8"/>
          </a:solidFill>
          <a:ln w="6350">
            <a:solidFill>
              <a:srgbClr val="E8F4F8"/>
            </a:solidFill>
            <a:prstDash val="solid"/>
          </a:ln>
        </p:spPr>
      </p:sp>
      <p:sp>
        <p:nvSpPr>
          <p:cNvPr id="31" name="Text 29"/>
          <p:cNvSpPr/>
          <p:nvPr/>
        </p:nvSpPr>
        <p:spPr>
          <a:xfrm>
            <a:off x="502920" y="2148840"/>
            <a:ext cx="23774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Autonomous driving</a:t>
            </a:r>
            <a:endParaRPr lang="en-US" sz="750" dirty="0"/>
          </a:p>
        </p:txBody>
      </p:sp>
      <p:sp>
        <p:nvSpPr>
          <p:cNvPr id="32" name="Text 30"/>
          <p:cNvSpPr/>
          <p:nvPr/>
        </p:nvSpPr>
        <p:spPr>
          <a:xfrm>
            <a:off x="2880360" y="2148840"/>
            <a:ext cx="274320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Lane keeping, decision making</a:t>
            </a:r>
            <a:endParaRPr lang="en-US" sz="750" dirty="0"/>
          </a:p>
        </p:txBody>
      </p:sp>
      <p:sp>
        <p:nvSpPr>
          <p:cNvPr id="33" name="Text 31"/>
          <p:cNvSpPr/>
          <p:nvPr/>
        </p:nvSpPr>
        <p:spPr>
          <a:xfrm>
            <a:off x="5623560" y="2148840"/>
            <a:ext cx="29260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Deep RL + simulation</a:t>
            </a:r>
            <a:endParaRPr lang="en-US" sz="750" dirty="0"/>
          </a:p>
        </p:txBody>
      </p:sp>
      <p:sp>
        <p:nvSpPr>
          <p:cNvPr id="34" name="Shape 32"/>
          <p:cNvSpPr/>
          <p:nvPr/>
        </p:nvSpPr>
        <p:spPr>
          <a:xfrm>
            <a:off x="502920" y="2350008"/>
            <a:ext cx="8046720" cy="201168"/>
          </a:xfrm>
          <a:prstGeom prst="rect">
            <a:avLst/>
          </a:prstGeom>
          <a:solidFill>
            <a:srgbClr val="FFFFFF"/>
          </a:solidFill>
          <a:ln w="6350">
            <a:solidFill>
              <a:srgbClr val="E8F4F8"/>
            </a:solidFill>
            <a:prstDash val="solid"/>
          </a:ln>
        </p:spPr>
      </p:sp>
      <p:sp>
        <p:nvSpPr>
          <p:cNvPr id="35" name="Text 33"/>
          <p:cNvSpPr/>
          <p:nvPr/>
        </p:nvSpPr>
        <p:spPr>
          <a:xfrm>
            <a:off x="502920" y="2350008"/>
            <a:ext cx="23774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Recommendation systems</a:t>
            </a:r>
            <a:endParaRPr lang="en-US" sz="750" dirty="0"/>
          </a:p>
        </p:txBody>
      </p:sp>
      <p:sp>
        <p:nvSpPr>
          <p:cNvPr id="36" name="Text 34"/>
          <p:cNvSpPr/>
          <p:nvPr/>
        </p:nvSpPr>
        <p:spPr>
          <a:xfrm>
            <a:off x="2880360" y="2350008"/>
            <a:ext cx="274320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Netflix, YouTube, Amazon</a:t>
            </a:r>
            <a:endParaRPr lang="en-US" sz="750" dirty="0"/>
          </a:p>
        </p:txBody>
      </p:sp>
      <p:sp>
        <p:nvSpPr>
          <p:cNvPr id="37" name="Text 35"/>
          <p:cNvSpPr/>
          <p:nvPr/>
        </p:nvSpPr>
        <p:spPr>
          <a:xfrm>
            <a:off x="5623560" y="2350008"/>
            <a:ext cx="29260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Contextual bandits</a:t>
            </a:r>
            <a:endParaRPr lang="en-US" sz="750" dirty="0"/>
          </a:p>
        </p:txBody>
      </p:sp>
      <p:sp>
        <p:nvSpPr>
          <p:cNvPr id="38" name="Shape 36"/>
          <p:cNvSpPr/>
          <p:nvPr/>
        </p:nvSpPr>
        <p:spPr>
          <a:xfrm>
            <a:off x="502920" y="2551176"/>
            <a:ext cx="8046720" cy="201168"/>
          </a:xfrm>
          <a:prstGeom prst="rect">
            <a:avLst/>
          </a:prstGeom>
          <a:solidFill>
            <a:srgbClr val="E8F4F8"/>
          </a:solidFill>
          <a:ln w="6350">
            <a:solidFill>
              <a:srgbClr val="E8F4F8"/>
            </a:solidFill>
            <a:prstDash val="solid"/>
          </a:ln>
        </p:spPr>
      </p:sp>
      <p:sp>
        <p:nvSpPr>
          <p:cNvPr id="39" name="Text 37"/>
          <p:cNvSpPr/>
          <p:nvPr/>
        </p:nvSpPr>
        <p:spPr>
          <a:xfrm>
            <a:off x="502920" y="2551176"/>
            <a:ext cx="23774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Drug discovery</a:t>
            </a:r>
            <a:endParaRPr lang="en-US" sz="750" dirty="0"/>
          </a:p>
        </p:txBody>
      </p:sp>
      <p:sp>
        <p:nvSpPr>
          <p:cNvPr id="40" name="Text 38"/>
          <p:cNvSpPr/>
          <p:nvPr/>
        </p:nvSpPr>
        <p:spPr>
          <a:xfrm>
            <a:off x="2880360" y="2551176"/>
            <a:ext cx="274320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Molecule design</a:t>
            </a:r>
            <a:endParaRPr lang="en-US" sz="750" dirty="0"/>
          </a:p>
        </p:txBody>
      </p:sp>
      <p:sp>
        <p:nvSpPr>
          <p:cNvPr id="41" name="Text 39"/>
          <p:cNvSpPr/>
          <p:nvPr/>
        </p:nvSpPr>
        <p:spPr>
          <a:xfrm>
            <a:off x="5623560" y="2551176"/>
            <a:ext cx="29260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RL + graph neural nets</a:t>
            </a:r>
            <a:endParaRPr lang="en-US" sz="750" dirty="0"/>
          </a:p>
        </p:txBody>
      </p:sp>
      <p:sp>
        <p:nvSpPr>
          <p:cNvPr id="42" name="Shape 40"/>
          <p:cNvSpPr/>
          <p:nvPr/>
        </p:nvSpPr>
        <p:spPr>
          <a:xfrm>
            <a:off x="502920" y="2752344"/>
            <a:ext cx="8046720" cy="201168"/>
          </a:xfrm>
          <a:prstGeom prst="rect">
            <a:avLst/>
          </a:prstGeom>
          <a:solidFill>
            <a:srgbClr val="FFFFFF"/>
          </a:solidFill>
          <a:ln w="6350">
            <a:solidFill>
              <a:srgbClr val="E8F4F8"/>
            </a:solidFill>
            <a:prstDash val="solid"/>
          </a:ln>
        </p:spPr>
      </p:sp>
      <p:sp>
        <p:nvSpPr>
          <p:cNvPr id="43" name="Text 41"/>
          <p:cNvSpPr/>
          <p:nvPr/>
        </p:nvSpPr>
        <p:spPr>
          <a:xfrm>
            <a:off x="502920" y="2752344"/>
            <a:ext cx="23774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Finance</a:t>
            </a:r>
            <a:endParaRPr lang="en-US" sz="750" dirty="0"/>
          </a:p>
        </p:txBody>
      </p:sp>
      <p:sp>
        <p:nvSpPr>
          <p:cNvPr id="44" name="Text 42"/>
          <p:cNvSpPr/>
          <p:nvPr/>
        </p:nvSpPr>
        <p:spPr>
          <a:xfrm>
            <a:off x="2880360" y="2752344"/>
            <a:ext cx="274320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Portfolio management, trading</a:t>
            </a:r>
            <a:endParaRPr lang="en-US" sz="750" dirty="0"/>
          </a:p>
        </p:txBody>
      </p:sp>
      <p:sp>
        <p:nvSpPr>
          <p:cNvPr id="45" name="Text 43"/>
          <p:cNvSpPr/>
          <p:nvPr/>
        </p:nvSpPr>
        <p:spPr>
          <a:xfrm>
            <a:off x="5623560" y="2752344"/>
            <a:ext cx="29260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Q-learning + function approx.</a:t>
            </a:r>
            <a:endParaRPr lang="en-US" sz="750" dirty="0"/>
          </a:p>
        </p:txBody>
      </p:sp>
      <p:sp>
        <p:nvSpPr>
          <p:cNvPr id="46" name="Shape 44"/>
          <p:cNvSpPr/>
          <p:nvPr/>
        </p:nvSpPr>
        <p:spPr>
          <a:xfrm>
            <a:off x="365760" y="3017520"/>
            <a:ext cx="8412480" cy="457200"/>
          </a:xfrm>
          <a:prstGeom prst="rect">
            <a:avLst/>
          </a:prstGeom>
          <a:solidFill>
            <a:srgbClr val="FEF3C7"/>
          </a:solidFill>
          <a:ln w="6350">
            <a:solidFill>
              <a:srgbClr val="F59E0B"/>
            </a:solidFill>
            <a:prstDash val="solid"/>
          </a:ln>
        </p:spPr>
      </p:sp>
      <p:sp>
        <p:nvSpPr>
          <p:cNvPr id="47" name="Text 45"/>
          <p:cNvSpPr/>
          <p:nvPr/>
        </p:nvSpPr>
        <p:spPr>
          <a:xfrm>
            <a:off x="548640" y="3063240"/>
            <a:ext cx="8046720" cy="365760"/>
          </a:xfrm>
          <a:prstGeom prst="rect">
            <a:avLst/>
          </a:prstGeom>
          <a:noFill/>
          <a:ln/>
        </p:spPr>
        <p:txBody>
          <a:bodyPr wrap="square" rtlCol="0" anchor="ctr"/>
          <a:lstStyle/>
          <a:p>
            <a:pPr indent="0" marL="0">
              <a:buNone/>
            </a:pPr>
            <a:r>
              <a:rPr lang="en-US" sz="900" dirty="0">
                <a:solidFill>
                  <a:srgbClr val="92400E"/>
                </a:solidFill>
                <a:latin typeface="Calibri" pitchFamily="34" charset="0"/>
                <a:ea typeface="Calibri" pitchFamily="34" charset="-122"/>
                <a:cs typeface="Calibri" pitchFamily="34" charset="-120"/>
              </a:rPr>
              <a:t>💡 AlphaGo combines tree search (Module 2) with deep RL (Module 4) — the course concepts connect to real breakthroughs.</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Summary &amp; Exam Cheat Sheet</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Compact master reference — formulas + comparison table</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1143000"/>
          </a:xfrm>
          <a:prstGeom prst="rect">
            <a:avLst/>
          </a:prstGeom>
          <a:solidFill>
            <a:srgbClr val="FEF3C7"/>
          </a:solidFill>
          <a:ln w="6350">
            <a:solidFill>
              <a:srgbClr val="F59E0B"/>
            </a:solidFill>
            <a:prstDash val="solid"/>
          </a:ln>
        </p:spPr>
      </p:sp>
      <p:sp>
        <p:nvSpPr>
          <p:cNvPr id="7" name="Text 5"/>
          <p:cNvSpPr/>
          <p:nvPr/>
        </p:nvSpPr>
        <p:spPr>
          <a:xfrm>
            <a:off x="502920" y="932688"/>
            <a:ext cx="4572000" cy="182880"/>
          </a:xfrm>
          <a:prstGeom prst="rect">
            <a:avLst/>
          </a:prstGeom>
          <a:noFill/>
          <a:ln/>
        </p:spPr>
        <p:txBody>
          <a:bodyPr wrap="square" rtlCol="0" anchor="ctr"/>
          <a:lstStyle/>
          <a:p>
            <a:pPr indent="0" marL="0">
              <a:buNone/>
            </a:pPr>
            <a:r>
              <a:rPr lang="en-US" sz="900" b="1" dirty="0">
                <a:solidFill>
                  <a:srgbClr val="92400E"/>
                </a:solidFill>
                <a:latin typeface="Georgia" pitchFamily="34" charset="0"/>
                <a:ea typeface="Georgia" pitchFamily="34" charset="-122"/>
                <a:cs typeface="Georgia" pitchFamily="34" charset="-120"/>
              </a:rPr>
              <a:t>⚡ Three Must-Memorise Formulas</a:t>
            </a:r>
            <a:endParaRPr lang="en-US" sz="900" dirty="0"/>
          </a:p>
        </p:txBody>
      </p:sp>
      <p:sp>
        <p:nvSpPr>
          <p:cNvPr id="8" name="Text 6"/>
          <p:cNvSpPr/>
          <p:nvPr/>
        </p:nvSpPr>
        <p:spPr>
          <a:xfrm>
            <a:off x="548640" y="1143000"/>
            <a:ext cx="914400" cy="201168"/>
          </a:xfrm>
          <a:prstGeom prst="rect">
            <a:avLst/>
          </a:prstGeom>
          <a:noFill/>
          <a:ln/>
        </p:spPr>
        <p:txBody>
          <a:bodyPr wrap="square" rtlCol="0" anchor="ctr"/>
          <a:lstStyle/>
          <a:p>
            <a:pPr indent="0" marL="0">
              <a:buNone/>
            </a:pPr>
            <a:r>
              <a:rPr lang="en-US" sz="800" b="1" dirty="0">
                <a:solidFill>
                  <a:srgbClr val="92400E"/>
                </a:solidFill>
                <a:latin typeface="Calibri" pitchFamily="34" charset="0"/>
                <a:ea typeface="Calibri" pitchFamily="34" charset="-122"/>
                <a:cs typeface="Calibri" pitchFamily="34" charset="-120"/>
              </a:rPr>
              <a:t>Bellman:</a:t>
            </a:r>
            <a:endParaRPr lang="en-US" sz="800" dirty="0"/>
          </a:p>
        </p:txBody>
      </p:sp>
      <p:sp>
        <p:nvSpPr>
          <p:cNvPr id="9" name="Text 7"/>
          <p:cNvSpPr/>
          <p:nvPr/>
        </p:nvSpPr>
        <p:spPr>
          <a:xfrm>
            <a:off x="1463040" y="1143000"/>
            <a:ext cx="7132320" cy="201168"/>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U(s) = R(s) + γ · max_a Σ_s' P(s'|s,a) · U(s')</a:t>
            </a:r>
            <a:endParaRPr lang="en-US" sz="900" dirty="0"/>
          </a:p>
        </p:txBody>
      </p:sp>
      <p:sp>
        <p:nvSpPr>
          <p:cNvPr id="10" name="Text 8"/>
          <p:cNvSpPr/>
          <p:nvPr/>
        </p:nvSpPr>
        <p:spPr>
          <a:xfrm>
            <a:off x="548640" y="1371600"/>
            <a:ext cx="914400" cy="201168"/>
          </a:xfrm>
          <a:prstGeom prst="rect">
            <a:avLst/>
          </a:prstGeom>
          <a:noFill/>
          <a:ln/>
        </p:spPr>
        <p:txBody>
          <a:bodyPr wrap="square" rtlCol="0" anchor="ctr"/>
          <a:lstStyle/>
          <a:p>
            <a:pPr indent="0" marL="0">
              <a:buNone/>
            </a:pPr>
            <a:r>
              <a:rPr lang="en-US" sz="800" b="1" dirty="0">
                <a:solidFill>
                  <a:srgbClr val="92400E"/>
                </a:solidFill>
                <a:latin typeface="Calibri" pitchFamily="34" charset="0"/>
                <a:ea typeface="Calibri" pitchFamily="34" charset="-122"/>
                <a:cs typeface="Calibri" pitchFamily="34" charset="-120"/>
              </a:rPr>
              <a:t>TD:</a:t>
            </a:r>
            <a:endParaRPr lang="en-US" sz="800" dirty="0"/>
          </a:p>
        </p:txBody>
      </p:sp>
      <p:sp>
        <p:nvSpPr>
          <p:cNvPr id="11" name="Text 9"/>
          <p:cNvSpPr/>
          <p:nvPr/>
        </p:nvSpPr>
        <p:spPr>
          <a:xfrm>
            <a:off x="1463040" y="1371600"/>
            <a:ext cx="7132320" cy="201168"/>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U(s) ← U(s) + α [ R(s) + γ U(s') − U(s) ]</a:t>
            </a:r>
            <a:endParaRPr lang="en-US" sz="900" dirty="0"/>
          </a:p>
        </p:txBody>
      </p:sp>
      <p:sp>
        <p:nvSpPr>
          <p:cNvPr id="12" name="Text 10"/>
          <p:cNvSpPr/>
          <p:nvPr/>
        </p:nvSpPr>
        <p:spPr>
          <a:xfrm>
            <a:off x="548640" y="1600200"/>
            <a:ext cx="914400" cy="201168"/>
          </a:xfrm>
          <a:prstGeom prst="rect">
            <a:avLst/>
          </a:prstGeom>
          <a:noFill/>
          <a:ln/>
        </p:spPr>
        <p:txBody>
          <a:bodyPr wrap="square" rtlCol="0" anchor="ctr"/>
          <a:lstStyle/>
          <a:p>
            <a:pPr indent="0" marL="0">
              <a:buNone/>
            </a:pPr>
            <a:r>
              <a:rPr lang="en-US" sz="800" b="1" dirty="0">
                <a:solidFill>
                  <a:srgbClr val="92400E"/>
                </a:solidFill>
                <a:latin typeface="Calibri" pitchFamily="34" charset="0"/>
                <a:ea typeface="Calibri" pitchFamily="34" charset="-122"/>
                <a:cs typeface="Calibri" pitchFamily="34" charset="-120"/>
              </a:rPr>
              <a:t>Q-learning:</a:t>
            </a:r>
            <a:endParaRPr lang="en-US" sz="800" dirty="0"/>
          </a:p>
        </p:txBody>
      </p:sp>
      <p:sp>
        <p:nvSpPr>
          <p:cNvPr id="13" name="Text 11"/>
          <p:cNvSpPr/>
          <p:nvPr/>
        </p:nvSpPr>
        <p:spPr>
          <a:xfrm>
            <a:off x="1463040" y="1600200"/>
            <a:ext cx="7132320" cy="201168"/>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Q(s,a) ← Q(s,a) + α [ R(s) + γ max_a' Q(s',a') − Q(s,a) ]</a:t>
            </a:r>
            <a:endParaRPr lang="en-US" sz="900" dirty="0"/>
          </a:p>
        </p:txBody>
      </p:sp>
      <p:sp>
        <p:nvSpPr>
          <p:cNvPr id="14" name="Text 12"/>
          <p:cNvSpPr/>
          <p:nvPr/>
        </p:nvSpPr>
        <p:spPr>
          <a:xfrm>
            <a:off x="548640" y="1828800"/>
            <a:ext cx="8046720" cy="164592"/>
          </a:xfrm>
          <a:prstGeom prst="rect">
            <a:avLst/>
          </a:prstGeom>
          <a:noFill/>
          <a:ln/>
        </p:spPr>
        <p:txBody>
          <a:bodyPr wrap="square" rtlCol="0" anchor="ctr"/>
          <a:lstStyle/>
          <a:p>
            <a:pPr indent="0" marL="0">
              <a:buNone/>
            </a:pPr>
            <a:r>
              <a:rPr lang="en-US" sz="700" i="1" dirty="0">
                <a:solidFill>
                  <a:srgbClr val="64748B"/>
                </a:solidFill>
                <a:latin typeface="Calibri" pitchFamily="34" charset="0"/>
                <a:ea typeface="Calibri" pitchFamily="34" charset="-122"/>
                <a:cs typeface="Calibri" pitchFamily="34" charset="-120"/>
              </a:rPr>
              <a:t>γ = discount factor    α = learning rate    R(s) = reward    U(s) = utility of state    Q(s,a) = value of action a in state s</a:t>
            </a:r>
            <a:endParaRPr lang="en-US" sz="700" dirty="0"/>
          </a:p>
        </p:txBody>
      </p:sp>
      <p:sp>
        <p:nvSpPr>
          <p:cNvPr id="15" name="Shape 13"/>
          <p:cNvSpPr/>
          <p:nvPr/>
        </p:nvSpPr>
        <p:spPr>
          <a:xfrm>
            <a:off x="365760" y="2148840"/>
            <a:ext cx="8412480" cy="201168"/>
          </a:xfrm>
          <a:prstGeom prst="rect">
            <a:avLst/>
          </a:prstGeom>
          <a:solidFill>
            <a:srgbClr val="065A82"/>
          </a:solidFill>
          <a:ln w="6350">
            <a:solidFill>
              <a:srgbClr val="065A82"/>
            </a:solidFill>
            <a:prstDash val="solid"/>
          </a:ln>
        </p:spPr>
      </p:sp>
      <p:sp>
        <p:nvSpPr>
          <p:cNvPr id="16" name="Text 14"/>
          <p:cNvSpPr/>
          <p:nvPr/>
        </p:nvSpPr>
        <p:spPr>
          <a:xfrm>
            <a:off x="502920" y="2148840"/>
            <a:ext cx="8046720" cy="201168"/>
          </a:xfrm>
          <a:prstGeom prst="rect">
            <a:avLst/>
          </a:prstGeom>
          <a:noFill/>
          <a:ln/>
        </p:spPr>
        <p:txBody>
          <a:bodyPr wrap="square" rtlCol="0" anchor="ctr"/>
          <a:lstStyle/>
          <a:p>
            <a:pPr algn="ctr" indent="0" marL="0">
              <a:buNone/>
            </a:pPr>
            <a:r>
              <a:rPr lang="en-US" sz="800" b="1" dirty="0">
                <a:solidFill>
                  <a:srgbClr val="FFFFFF"/>
                </a:solidFill>
                <a:latin typeface="Georgia" pitchFamily="34" charset="0"/>
                <a:ea typeface="Georgia" pitchFamily="34" charset="-122"/>
                <a:cs typeface="Georgia" pitchFamily="34" charset="-120"/>
              </a:rPr>
              <a:t>Master Comparison: Passive vs Active × Model-free vs Model-based</a:t>
            </a:r>
            <a:endParaRPr lang="en-US" sz="800" dirty="0"/>
          </a:p>
        </p:txBody>
      </p:sp>
      <p:sp>
        <p:nvSpPr>
          <p:cNvPr id="17" name="Shape 15"/>
          <p:cNvSpPr/>
          <p:nvPr/>
        </p:nvSpPr>
        <p:spPr>
          <a:xfrm>
            <a:off x="502920" y="2377440"/>
            <a:ext cx="8046720" cy="182880"/>
          </a:xfrm>
          <a:prstGeom prst="rect">
            <a:avLst/>
          </a:prstGeom>
          <a:solidFill>
            <a:srgbClr val="1C7293"/>
          </a:solidFill>
          <a:ln w="6350">
            <a:solidFill>
              <a:srgbClr val="1C7293"/>
            </a:solidFill>
            <a:prstDash val="solid"/>
          </a:ln>
        </p:spPr>
      </p:sp>
      <p:sp>
        <p:nvSpPr>
          <p:cNvPr id="18" name="Text 16"/>
          <p:cNvSpPr/>
          <p:nvPr/>
        </p:nvSpPr>
        <p:spPr>
          <a:xfrm>
            <a:off x="502920" y="2377440"/>
            <a:ext cx="1097280" cy="182880"/>
          </a:xfrm>
          <a:prstGeom prst="rect">
            <a:avLst/>
          </a:prstGeom>
          <a:noFill/>
          <a:ln/>
        </p:spPr>
        <p:txBody>
          <a:bodyPr wrap="square"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Method</a:t>
            </a:r>
            <a:endParaRPr lang="en-US" sz="750" dirty="0"/>
          </a:p>
        </p:txBody>
      </p:sp>
      <p:sp>
        <p:nvSpPr>
          <p:cNvPr id="19" name="Text 17"/>
          <p:cNvSpPr/>
          <p:nvPr/>
        </p:nvSpPr>
        <p:spPr>
          <a:xfrm>
            <a:off x="1600200" y="2377440"/>
            <a:ext cx="1280160" cy="182880"/>
          </a:xfrm>
          <a:prstGeom prst="rect">
            <a:avLst/>
          </a:prstGeom>
          <a:noFill/>
          <a:ln/>
        </p:spPr>
        <p:txBody>
          <a:bodyPr wrap="square"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Passive/Active</a:t>
            </a:r>
            <a:endParaRPr lang="en-US" sz="750" dirty="0"/>
          </a:p>
        </p:txBody>
      </p:sp>
      <p:sp>
        <p:nvSpPr>
          <p:cNvPr id="20" name="Text 18"/>
          <p:cNvSpPr/>
          <p:nvPr/>
        </p:nvSpPr>
        <p:spPr>
          <a:xfrm>
            <a:off x="2880360" y="2377440"/>
            <a:ext cx="1371600" cy="182880"/>
          </a:xfrm>
          <a:prstGeom prst="rect">
            <a:avLst/>
          </a:prstGeom>
          <a:noFill/>
          <a:ln/>
        </p:spPr>
        <p:txBody>
          <a:bodyPr wrap="square"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Model-free/based</a:t>
            </a:r>
            <a:endParaRPr lang="en-US" sz="750" dirty="0"/>
          </a:p>
        </p:txBody>
      </p:sp>
      <p:sp>
        <p:nvSpPr>
          <p:cNvPr id="21" name="Text 19"/>
          <p:cNvSpPr/>
          <p:nvPr/>
        </p:nvSpPr>
        <p:spPr>
          <a:xfrm>
            <a:off x="4251960" y="2377440"/>
            <a:ext cx="4114800" cy="182880"/>
          </a:xfrm>
          <a:prstGeom prst="rect">
            <a:avLst/>
          </a:prstGeom>
          <a:noFill/>
          <a:ln/>
        </p:spPr>
        <p:txBody>
          <a:bodyPr wrap="square"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Key Idea</a:t>
            </a:r>
            <a:endParaRPr lang="en-US" sz="750" dirty="0"/>
          </a:p>
        </p:txBody>
      </p:sp>
      <p:sp>
        <p:nvSpPr>
          <p:cNvPr id="22" name="Shape 20"/>
          <p:cNvSpPr/>
          <p:nvPr/>
        </p:nvSpPr>
        <p:spPr>
          <a:xfrm>
            <a:off x="502920" y="2587752"/>
            <a:ext cx="8046720" cy="182880"/>
          </a:xfrm>
          <a:prstGeom prst="rect">
            <a:avLst/>
          </a:prstGeom>
          <a:solidFill>
            <a:srgbClr val="FFFFFF"/>
          </a:solidFill>
          <a:ln w="6350">
            <a:solidFill>
              <a:srgbClr val="E8F4F8"/>
            </a:solidFill>
            <a:prstDash val="solid"/>
          </a:ln>
        </p:spPr>
      </p:sp>
      <p:sp>
        <p:nvSpPr>
          <p:cNvPr id="23" name="Text 21"/>
          <p:cNvSpPr/>
          <p:nvPr/>
        </p:nvSpPr>
        <p:spPr>
          <a:xfrm>
            <a:off x="502920" y="2587752"/>
            <a:ext cx="1097280" cy="182880"/>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DUE</a:t>
            </a:r>
            <a:endParaRPr lang="en-US" sz="750" dirty="0"/>
          </a:p>
        </p:txBody>
      </p:sp>
      <p:sp>
        <p:nvSpPr>
          <p:cNvPr id="24" name="Text 22"/>
          <p:cNvSpPr/>
          <p:nvPr/>
        </p:nvSpPr>
        <p:spPr>
          <a:xfrm>
            <a:off x="1600200" y="2587752"/>
            <a:ext cx="128016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Passive</a:t>
            </a:r>
            <a:endParaRPr lang="en-US" sz="750" dirty="0"/>
          </a:p>
        </p:txBody>
      </p:sp>
      <p:sp>
        <p:nvSpPr>
          <p:cNvPr id="25" name="Text 23"/>
          <p:cNvSpPr/>
          <p:nvPr/>
        </p:nvSpPr>
        <p:spPr>
          <a:xfrm>
            <a:off x="2880360" y="2587752"/>
            <a:ext cx="137160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Model-free</a:t>
            </a:r>
            <a:endParaRPr lang="en-US" sz="750" dirty="0"/>
          </a:p>
        </p:txBody>
      </p:sp>
      <p:sp>
        <p:nvSpPr>
          <p:cNvPr id="26" name="Text 24"/>
          <p:cNvSpPr/>
          <p:nvPr/>
        </p:nvSpPr>
        <p:spPr>
          <a:xfrm>
            <a:off x="4251960" y="2587752"/>
            <a:ext cx="411480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Average returns over full episodes</a:t>
            </a:r>
            <a:endParaRPr lang="en-US" sz="750" dirty="0"/>
          </a:p>
        </p:txBody>
      </p:sp>
      <p:sp>
        <p:nvSpPr>
          <p:cNvPr id="27" name="Shape 25"/>
          <p:cNvSpPr/>
          <p:nvPr/>
        </p:nvSpPr>
        <p:spPr>
          <a:xfrm>
            <a:off x="502920" y="2770632"/>
            <a:ext cx="8046720" cy="182880"/>
          </a:xfrm>
          <a:prstGeom prst="rect">
            <a:avLst/>
          </a:prstGeom>
          <a:solidFill>
            <a:srgbClr val="E8F4F8"/>
          </a:solidFill>
          <a:ln w="6350">
            <a:solidFill>
              <a:srgbClr val="E8F4F8"/>
            </a:solidFill>
            <a:prstDash val="solid"/>
          </a:ln>
        </p:spPr>
      </p:sp>
      <p:sp>
        <p:nvSpPr>
          <p:cNvPr id="28" name="Text 26"/>
          <p:cNvSpPr/>
          <p:nvPr/>
        </p:nvSpPr>
        <p:spPr>
          <a:xfrm>
            <a:off x="502920" y="2770632"/>
            <a:ext cx="1097280" cy="182880"/>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ADP</a:t>
            </a:r>
            <a:endParaRPr lang="en-US" sz="750" dirty="0"/>
          </a:p>
        </p:txBody>
      </p:sp>
      <p:sp>
        <p:nvSpPr>
          <p:cNvPr id="29" name="Text 27"/>
          <p:cNvSpPr/>
          <p:nvPr/>
        </p:nvSpPr>
        <p:spPr>
          <a:xfrm>
            <a:off x="1600200" y="2770632"/>
            <a:ext cx="128016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Passive</a:t>
            </a:r>
            <a:endParaRPr lang="en-US" sz="750" dirty="0"/>
          </a:p>
        </p:txBody>
      </p:sp>
      <p:sp>
        <p:nvSpPr>
          <p:cNvPr id="30" name="Text 28"/>
          <p:cNvSpPr/>
          <p:nvPr/>
        </p:nvSpPr>
        <p:spPr>
          <a:xfrm>
            <a:off x="2880360" y="2770632"/>
            <a:ext cx="137160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Model-based</a:t>
            </a:r>
            <a:endParaRPr lang="en-US" sz="750" dirty="0"/>
          </a:p>
        </p:txBody>
      </p:sp>
      <p:sp>
        <p:nvSpPr>
          <p:cNvPr id="31" name="Text 29"/>
          <p:cNvSpPr/>
          <p:nvPr/>
        </p:nvSpPr>
        <p:spPr>
          <a:xfrm>
            <a:off x="4251960" y="2770632"/>
            <a:ext cx="411480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Learn P and R, solve Bellman exactly</a:t>
            </a:r>
            <a:endParaRPr lang="en-US" sz="750" dirty="0"/>
          </a:p>
        </p:txBody>
      </p:sp>
      <p:sp>
        <p:nvSpPr>
          <p:cNvPr id="32" name="Shape 30"/>
          <p:cNvSpPr/>
          <p:nvPr/>
        </p:nvSpPr>
        <p:spPr>
          <a:xfrm>
            <a:off x="502920" y="2953512"/>
            <a:ext cx="8046720" cy="182880"/>
          </a:xfrm>
          <a:prstGeom prst="rect">
            <a:avLst/>
          </a:prstGeom>
          <a:solidFill>
            <a:srgbClr val="FFFFFF"/>
          </a:solidFill>
          <a:ln w="6350">
            <a:solidFill>
              <a:srgbClr val="E8F4F8"/>
            </a:solidFill>
            <a:prstDash val="solid"/>
          </a:ln>
        </p:spPr>
      </p:sp>
      <p:sp>
        <p:nvSpPr>
          <p:cNvPr id="33" name="Text 31"/>
          <p:cNvSpPr/>
          <p:nvPr/>
        </p:nvSpPr>
        <p:spPr>
          <a:xfrm>
            <a:off x="502920" y="2953512"/>
            <a:ext cx="1097280" cy="182880"/>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TD</a:t>
            </a:r>
            <a:endParaRPr lang="en-US" sz="750" dirty="0"/>
          </a:p>
        </p:txBody>
      </p:sp>
      <p:sp>
        <p:nvSpPr>
          <p:cNvPr id="34" name="Text 32"/>
          <p:cNvSpPr/>
          <p:nvPr/>
        </p:nvSpPr>
        <p:spPr>
          <a:xfrm>
            <a:off x="1600200" y="2953512"/>
            <a:ext cx="128016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Passive</a:t>
            </a:r>
            <a:endParaRPr lang="en-US" sz="750" dirty="0"/>
          </a:p>
        </p:txBody>
      </p:sp>
      <p:sp>
        <p:nvSpPr>
          <p:cNvPr id="35" name="Text 33"/>
          <p:cNvSpPr/>
          <p:nvPr/>
        </p:nvSpPr>
        <p:spPr>
          <a:xfrm>
            <a:off x="2880360" y="2953512"/>
            <a:ext cx="137160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Model-free</a:t>
            </a:r>
            <a:endParaRPr lang="en-US" sz="750" dirty="0"/>
          </a:p>
        </p:txBody>
      </p:sp>
      <p:sp>
        <p:nvSpPr>
          <p:cNvPr id="36" name="Text 34"/>
          <p:cNvSpPr/>
          <p:nvPr/>
        </p:nvSpPr>
        <p:spPr>
          <a:xfrm>
            <a:off x="4251960" y="2953512"/>
            <a:ext cx="411480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Update after each step: U ← U + α·δ</a:t>
            </a:r>
            <a:endParaRPr lang="en-US" sz="750" dirty="0"/>
          </a:p>
        </p:txBody>
      </p:sp>
      <p:sp>
        <p:nvSpPr>
          <p:cNvPr id="37" name="Shape 35"/>
          <p:cNvSpPr/>
          <p:nvPr/>
        </p:nvSpPr>
        <p:spPr>
          <a:xfrm>
            <a:off x="502920" y="3136392"/>
            <a:ext cx="8046720" cy="182880"/>
          </a:xfrm>
          <a:prstGeom prst="rect">
            <a:avLst/>
          </a:prstGeom>
          <a:solidFill>
            <a:srgbClr val="E8F4F8"/>
          </a:solidFill>
          <a:ln w="6350">
            <a:solidFill>
              <a:srgbClr val="E8F4F8"/>
            </a:solidFill>
            <a:prstDash val="solid"/>
          </a:ln>
        </p:spPr>
      </p:sp>
      <p:sp>
        <p:nvSpPr>
          <p:cNvPr id="38" name="Text 36"/>
          <p:cNvSpPr/>
          <p:nvPr/>
        </p:nvSpPr>
        <p:spPr>
          <a:xfrm>
            <a:off x="502920" y="3136392"/>
            <a:ext cx="1097280" cy="182880"/>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Q-learning</a:t>
            </a:r>
            <a:endParaRPr lang="en-US" sz="750" dirty="0"/>
          </a:p>
        </p:txBody>
      </p:sp>
      <p:sp>
        <p:nvSpPr>
          <p:cNvPr id="39" name="Text 37"/>
          <p:cNvSpPr/>
          <p:nvPr/>
        </p:nvSpPr>
        <p:spPr>
          <a:xfrm>
            <a:off x="1600200" y="3136392"/>
            <a:ext cx="128016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Active</a:t>
            </a:r>
            <a:endParaRPr lang="en-US" sz="750" dirty="0"/>
          </a:p>
        </p:txBody>
      </p:sp>
      <p:sp>
        <p:nvSpPr>
          <p:cNvPr id="40" name="Text 38"/>
          <p:cNvSpPr/>
          <p:nvPr/>
        </p:nvSpPr>
        <p:spPr>
          <a:xfrm>
            <a:off x="2880360" y="3136392"/>
            <a:ext cx="137160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Model-free</a:t>
            </a:r>
            <a:endParaRPr lang="en-US" sz="750" dirty="0"/>
          </a:p>
        </p:txBody>
      </p:sp>
      <p:sp>
        <p:nvSpPr>
          <p:cNvPr id="41" name="Text 39"/>
          <p:cNvSpPr/>
          <p:nvPr/>
        </p:nvSpPr>
        <p:spPr>
          <a:xfrm>
            <a:off x="4251960" y="3136392"/>
            <a:ext cx="4114800" cy="182880"/>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Learn Q(s,a); pick argmax_a Q(s,a)</a:t>
            </a:r>
            <a:endParaRPr lang="en-US" sz="750" dirty="0"/>
          </a:p>
        </p:txBody>
      </p:sp>
      <p:sp>
        <p:nvSpPr>
          <p:cNvPr id="42" name="Shape 40"/>
          <p:cNvSpPr/>
          <p:nvPr/>
        </p:nvSpPr>
        <p:spPr>
          <a:xfrm>
            <a:off x="365760" y="3383280"/>
            <a:ext cx="8412480" cy="777240"/>
          </a:xfrm>
          <a:prstGeom prst="rect">
            <a:avLst/>
          </a:prstGeom>
          <a:solidFill>
            <a:srgbClr val="ECFDF5"/>
          </a:solidFill>
          <a:ln w="6350">
            <a:solidFill>
              <a:srgbClr val="059669"/>
            </a:solidFill>
            <a:prstDash val="solid"/>
          </a:ln>
        </p:spPr>
      </p:sp>
      <p:sp>
        <p:nvSpPr>
          <p:cNvPr id="43" name="Text 41"/>
          <p:cNvSpPr/>
          <p:nvPr/>
        </p:nvSpPr>
        <p:spPr>
          <a:xfrm>
            <a:off x="502920" y="3401568"/>
            <a:ext cx="4572000" cy="182880"/>
          </a:xfrm>
          <a:prstGeom prst="rect">
            <a:avLst/>
          </a:prstGeom>
          <a:noFill/>
          <a:ln/>
        </p:spPr>
        <p:txBody>
          <a:bodyPr wrap="square" rtlCol="0" anchor="ctr"/>
          <a:lstStyle/>
          <a:p>
            <a:pPr indent="0" marL="0">
              <a:buNone/>
            </a:pPr>
            <a:r>
              <a:rPr lang="en-US" sz="900" b="1" dirty="0">
                <a:solidFill>
                  <a:srgbClr val="059669"/>
                </a:solidFill>
                <a:latin typeface="Georgia" pitchFamily="34" charset="0"/>
                <a:ea typeface="Georgia" pitchFamily="34" charset="-122"/>
                <a:cs typeface="Georgia" pitchFamily="34" charset="-120"/>
              </a:rPr>
              <a:t>Key Definitions</a:t>
            </a:r>
            <a:endParaRPr lang="en-US" sz="900" dirty="0"/>
          </a:p>
        </p:txBody>
      </p:sp>
      <p:sp>
        <p:nvSpPr>
          <p:cNvPr id="44" name="Text 42"/>
          <p:cNvSpPr/>
          <p:nvPr/>
        </p:nvSpPr>
        <p:spPr>
          <a:xfrm>
            <a:off x="548640" y="3611880"/>
            <a:ext cx="8046720" cy="109728"/>
          </a:xfrm>
          <a:prstGeom prst="rect">
            <a:avLst/>
          </a:prstGeom>
          <a:noFill/>
          <a:ln/>
        </p:spPr>
        <p:txBody>
          <a:bodyPr wrap="square" rtlCol="0" anchor="ctr"/>
          <a:lstStyle/>
          <a:p>
            <a:pPr indent="0" marL="0">
              <a:buNone/>
            </a:pPr>
            <a:r>
              <a:rPr lang="en-US" sz="700" dirty="0">
                <a:solidFill>
                  <a:srgbClr val="2D3748"/>
                </a:solidFill>
                <a:latin typeface="Calibri" pitchFamily="34" charset="0"/>
                <a:ea typeface="Calibri" pitchFamily="34" charset="-122"/>
                <a:cs typeface="Calibri" pitchFamily="34" charset="-120"/>
              </a:rPr>
              <a:t>• Policy π(s): rule telling agent what action to take in each state. Goal: find optimal policy π*.</a:t>
            </a:r>
            <a:endParaRPr lang="en-US" sz="700" dirty="0"/>
          </a:p>
        </p:txBody>
      </p:sp>
      <p:sp>
        <p:nvSpPr>
          <p:cNvPr id="45" name="Text 43"/>
          <p:cNvSpPr/>
          <p:nvPr/>
        </p:nvSpPr>
        <p:spPr>
          <a:xfrm>
            <a:off x="548640" y="3721608"/>
            <a:ext cx="8046720" cy="109728"/>
          </a:xfrm>
          <a:prstGeom prst="rect">
            <a:avLst/>
          </a:prstGeom>
          <a:noFill/>
          <a:ln/>
        </p:spPr>
        <p:txBody>
          <a:bodyPr wrap="square" rtlCol="0" anchor="ctr"/>
          <a:lstStyle/>
          <a:p>
            <a:pPr indent="0" marL="0">
              <a:buNone/>
            </a:pPr>
            <a:r>
              <a:rPr lang="en-US" sz="700" dirty="0">
                <a:solidFill>
                  <a:srgbClr val="2D3748"/>
                </a:solidFill>
                <a:latin typeface="Calibri" pitchFamily="34" charset="0"/>
                <a:ea typeface="Calibri" pitchFamily="34" charset="-122"/>
                <a:cs typeface="Calibri" pitchFamily="34" charset="-120"/>
              </a:rPr>
              <a:t>• Utility U(s): expected total future reward from state s. High U = great state to be in.</a:t>
            </a:r>
            <a:endParaRPr lang="en-US" sz="700" dirty="0"/>
          </a:p>
        </p:txBody>
      </p:sp>
      <p:sp>
        <p:nvSpPr>
          <p:cNvPr id="46" name="Text 44"/>
          <p:cNvSpPr/>
          <p:nvPr/>
        </p:nvSpPr>
        <p:spPr>
          <a:xfrm>
            <a:off x="548640" y="3831336"/>
            <a:ext cx="8046720" cy="109728"/>
          </a:xfrm>
          <a:prstGeom prst="rect">
            <a:avLst/>
          </a:prstGeom>
          <a:noFill/>
          <a:ln/>
        </p:spPr>
        <p:txBody>
          <a:bodyPr wrap="square" rtlCol="0" anchor="ctr"/>
          <a:lstStyle/>
          <a:p>
            <a:pPr indent="0" marL="0">
              <a:buNone/>
            </a:pPr>
            <a:r>
              <a:rPr lang="en-US" sz="700" dirty="0">
                <a:solidFill>
                  <a:srgbClr val="2D3748"/>
                </a:solidFill>
                <a:latin typeface="Calibri" pitchFamily="34" charset="0"/>
                <a:ea typeface="Calibri" pitchFamily="34" charset="-122"/>
                <a:cs typeface="Calibri" pitchFamily="34" charset="-120"/>
              </a:rPr>
              <a:t>• Discount factor γ (0≤γ≤1): how much future rewards matter vs immediate rewards. γ→1 = far-sighted; γ→0 = greedy.</a:t>
            </a:r>
            <a:endParaRPr lang="en-US" sz="700" dirty="0"/>
          </a:p>
        </p:txBody>
      </p:sp>
      <p:sp>
        <p:nvSpPr>
          <p:cNvPr id="47" name="Text 45"/>
          <p:cNvSpPr/>
          <p:nvPr/>
        </p:nvSpPr>
        <p:spPr>
          <a:xfrm>
            <a:off x="548640" y="3941064"/>
            <a:ext cx="8046720" cy="109728"/>
          </a:xfrm>
          <a:prstGeom prst="rect">
            <a:avLst/>
          </a:prstGeom>
          <a:noFill/>
          <a:ln/>
        </p:spPr>
        <p:txBody>
          <a:bodyPr wrap="square" rtlCol="0" anchor="ctr"/>
          <a:lstStyle/>
          <a:p>
            <a:pPr indent="0" marL="0">
              <a:buNone/>
            </a:pPr>
            <a:r>
              <a:rPr lang="en-US" sz="700" dirty="0">
                <a:solidFill>
                  <a:srgbClr val="2D3748"/>
                </a:solidFill>
                <a:latin typeface="Calibri" pitchFamily="34" charset="0"/>
                <a:ea typeface="Calibri" pitchFamily="34" charset="-122"/>
                <a:cs typeface="Calibri" pitchFamily="34" charset="-120"/>
              </a:rPr>
              <a:t>• TD error δ = R(s) + γ·U(s') − U(s): the SURPRISE — was reality better or worse than expected?</a:t>
            </a:r>
            <a:endParaRPr lang="en-US" sz="700" dirty="0"/>
          </a:p>
        </p:txBody>
      </p:sp>
      <p:sp>
        <p:nvSpPr>
          <p:cNvPr id="48" name="Text 46"/>
          <p:cNvSpPr/>
          <p:nvPr/>
        </p:nvSpPr>
        <p:spPr>
          <a:xfrm>
            <a:off x="548640" y="4050792"/>
            <a:ext cx="8046720" cy="109728"/>
          </a:xfrm>
          <a:prstGeom prst="rect">
            <a:avLst/>
          </a:prstGeom>
          <a:noFill/>
          <a:ln/>
        </p:spPr>
        <p:txBody>
          <a:bodyPr wrap="square" rtlCol="0" anchor="ctr"/>
          <a:lstStyle/>
          <a:p>
            <a:pPr indent="0" marL="0">
              <a:buNone/>
            </a:pPr>
            <a:r>
              <a:rPr lang="en-US" sz="700" dirty="0">
                <a:solidFill>
                  <a:srgbClr val="2D3748"/>
                </a:solidFill>
                <a:latin typeface="Calibri" pitchFamily="34" charset="0"/>
                <a:ea typeface="Calibri" pitchFamily="34" charset="-122"/>
                <a:cs typeface="Calibri" pitchFamily="34" charset="-120"/>
              </a:rPr>
              <a:t>• Exploration vs Exploitation: try new actions (explore) vs do best known action (exploit). ε-greedy balances both.</a:t>
            </a:r>
            <a:endParaRPr lang="en-US" sz="700" dirty="0"/>
          </a:p>
        </p:txBody>
      </p:sp>
      <p:sp>
        <p:nvSpPr>
          <p:cNvPr id="49" name="Shape 47"/>
          <p:cNvSpPr/>
          <p:nvPr/>
        </p:nvSpPr>
        <p:spPr>
          <a:xfrm>
            <a:off x="365760" y="4251960"/>
            <a:ext cx="8412480" cy="411480"/>
          </a:xfrm>
          <a:prstGeom prst="rect">
            <a:avLst/>
          </a:prstGeom>
          <a:solidFill>
            <a:srgbClr val="EDE9FE"/>
          </a:solidFill>
          <a:ln w="6350">
            <a:solidFill>
              <a:srgbClr val="7C3AED"/>
            </a:solidFill>
            <a:prstDash val="solid"/>
          </a:ln>
        </p:spPr>
      </p:sp>
      <p:sp>
        <p:nvSpPr>
          <p:cNvPr id="50" name="Text 48"/>
          <p:cNvSpPr/>
          <p:nvPr/>
        </p:nvSpPr>
        <p:spPr>
          <a:xfrm>
            <a:off x="502920" y="4270248"/>
            <a:ext cx="2743200" cy="164592"/>
          </a:xfrm>
          <a:prstGeom prst="rect">
            <a:avLst/>
          </a:prstGeom>
          <a:noFill/>
          <a:ln/>
        </p:spPr>
        <p:txBody>
          <a:bodyPr wrap="square" rtlCol="0" anchor="ctr"/>
          <a:lstStyle/>
          <a:p>
            <a:pPr indent="0" marL="0">
              <a:buNone/>
            </a:pPr>
            <a:r>
              <a:rPr lang="en-US" sz="900" b="1" dirty="0">
                <a:solidFill>
                  <a:srgbClr val="7C3AED"/>
                </a:solidFill>
                <a:latin typeface="Georgia" pitchFamily="34" charset="0"/>
                <a:ea typeface="Georgia" pitchFamily="34" charset="-122"/>
                <a:cs typeface="Georgia" pitchFamily="34" charset="-120"/>
              </a:rPr>
              <a:t>The Complete Picture</a:t>
            </a:r>
            <a:endParaRPr lang="en-US" sz="900" dirty="0"/>
          </a:p>
        </p:txBody>
      </p:sp>
      <p:sp>
        <p:nvSpPr>
          <p:cNvPr id="51" name="Text 49"/>
          <p:cNvSpPr/>
          <p:nvPr/>
        </p:nvSpPr>
        <p:spPr>
          <a:xfrm>
            <a:off x="548640" y="4453128"/>
            <a:ext cx="8046720" cy="164592"/>
          </a:xfrm>
          <a:prstGeom prst="rect">
            <a:avLst/>
          </a:prstGeom>
          <a:noFill/>
          <a:ln/>
        </p:spPr>
        <p:txBody>
          <a:bodyPr wrap="square" rtlCol="0" anchor="ctr"/>
          <a:lstStyle/>
          <a:p>
            <a:pPr indent="0" marL="0">
              <a:buNone/>
            </a:pPr>
            <a:r>
              <a:rPr lang="en-US" sz="750" i="1" dirty="0">
                <a:solidFill>
                  <a:srgbClr val="2D3748"/>
                </a:solidFill>
                <a:latin typeface="Calibri" pitchFamily="34" charset="0"/>
                <a:ea typeface="Calibri" pitchFamily="34" charset="-122"/>
                <a:cs typeface="Calibri" pitchFamily="34" charset="-120"/>
              </a:rPr>
              <a:t>Module 1: DEFINE the problem  →  Module 2: SEARCH for solutions  →  Module 3: REASON with knowledge  →  Module 4: LEARN from experience</a:t>
            </a:r>
            <a:endParaRPr lang="en-US" sz="7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Self-Check Questions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 = Exam hot topics (Part A: 3 marks | Part B: 9 marks)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Text 4"/>
          <p:cNvSpPr/>
          <p:nvPr/>
        </p:nvSpPr>
        <p:spPr>
          <a:xfrm>
            <a:off x="548640" y="960120"/>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1.</a:t>
            </a:r>
            <a:endParaRPr lang="en-US" sz="900" dirty="0"/>
          </a:p>
        </p:txBody>
      </p:sp>
      <p:sp>
        <p:nvSpPr>
          <p:cNvPr id="7" name="Text 5"/>
          <p:cNvSpPr/>
          <p:nvPr/>
        </p:nvSpPr>
        <p:spPr>
          <a:xfrm>
            <a:off x="822960" y="960120"/>
            <a:ext cx="7406640" cy="237744"/>
          </a:xfrm>
          <a:prstGeom prst="rect">
            <a:avLst/>
          </a:prstGeom>
          <a:noFill/>
          <a:ln/>
        </p:spPr>
        <p:txBody>
          <a:bodyPr wrap="square" lIns="0" tIns="0" rIns="0" bIns="0" rtlCol="0" anchor="ctr"/>
          <a:lstStyle/>
          <a:p>
            <a:pPr indent="0" marL="0">
              <a:buNone/>
            </a:pPr>
            <a:r>
              <a:rPr lang="en-US" sz="800" dirty="0">
                <a:solidFill>
                  <a:srgbClr val="2D3748"/>
                </a:solidFill>
                <a:latin typeface="Calibri" pitchFamily="34" charset="0"/>
                <a:ea typeface="Calibri" pitchFamily="34" charset="-122"/>
                <a:cs typeface="Calibri" pitchFamily="34" charset="-120"/>
              </a:rPr>
              <a:t>Contrast supervised, unsupervised, and reinforcement learning with one example each.</a:t>
            </a:r>
            <a:endParaRPr lang="en-US" sz="800" dirty="0"/>
          </a:p>
        </p:txBody>
      </p:sp>
      <p:sp>
        <p:nvSpPr>
          <p:cNvPr id="8" name="Text 6"/>
          <p:cNvSpPr/>
          <p:nvPr/>
        </p:nvSpPr>
        <p:spPr>
          <a:xfrm>
            <a:off x="548640" y="1216152"/>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2.</a:t>
            </a:r>
            <a:endParaRPr lang="en-US" sz="900" dirty="0"/>
          </a:p>
        </p:txBody>
      </p:sp>
      <p:sp>
        <p:nvSpPr>
          <p:cNvPr id="9" name="Text 7"/>
          <p:cNvSpPr/>
          <p:nvPr/>
        </p:nvSpPr>
        <p:spPr>
          <a:xfrm>
            <a:off x="822960" y="1216152"/>
            <a:ext cx="7406640" cy="237744"/>
          </a:xfrm>
          <a:prstGeom prst="rect">
            <a:avLst/>
          </a:prstGeom>
          <a:noFill/>
          <a:ln/>
        </p:spPr>
        <p:txBody>
          <a:bodyPr wrap="square" lIns="0" tIns="0" rIns="0" bIns="0" rtlCol="0" anchor="ctr"/>
          <a:lstStyle/>
          <a:p>
            <a:pPr indent="0" marL="0">
              <a:buNone/>
            </a:pPr>
            <a:r>
              <a:rPr lang="en-US" sz="800" dirty="0">
                <a:solidFill>
                  <a:srgbClr val="2D3748"/>
                </a:solidFill>
                <a:latin typeface="Calibri" pitchFamily="34" charset="0"/>
                <a:ea typeface="Calibri" pitchFamily="34" charset="-122"/>
                <a:cs typeface="Calibri" pitchFamily="34" charset="-120"/>
              </a:rPr>
              <a:t>What is the credit-assignment problem? Why does delayed reward cause it?</a:t>
            </a:r>
            <a:endParaRPr lang="en-US" sz="800" dirty="0"/>
          </a:p>
        </p:txBody>
      </p:sp>
      <p:sp>
        <p:nvSpPr>
          <p:cNvPr id="10" name="Text 8"/>
          <p:cNvSpPr/>
          <p:nvPr/>
        </p:nvSpPr>
        <p:spPr>
          <a:xfrm>
            <a:off x="548640" y="1472184"/>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3.</a:t>
            </a:r>
            <a:endParaRPr lang="en-US" sz="900" dirty="0"/>
          </a:p>
        </p:txBody>
      </p:sp>
      <p:sp>
        <p:nvSpPr>
          <p:cNvPr id="11" name="Text 9"/>
          <p:cNvSpPr/>
          <p:nvPr/>
        </p:nvSpPr>
        <p:spPr>
          <a:xfrm>
            <a:off x="822960" y="1472184"/>
            <a:ext cx="7406640" cy="237744"/>
          </a:xfrm>
          <a:prstGeom prst="rect">
            <a:avLst/>
          </a:prstGeom>
          <a:noFill/>
          <a:ln/>
        </p:spPr>
        <p:txBody>
          <a:bodyPr wrap="square" lIns="0" tIns="0" rIns="0" bIns="0" rtlCol="0" anchor="ctr"/>
          <a:lstStyle/>
          <a:p>
            <a:pPr indent="0" marL="0">
              <a:buNone/>
            </a:pPr>
            <a:r>
              <a:rPr lang="en-US" sz="800" b="1" dirty="0">
                <a:solidFill>
                  <a:srgbClr val="1A1A2E"/>
                </a:solidFill>
                <a:latin typeface="Calibri" pitchFamily="34" charset="0"/>
                <a:ea typeface="Calibri" pitchFamily="34" charset="-122"/>
                <a:cs typeface="Calibri" pitchFamily="34" charset="-120"/>
              </a:rPr>
              <a:t>Define: MDP, policy, utility, discount factor. What does γ control?</a:t>
            </a:r>
            <a:endParaRPr lang="en-US" sz="800" dirty="0"/>
          </a:p>
        </p:txBody>
      </p:sp>
      <p:sp>
        <p:nvSpPr>
          <p:cNvPr id="12" name="Text 10"/>
          <p:cNvSpPr/>
          <p:nvPr/>
        </p:nvSpPr>
        <p:spPr>
          <a:xfrm>
            <a:off x="8321040" y="1472184"/>
            <a:ext cx="274320" cy="237744"/>
          </a:xfrm>
          <a:prstGeom prst="rect">
            <a:avLst/>
          </a:prstGeom>
          <a:noFill/>
          <a:ln/>
        </p:spPr>
        <p:txBody>
          <a:bodyPr wrap="square" rtlCol="0" anchor="ctr"/>
          <a:lstStyle/>
          <a:p>
            <a:pPr indent="0" marL="0">
              <a:buNone/>
            </a:pPr>
            <a:r>
              <a:rPr lang="en-US" sz="900" dirty="0">
                <a:solidFill>
                  <a:srgbClr val="000000"/>
                </a:solidFill>
              </a:rPr>
              <a:t>⚡</a:t>
            </a:r>
            <a:endParaRPr lang="en-US" sz="900" dirty="0"/>
          </a:p>
        </p:txBody>
      </p:sp>
      <p:sp>
        <p:nvSpPr>
          <p:cNvPr id="13" name="Text 11"/>
          <p:cNvSpPr/>
          <p:nvPr/>
        </p:nvSpPr>
        <p:spPr>
          <a:xfrm>
            <a:off x="548640" y="1728216"/>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4.</a:t>
            </a:r>
            <a:endParaRPr lang="en-US" sz="900" dirty="0"/>
          </a:p>
        </p:txBody>
      </p:sp>
      <p:sp>
        <p:nvSpPr>
          <p:cNvPr id="14" name="Text 12"/>
          <p:cNvSpPr/>
          <p:nvPr/>
        </p:nvSpPr>
        <p:spPr>
          <a:xfrm>
            <a:off x="822960" y="1728216"/>
            <a:ext cx="7406640" cy="237744"/>
          </a:xfrm>
          <a:prstGeom prst="rect">
            <a:avLst/>
          </a:prstGeom>
          <a:noFill/>
          <a:ln/>
        </p:spPr>
        <p:txBody>
          <a:bodyPr wrap="square" lIns="0" tIns="0" rIns="0" bIns="0" rtlCol="0" anchor="ctr"/>
          <a:lstStyle/>
          <a:p>
            <a:pPr indent="0" marL="0">
              <a:buNone/>
            </a:pPr>
            <a:r>
              <a:rPr lang="en-US" sz="800" b="1" dirty="0">
                <a:solidFill>
                  <a:srgbClr val="1A1A2E"/>
                </a:solidFill>
                <a:latin typeface="Calibri" pitchFamily="34" charset="0"/>
                <a:ea typeface="Calibri" pitchFamily="34" charset="-122"/>
                <a:cs typeface="Calibri" pitchFamily="34" charset="-120"/>
              </a:rPr>
              <a:t>Explain the Bellman equation in your own words.</a:t>
            </a:r>
            <a:endParaRPr lang="en-US" sz="800" dirty="0"/>
          </a:p>
        </p:txBody>
      </p:sp>
      <p:sp>
        <p:nvSpPr>
          <p:cNvPr id="15" name="Text 13"/>
          <p:cNvSpPr/>
          <p:nvPr/>
        </p:nvSpPr>
        <p:spPr>
          <a:xfrm>
            <a:off x="8321040" y="1728216"/>
            <a:ext cx="274320" cy="237744"/>
          </a:xfrm>
          <a:prstGeom prst="rect">
            <a:avLst/>
          </a:prstGeom>
          <a:noFill/>
          <a:ln/>
        </p:spPr>
        <p:txBody>
          <a:bodyPr wrap="square" rtlCol="0" anchor="ctr"/>
          <a:lstStyle/>
          <a:p>
            <a:pPr indent="0" marL="0">
              <a:buNone/>
            </a:pPr>
            <a:r>
              <a:rPr lang="en-US" sz="900" dirty="0">
                <a:solidFill>
                  <a:srgbClr val="000000"/>
                </a:solidFill>
              </a:rPr>
              <a:t>⚡</a:t>
            </a:r>
            <a:endParaRPr lang="en-US" sz="900" dirty="0"/>
          </a:p>
        </p:txBody>
      </p:sp>
      <p:sp>
        <p:nvSpPr>
          <p:cNvPr id="16" name="Text 14"/>
          <p:cNvSpPr/>
          <p:nvPr/>
        </p:nvSpPr>
        <p:spPr>
          <a:xfrm>
            <a:off x="548640" y="1984248"/>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5.</a:t>
            </a:r>
            <a:endParaRPr lang="en-US" sz="900" dirty="0"/>
          </a:p>
        </p:txBody>
      </p:sp>
      <p:sp>
        <p:nvSpPr>
          <p:cNvPr id="17" name="Text 15"/>
          <p:cNvSpPr/>
          <p:nvPr/>
        </p:nvSpPr>
        <p:spPr>
          <a:xfrm>
            <a:off x="822960" y="1984248"/>
            <a:ext cx="7406640" cy="237744"/>
          </a:xfrm>
          <a:prstGeom prst="rect">
            <a:avLst/>
          </a:prstGeom>
          <a:noFill/>
          <a:ln/>
        </p:spPr>
        <p:txBody>
          <a:bodyPr wrap="square" lIns="0" tIns="0" rIns="0" bIns="0" rtlCol="0" anchor="ctr"/>
          <a:lstStyle/>
          <a:p>
            <a:pPr indent="0" marL="0">
              <a:buNone/>
            </a:pPr>
            <a:r>
              <a:rPr lang="en-US" sz="800" dirty="0">
                <a:solidFill>
                  <a:srgbClr val="2D3748"/>
                </a:solidFill>
                <a:latin typeface="Calibri" pitchFamily="34" charset="0"/>
                <a:ea typeface="Calibri" pitchFamily="34" charset="-122"/>
                <a:cs typeface="Calibri" pitchFamily="34" charset="-120"/>
              </a:rPr>
              <a:t>What does "passive" RL mean? Compare DUE, ADP, TD in a table.</a:t>
            </a:r>
            <a:endParaRPr lang="en-US" sz="800" dirty="0"/>
          </a:p>
        </p:txBody>
      </p:sp>
      <p:sp>
        <p:nvSpPr>
          <p:cNvPr id="18" name="Text 16"/>
          <p:cNvSpPr/>
          <p:nvPr/>
        </p:nvSpPr>
        <p:spPr>
          <a:xfrm>
            <a:off x="548640" y="2240280"/>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6.</a:t>
            </a:r>
            <a:endParaRPr lang="en-US" sz="900" dirty="0"/>
          </a:p>
        </p:txBody>
      </p:sp>
      <p:sp>
        <p:nvSpPr>
          <p:cNvPr id="19" name="Text 17"/>
          <p:cNvSpPr/>
          <p:nvPr/>
        </p:nvSpPr>
        <p:spPr>
          <a:xfrm>
            <a:off x="822960" y="2240280"/>
            <a:ext cx="7406640" cy="237744"/>
          </a:xfrm>
          <a:prstGeom prst="rect">
            <a:avLst/>
          </a:prstGeom>
          <a:noFill/>
          <a:ln/>
        </p:spPr>
        <p:txBody>
          <a:bodyPr wrap="square" lIns="0" tIns="0" rIns="0" bIns="0" rtlCol="0" anchor="ctr"/>
          <a:lstStyle/>
          <a:p>
            <a:pPr indent="0" marL="0">
              <a:buNone/>
            </a:pPr>
            <a:r>
              <a:rPr lang="en-US" sz="800" b="1" dirty="0">
                <a:solidFill>
                  <a:srgbClr val="1A1A2E"/>
                </a:solidFill>
                <a:latin typeface="Calibri" pitchFamily="34" charset="0"/>
                <a:ea typeface="Calibri" pitchFamily="34" charset="-122"/>
                <a:cs typeface="Calibri" pitchFamily="34" charset="-120"/>
              </a:rPr>
              <a:t>Write the TD update rule. Explain each term. What does a positive TD error mean?</a:t>
            </a:r>
            <a:endParaRPr lang="en-US" sz="800" dirty="0"/>
          </a:p>
        </p:txBody>
      </p:sp>
      <p:sp>
        <p:nvSpPr>
          <p:cNvPr id="20" name="Text 18"/>
          <p:cNvSpPr/>
          <p:nvPr/>
        </p:nvSpPr>
        <p:spPr>
          <a:xfrm>
            <a:off x="8321040" y="2240280"/>
            <a:ext cx="274320" cy="237744"/>
          </a:xfrm>
          <a:prstGeom prst="rect">
            <a:avLst/>
          </a:prstGeom>
          <a:noFill/>
          <a:ln/>
        </p:spPr>
        <p:txBody>
          <a:bodyPr wrap="square" rtlCol="0" anchor="ctr"/>
          <a:lstStyle/>
          <a:p>
            <a:pPr indent="0" marL="0">
              <a:buNone/>
            </a:pPr>
            <a:r>
              <a:rPr lang="en-US" sz="900" dirty="0">
                <a:solidFill>
                  <a:srgbClr val="000000"/>
                </a:solidFill>
              </a:rPr>
              <a:t>⚡</a:t>
            </a:r>
            <a:endParaRPr lang="en-US" sz="900" dirty="0"/>
          </a:p>
        </p:txBody>
      </p:sp>
      <p:sp>
        <p:nvSpPr>
          <p:cNvPr id="21" name="Text 19"/>
          <p:cNvSpPr/>
          <p:nvPr/>
        </p:nvSpPr>
        <p:spPr>
          <a:xfrm>
            <a:off x="548640" y="2496312"/>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7.</a:t>
            </a:r>
            <a:endParaRPr lang="en-US" sz="900" dirty="0"/>
          </a:p>
        </p:txBody>
      </p:sp>
      <p:sp>
        <p:nvSpPr>
          <p:cNvPr id="22" name="Text 20"/>
          <p:cNvSpPr/>
          <p:nvPr/>
        </p:nvSpPr>
        <p:spPr>
          <a:xfrm>
            <a:off x="822960" y="2496312"/>
            <a:ext cx="7406640" cy="237744"/>
          </a:xfrm>
          <a:prstGeom prst="rect">
            <a:avLst/>
          </a:prstGeom>
          <a:noFill/>
          <a:ln/>
        </p:spPr>
        <p:txBody>
          <a:bodyPr wrap="square" lIns="0" tIns="0" rIns="0" bIns="0" rtlCol="0" anchor="ctr"/>
          <a:lstStyle/>
          <a:p>
            <a:pPr indent="0" marL="0">
              <a:buNone/>
            </a:pPr>
            <a:r>
              <a:rPr lang="en-US" sz="800" b="1" dirty="0">
                <a:solidFill>
                  <a:srgbClr val="1A1A2E"/>
                </a:solidFill>
                <a:latin typeface="Calibri" pitchFamily="34" charset="0"/>
                <a:ea typeface="Calibri" pitchFamily="34" charset="-122"/>
                <a:cs typeface="Calibri" pitchFamily="34" charset="-120"/>
              </a:rPr>
              <a:t>TD update: U(s)=2.0, R=1, U(s')=3.0, γ=0.9, α=0.1 → target 3.7, error 1.7, U ← 2.17</a:t>
            </a:r>
            <a:endParaRPr lang="en-US" sz="800" dirty="0"/>
          </a:p>
        </p:txBody>
      </p:sp>
      <p:sp>
        <p:nvSpPr>
          <p:cNvPr id="23" name="Text 21"/>
          <p:cNvSpPr/>
          <p:nvPr/>
        </p:nvSpPr>
        <p:spPr>
          <a:xfrm>
            <a:off x="8321040" y="2496312"/>
            <a:ext cx="274320" cy="237744"/>
          </a:xfrm>
          <a:prstGeom prst="rect">
            <a:avLst/>
          </a:prstGeom>
          <a:noFill/>
          <a:ln/>
        </p:spPr>
        <p:txBody>
          <a:bodyPr wrap="square" rtlCol="0" anchor="ctr"/>
          <a:lstStyle/>
          <a:p>
            <a:pPr indent="0" marL="0">
              <a:buNone/>
            </a:pPr>
            <a:r>
              <a:rPr lang="en-US" sz="900" dirty="0">
                <a:solidFill>
                  <a:srgbClr val="000000"/>
                </a:solidFill>
              </a:rPr>
              <a:t>⚡</a:t>
            </a:r>
            <a:endParaRPr lang="en-US" sz="900" dirty="0"/>
          </a:p>
        </p:txBody>
      </p:sp>
      <p:sp>
        <p:nvSpPr>
          <p:cNvPr id="24" name="Text 22"/>
          <p:cNvSpPr/>
          <p:nvPr/>
        </p:nvSpPr>
        <p:spPr>
          <a:xfrm>
            <a:off x="548640" y="2752344"/>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8.</a:t>
            </a:r>
            <a:endParaRPr lang="en-US" sz="900" dirty="0"/>
          </a:p>
        </p:txBody>
      </p:sp>
      <p:sp>
        <p:nvSpPr>
          <p:cNvPr id="25" name="Text 23"/>
          <p:cNvSpPr/>
          <p:nvPr/>
        </p:nvSpPr>
        <p:spPr>
          <a:xfrm>
            <a:off x="822960" y="2752344"/>
            <a:ext cx="7406640" cy="237744"/>
          </a:xfrm>
          <a:prstGeom prst="rect">
            <a:avLst/>
          </a:prstGeom>
          <a:noFill/>
          <a:ln/>
        </p:spPr>
        <p:txBody>
          <a:bodyPr wrap="square" lIns="0" tIns="0" rIns="0" bIns="0" rtlCol="0" anchor="ctr"/>
          <a:lstStyle/>
          <a:p>
            <a:pPr indent="0" marL="0">
              <a:buNone/>
            </a:pPr>
            <a:r>
              <a:rPr lang="en-US" sz="800" b="1" dirty="0">
                <a:solidFill>
                  <a:srgbClr val="1A1A2E"/>
                </a:solidFill>
                <a:latin typeface="Calibri" pitchFamily="34" charset="0"/>
                <a:ea typeface="Calibri" pitchFamily="34" charset="-122"/>
                <a:cs typeface="Calibri" pitchFamily="34" charset="-120"/>
              </a:rPr>
              <a:t>Explain exploration vs exploitation with an analogy.</a:t>
            </a:r>
            <a:endParaRPr lang="en-US" sz="800" dirty="0"/>
          </a:p>
        </p:txBody>
      </p:sp>
      <p:sp>
        <p:nvSpPr>
          <p:cNvPr id="26" name="Text 24"/>
          <p:cNvSpPr/>
          <p:nvPr/>
        </p:nvSpPr>
        <p:spPr>
          <a:xfrm>
            <a:off x="8321040" y="2752344"/>
            <a:ext cx="274320" cy="237744"/>
          </a:xfrm>
          <a:prstGeom prst="rect">
            <a:avLst/>
          </a:prstGeom>
          <a:noFill/>
          <a:ln/>
        </p:spPr>
        <p:txBody>
          <a:bodyPr wrap="square" rtlCol="0" anchor="ctr"/>
          <a:lstStyle/>
          <a:p>
            <a:pPr indent="0" marL="0">
              <a:buNone/>
            </a:pPr>
            <a:r>
              <a:rPr lang="en-US" sz="900" dirty="0">
                <a:solidFill>
                  <a:srgbClr val="000000"/>
                </a:solidFill>
              </a:rPr>
              <a:t>⚡</a:t>
            </a:r>
            <a:endParaRPr lang="en-US" sz="900" dirty="0"/>
          </a:p>
        </p:txBody>
      </p:sp>
      <p:sp>
        <p:nvSpPr>
          <p:cNvPr id="27" name="Text 25"/>
          <p:cNvSpPr/>
          <p:nvPr/>
        </p:nvSpPr>
        <p:spPr>
          <a:xfrm>
            <a:off x="548640" y="3008376"/>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9.</a:t>
            </a:r>
            <a:endParaRPr lang="en-US" sz="900" dirty="0"/>
          </a:p>
        </p:txBody>
      </p:sp>
      <p:sp>
        <p:nvSpPr>
          <p:cNvPr id="28" name="Text 26"/>
          <p:cNvSpPr/>
          <p:nvPr/>
        </p:nvSpPr>
        <p:spPr>
          <a:xfrm>
            <a:off x="822960" y="3008376"/>
            <a:ext cx="7406640" cy="237744"/>
          </a:xfrm>
          <a:prstGeom prst="rect">
            <a:avLst/>
          </a:prstGeom>
          <a:noFill/>
          <a:ln/>
        </p:spPr>
        <p:txBody>
          <a:bodyPr wrap="square" lIns="0" tIns="0" rIns="0" bIns="0" rtlCol="0" anchor="ctr"/>
          <a:lstStyle/>
          <a:p>
            <a:pPr indent="0" marL="0">
              <a:buNone/>
            </a:pPr>
            <a:r>
              <a:rPr lang="en-US" sz="800" b="1" dirty="0">
                <a:solidFill>
                  <a:srgbClr val="1A1A2E"/>
                </a:solidFill>
                <a:latin typeface="Calibri" pitchFamily="34" charset="0"/>
                <a:ea typeface="Calibri" pitchFamily="34" charset="-122"/>
                <a:cs typeface="Calibri" pitchFamily="34" charset="-120"/>
              </a:rPr>
              <a:t>Write the Q-learning update rule. Why is Q(s,a) more useful than U(s) for choosing actions?</a:t>
            </a:r>
            <a:endParaRPr lang="en-US" sz="800" dirty="0"/>
          </a:p>
        </p:txBody>
      </p:sp>
      <p:sp>
        <p:nvSpPr>
          <p:cNvPr id="29" name="Text 27"/>
          <p:cNvSpPr/>
          <p:nvPr/>
        </p:nvSpPr>
        <p:spPr>
          <a:xfrm>
            <a:off x="8321040" y="3008376"/>
            <a:ext cx="274320" cy="237744"/>
          </a:xfrm>
          <a:prstGeom prst="rect">
            <a:avLst/>
          </a:prstGeom>
          <a:noFill/>
          <a:ln/>
        </p:spPr>
        <p:txBody>
          <a:bodyPr wrap="square" rtlCol="0" anchor="ctr"/>
          <a:lstStyle/>
          <a:p>
            <a:pPr indent="0" marL="0">
              <a:buNone/>
            </a:pPr>
            <a:r>
              <a:rPr lang="en-US" sz="900" dirty="0">
                <a:solidFill>
                  <a:srgbClr val="000000"/>
                </a:solidFill>
              </a:rPr>
              <a:t>⚡</a:t>
            </a:r>
            <a:endParaRPr lang="en-US" sz="900" dirty="0"/>
          </a:p>
        </p:txBody>
      </p:sp>
      <p:sp>
        <p:nvSpPr>
          <p:cNvPr id="30" name="Text 28"/>
          <p:cNvSpPr/>
          <p:nvPr/>
        </p:nvSpPr>
        <p:spPr>
          <a:xfrm>
            <a:off x="548640" y="3264408"/>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10.</a:t>
            </a:r>
            <a:endParaRPr lang="en-US" sz="900" dirty="0"/>
          </a:p>
        </p:txBody>
      </p:sp>
      <p:sp>
        <p:nvSpPr>
          <p:cNvPr id="31" name="Text 29"/>
          <p:cNvSpPr/>
          <p:nvPr/>
        </p:nvSpPr>
        <p:spPr>
          <a:xfrm>
            <a:off x="822960" y="3264408"/>
            <a:ext cx="7406640" cy="237744"/>
          </a:xfrm>
          <a:prstGeom prst="rect">
            <a:avLst/>
          </a:prstGeom>
          <a:noFill/>
          <a:ln/>
        </p:spPr>
        <p:txBody>
          <a:bodyPr wrap="square" lIns="0" tIns="0" rIns="0" bIns="0" rtlCol="0" anchor="ctr"/>
          <a:lstStyle/>
          <a:p>
            <a:pPr indent="0" marL="0">
              <a:buNone/>
            </a:pPr>
            <a:r>
              <a:rPr lang="en-US" sz="800" dirty="0">
                <a:solidFill>
                  <a:srgbClr val="2D3748"/>
                </a:solidFill>
                <a:latin typeface="Calibri" pitchFamily="34" charset="0"/>
                <a:ea typeface="Calibri" pitchFamily="34" charset="-122"/>
                <a:cs typeface="Calibri" pitchFamily="34" charset="-120"/>
              </a:rPr>
              <a:t>Why do we need generalization? What is function approximation?</a:t>
            </a:r>
            <a:endParaRPr lang="en-US" sz="800" dirty="0"/>
          </a:p>
        </p:txBody>
      </p:sp>
      <p:sp>
        <p:nvSpPr>
          <p:cNvPr id="32" name="Text 30"/>
          <p:cNvSpPr/>
          <p:nvPr/>
        </p:nvSpPr>
        <p:spPr>
          <a:xfrm>
            <a:off x="548640" y="3520440"/>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11.</a:t>
            </a:r>
            <a:endParaRPr lang="en-US" sz="900" dirty="0"/>
          </a:p>
        </p:txBody>
      </p:sp>
      <p:sp>
        <p:nvSpPr>
          <p:cNvPr id="33" name="Text 31"/>
          <p:cNvSpPr/>
          <p:nvPr/>
        </p:nvSpPr>
        <p:spPr>
          <a:xfrm>
            <a:off x="822960" y="3520440"/>
            <a:ext cx="7406640" cy="237744"/>
          </a:xfrm>
          <a:prstGeom prst="rect">
            <a:avLst/>
          </a:prstGeom>
          <a:noFill/>
          <a:ln/>
        </p:spPr>
        <p:txBody>
          <a:bodyPr wrap="square" lIns="0" tIns="0" rIns="0" bIns="0" rtlCol="0" anchor="ctr"/>
          <a:lstStyle/>
          <a:p>
            <a:pPr indent="0" marL="0">
              <a:buNone/>
            </a:pPr>
            <a:r>
              <a:rPr lang="en-US" sz="800" dirty="0">
                <a:solidFill>
                  <a:srgbClr val="2D3748"/>
                </a:solidFill>
                <a:latin typeface="Calibri" pitchFamily="34" charset="0"/>
                <a:ea typeface="Calibri" pitchFamily="34" charset="-122"/>
                <a:cs typeface="Calibri" pitchFamily="34" charset="-120"/>
              </a:rPr>
              <a:t>How does policy search differ from value-based RL?</a:t>
            </a:r>
            <a:endParaRPr lang="en-US" sz="800" dirty="0"/>
          </a:p>
        </p:txBody>
      </p:sp>
      <p:sp>
        <p:nvSpPr>
          <p:cNvPr id="34" name="Text 32"/>
          <p:cNvSpPr/>
          <p:nvPr/>
        </p:nvSpPr>
        <p:spPr>
          <a:xfrm>
            <a:off x="548640" y="3776472"/>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12.</a:t>
            </a:r>
            <a:endParaRPr lang="en-US" sz="900" dirty="0"/>
          </a:p>
        </p:txBody>
      </p:sp>
      <p:sp>
        <p:nvSpPr>
          <p:cNvPr id="35" name="Text 33"/>
          <p:cNvSpPr/>
          <p:nvPr/>
        </p:nvSpPr>
        <p:spPr>
          <a:xfrm>
            <a:off x="822960" y="3776472"/>
            <a:ext cx="7406640" cy="237744"/>
          </a:xfrm>
          <a:prstGeom prst="rect">
            <a:avLst/>
          </a:prstGeom>
          <a:noFill/>
          <a:ln/>
        </p:spPr>
        <p:txBody>
          <a:bodyPr wrap="square" lIns="0" tIns="0" rIns="0" bIns="0" rtlCol="0" anchor="ctr"/>
          <a:lstStyle/>
          <a:p>
            <a:pPr indent="0" marL="0">
              <a:buNone/>
            </a:pPr>
            <a:r>
              <a:rPr lang="en-US" sz="800" dirty="0">
                <a:solidFill>
                  <a:srgbClr val="2D3748"/>
                </a:solidFill>
                <a:latin typeface="Calibri" pitchFamily="34" charset="0"/>
                <a:ea typeface="Calibri" pitchFamily="34" charset="-122"/>
                <a:cs typeface="Calibri" pitchFamily="34" charset="-120"/>
              </a:rPr>
              <a:t>What is IRL? When is it more useful than standard RL?</a:t>
            </a:r>
            <a:endParaRPr lang="en-US" sz="800" dirty="0"/>
          </a:p>
        </p:txBody>
      </p:sp>
      <p:sp>
        <p:nvSpPr>
          <p:cNvPr id="36" name="Text 34"/>
          <p:cNvSpPr/>
          <p:nvPr/>
        </p:nvSpPr>
        <p:spPr>
          <a:xfrm>
            <a:off x="548640" y="4032504"/>
            <a:ext cx="274320" cy="237744"/>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13.</a:t>
            </a:r>
            <a:endParaRPr lang="en-US" sz="900" dirty="0"/>
          </a:p>
        </p:txBody>
      </p:sp>
      <p:sp>
        <p:nvSpPr>
          <p:cNvPr id="37" name="Text 35"/>
          <p:cNvSpPr/>
          <p:nvPr/>
        </p:nvSpPr>
        <p:spPr>
          <a:xfrm>
            <a:off x="822960" y="4032504"/>
            <a:ext cx="7406640" cy="237744"/>
          </a:xfrm>
          <a:prstGeom prst="rect">
            <a:avLst/>
          </a:prstGeom>
          <a:noFill/>
          <a:ln/>
        </p:spPr>
        <p:txBody>
          <a:bodyPr wrap="square" lIns="0" tIns="0" rIns="0" bIns="0" rtlCol="0" anchor="ctr"/>
          <a:lstStyle/>
          <a:p>
            <a:pPr indent="0" marL="0">
              <a:buNone/>
            </a:pPr>
            <a:r>
              <a:rPr lang="en-US" sz="800" dirty="0">
                <a:solidFill>
                  <a:srgbClr val="2D3748"/>
                </a:solidFill>
                <a:latin typeface="Calibri" pitchFamily="34" charset="0"/>
                <a:ea typeface="Calibri" pitchFamily="34" charset="-122"/>
                <a:cs typeface="Calibri" pitchFamily="34" charset="-120"/>
              </a:rPr>
              <a:t>Name 3 real-world applications of RL and the technique used.</a:t>
            </a:r>
            <a:endParaRPr lang="en-US" sz="800" dirty="0"/>
          </a:p>
        </p:txBody>
      </p:sp>
      <p:sp>
        <p:nvSpPr>
          <p:cNvPr id="38" name="Shape 36"/>
          <p:cNvSpPr/>
          <p:nvPr/>
        </p:nvSpPr>
        <p:spPr>
          <a:xfrm>
            <a:off x="365760" y="4343400"/>
            <a:ext cx="8412480" cy="320040"/>
          </a:xfrm>
          <a:prstGeom prst="rect">
            <a:avLst/>
          </a:prstGeom>
          <a:solidFill>
            <a:srgbClr val="1E2761"/>
          </a:solidFill>
          <a:ln w="6350">
            <a:solidFill>
              <a:srgbClr val="1E2761"/>
            </a:solidFill>
            <a:prstDash val="solid"/>
          </a:ln>
        </p:spPr>
      </p:sp>
      <p:sp>
        <p:nvSpPr>
          <p:cNvPr id="39" name="Text 37"/>
          <p:cNvSpPr/>
          <p:nvPr/>
        </p:nvSpPr>
        <p:spPr>
          <a:xfrm>
            <a:off x="548640" y="4343400"/>
            <a:ext cx="8046720" cy="320040"/>
          </a:xfrm>
          <a:prstGeom prst="rect">
            <a:avLst/>
          </a:prstGeom>
          <a:noFill/>
          <a:ln/>
        </p:spPr>
        <p:txBody>
          <a:bodyPr wrap="square" rtlCol="0" anchor="ctr"/>
          <a:lstStyle/>
          <a:p>
            <a:pPr algn="ctr" indent="0" marL="0">
              <a:buNone/>
            </a:pPr>
            <a:r>
              <a:rPr lang="en-US" sz="1000" b="1" dirty="0">
                <a:solidFill>
                  <a:srgbClr val="FFFFFF"/>
                </a:solidFill>
                <a:latin typeface="Georgia" pitchFamily="34" charset="0"/>
                <a:ea typeface="Georgia" pitchFamily="34" charset="-122"/>
                <a:cs typeface="Georgia" pitchFamily="34" charset="-120"/>
              </a:rPr>
              <a:t>Module 4 Complete — You now have the full AI toolkit: Search + Reason + Learn</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Why Do We Need Reinforcement Learning?</a:t>
            </a:r>
            <a:endParaRPr lang="en-US" sz="2200" dirty="0"/>
          </a:p>
        </p:txBody>
      </p:sp>
      <p:sp>
        <p:nvSpPr>
          <p:cNvPr id="4" name="Text 2"/>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5" name="Shape 3"/>
          <p:cNvSpPr/>
          <p:nvPr/>
        </p:nvSpPr>
        <p:spPr>
          <a:xfrm>
            <a:off x="548640" y="1005840"/>
            <a:ext cx="8046720" cy="530352"/>
          </a:xfrm>
          <a:prstGeom prst="rect">
            <a:avLst/>
          </a:prstGeom>
          <a:solidFill>
            <a:srgbClr val="FFFFFF"/>
          </a:solidFill>
          <a:ln w="6350">
            <a:solidFill>
              <a:srgbClr val="065A82"/>
            </a:solidFill>
            <a:prstDash val="solid"/>
          </a:ln>
        </p:spPr>
      </p:sp>
      <p:sp>
        <p:nvSpPr>
          <p:cNvPr id="6" name="Text 4"/>
          <p:cNvSpPr/>
          <p:nvPr/>
        </p:nvSpPr>
        <p:spPr>
          <a:xfrm>
            <a:off x="731520" y="1024128"/>
            <a:ext cx="3657600" cy="256032"/>
          </a:xfrm>
          <a:prstGeom prst="rect">
            <a:avLst/>
          </a:prstGeom>
          <a:noFill/>
          <a:ln/>
        </p:spPr>
        <p:txBody>
          <a:bodyPr wrap="square" lIns="0" tIns="0" rIns="0" bIns="0" rtlCol="0" anchor="ctr"/>
          <a:lstStyle/>
          <a:p>
            <a:pPr indent="0" marL="0">
              <a:buNone/>
            </a:pPr>
            <a:r>
              <a:rPr lang="en-US" sz="1300" b="1" dirty="0">
                <a:solidFill>
                  <a:srgbClr val="065A82"/>
                </a:solidFill>
                <a:latin typeface="Calibri" pitchFamily="34" charset="0"/>
                <a:ea typeface="Calibri" pitchFamily="34" charset="-122"/>
                <a:cs typeface="Calibri" pitchFamily="34" charset="-120"/>
              </a:rPr>
              <a:t>🔍  Module 2 — Search</a:t>
            </a:r>
            <a:endParaRPr lang="en-US" sz="1300" dirty="0"/>
          </a:p>
        </p:txBody>
      </p:sp>
      <p:sp>
        <p:nvSpPr>
          <p:cNvPr id="7" name="Text 5"/>
          <p:cNvSpPr/>
          <p:nvPr/>
        </p:nvSpPr>
        <p:spPr>
          <a:xfrm>
            <a:off x="731520" y="1261872"/>
            <a:ext cx="7680960" cy="237744"/>
          </a:xfrm>
          <a:prstGeom prst="rect">
            <a:avLst/>
          </a:prstGeom>
          <a:noFill/>
          <a:ln/>
        </p:spPr>
        <p:txBody>
          <a:bodyPr wrap="square" lIns="0" tIns="0" rIns="0" bIns="0" rtlCol="0" anchor="ctr"/>
          <a:lstStyle/>
          <a:p>
            <a:pPr indent="0" marL="0">
              <a:buNone/>
            </a:pPr>
            <a:r>
              <a:rPr lang="en-US" sz="1100" dirty="0">
                <a:solidFill>
                  <a:srgbClr val="2D3748"/>
                </a:solidFill>
                <a:latin typeface="Calibri" pitchFamily="34" charset="0"/>
                <a:ea typeface="Calibri" pitchFamily="34" charset="-122"/>
                <a:cs typeface="Calibri" pitchFamily="34" charset="-120"/>
              </a:rPr>
              <a:t>Needed to KNOW the state space in advance</a:t>
            </a:r>
            <a:endParaRPr lang="en-US" sz="1100" dirty="0"/>
          </a:p>
        </p:txBody>
      </p:sp>
      <p:sp>
        <p:nvSpPr>
          <p:cNvPr id="8" name="Shape 6"/>
          <p:cNvSpPr/>
          <p:nvPr/>
        </p:nvSpPr>
        <p:spPr>
          <a:xfrm>
            <a:off x="548640" y="1645920"/>
            <a:ext cx="8046720" cy="530352"/>
          </a:xfrm>
          <a:prstGeom prst="rect">
            <a:avLst/>
          </a:prstGeom>
          <a:solidFill>
            <a:srgbClr val="FFFFFF"/>
          </a:solidFill>
          <a:ln w="6350">
            <a:solidFill>
              <a:srgbClr val="7C3AED"/>
            </a:solidFill>
            <a:prstDash val="solid"/>
          </a:ln>
        </p:spPr>
      </p:sp>
      <p:sp>
        <p:nvSpPr>
          <p:cNvPr id="9" name="Text 7"/>
          <p:cNvSpPr/>
          <p:nvPr/>
        </p:nvSpPr>
        <p:spPr>
          <a:xfrm>
            <a:off x="731520" y="1664208"/>
            <a:ext cx="3657600" cy="256032"/>
          </a:xfrm>
          <a:prstGeom prst="rect">
            <a:avLst/>
          </a:prstGeom>
          <a:noFill/>
          <a:ln/>
        </p:spPr>
        <p:txBody>
          <a:bodyPr wrap="square" lIns="0" tIns="0" rIns="0" bIns="0" rtlCol="0" anchor="ctr"/>
          <a:lstStyle/>
          <a:p>
            <a:pPr indent="0" marL="0">
              <a:buNone/>
            </a:pPr>
            <a:r>
              <a:rPr lang="en-US" sz="1300" b="1" dirty="0">
                <a:solidFill>
                  <a:srgbClr val="7C3AED"/>
                </a:solidFill>
                <a:latin typeface="Calibri" pitchFamily="34" charset="0"/>
                <a:ea typeface="Calibri" pitchFamily="34" charset="-122"/>
                <a:cs typeface="Calibri" pitchFamily="34" charset="-120"/>
              </a:rPr>
              <a:t>🧠  Module 3 — Reasoning</a:t>
            </a:r>
            <a:endParaRPr lang="en-US" sz="1300" dirty="0"/>
          </a:p>
        </p:txBody>
      </p:sp>
      <p:sp>
        <p:nvSpPr>
          <p:cNvPr id="10" name="Text 8"/>
          <p:cNvSpPr/>
          <p:nvPr/>
        </p:nvSpPr>
        <p:spPr>
          <a:xfrm>
            <a:off x="731520" y="1901952"/>
            <a:ext cx="7680960" cy="237744"/>
          </a:xfrm>
          <a:prstGeom prst="rect">
            <a:avLst/>
          </a:prstGeom>
          <a:noFill/>
          <a:ln/>
        </p:spPr>
        <p:txBody>
          <a:bodyPr wrap="square" lIns="0" tIns="0" rIns="0" bIns="0" rtlCol="0" anchor="ctr"/>
          <a:lstStyle/>
          <a:p>
            <a:pPr indent="0" marL="0">
              <a:buNone/>
            </a:pPr>
            <a:r>
              <a:rPr lang="en-US" sz="1100" dirty="0">
                <a:solidFill>
                  <a:srgbClr val="2D3748"/>
                </a:solidFill>
                <a:latin typeface="Calibri" pitchFamily="34" charset="0"/>
                <a:ea typeface="Calibri" pitchFamily="34" charset="-122"/>
                <a:cs typeface="Calibri" pitchFamily="34" charset="-120"/>
              </a:rPr>
              <a:t>Needed KNOWLEDGE in the Knowledge Base</a:t>
            </a:r>
            <a:endParaRPr lang="en-US" sz="1100" dirty="0"/>
          </a:p>
        </p:txBody>
      </p:sp>
      <p:sp>
        <p:nvSpPr>
          <p:cNvPr id="11" name="Shape 9"/>
          <p:cNvSpPr/>
          <p:nvPr/>
        </p:nvSpPr>
        <p:spPr>
          <a:xfrm>
            <a:off x="548640" y="2286000"/>
            <a:ext cx="8046720" cy="530352"/>
          </a:xfrm>
          <a:prstGeom prst="rect">
            <a:avLst/>
          </a:prstGeom>
          <a:solidFill>
            <a:srgbClr val="FFFFFF"/>
          </a:solidFill>
          <a:ln w="6350">
            <a:solidFill>
              <a:srgbClr val="059669"/>
            </a:solidFill>
            <a:prstDash val="solid"/>
          </a:ln>
        </p:spPr>
      </p:sp>
      <p:sp>
        <p:nvSpPr>
          <p:cNvPr id="12" name="Text 10"/>
          <p:cNvSpPr/>
          <p:nvPr/>
        </p:nvSpPr>
        <p:spPr>
          <a:xfrm>
            <a:off x="731520" y="2304288"/>
            <a:ext cx="3657600" cy="256032"/>
          </a:xfrm>
          <a:prstGeom prst="rect">
            <a:avLst/>
          </a:prstGeom>
          <a:noFill/>
          <a:ln/>
        </p:spPr>
        <p:txBody>
          <a:bodyPr wrap="square" lIns="0" tIns="0" rIns="0" bIns="0" rtlCol="0" anchor="ctr"/>
          <a:lstStyle/>
          <a:p>
            <a:pPr indent="0" marL="0">
              <a:buNone/>
            </a:pPr>
            <a:r>
              <a:rPr lang="en-US" sz="1300" b="1" dirty="0">
                <a:solidFill>
                  <a:srgbClr val="059669"/>
                </a:solidFill>
                <a:latin typeface="Calibri" pitchFamily="34" charset="0"/>
                <a:ea typeface="Calibri" pitchFamily="34" charset="-122"/>
                <a:cs typeface="Calibri" pitchFamily="34" charset="-120"/>
              </a:rPr>
              <a:t>🎮  Module 4 — RL</a:t>
            </a:r>
            <a:endParaRPr lang="en-US" sz="1300" dirty="0"/>
          </a:p>
        </p:txBody>
      </p:sp>
      <p:sp>
        <p:nvSpPr>
          <p:cNvPr id="13" name="Text 11"/>
          <p:cNvSpPr/>
          <p:nvPr/>
        </p:nvSpPr>
        <p:spPr>
          <a:xfrm>
            <a:off x="731520" y="2542032"/>
            <a:ext cx="7680960" cy="237744"/>
          </a:xfrm>
          <a:prstGeom prst="rect">
            <a:avLst/>
          </a:prstGeom>
          <a:noFill/>
          <a:ln/>
        </p:spPr>
        <p:txBody>
          <a:bodyPr wrap="square" lIns="0" tIns="0" rIns="0" bIns="0" rtlCol="0" anchor="ctr"/>
          <a:lstStyle/>
          <a:p>
            <a:pPr indent="0" marL="0">
              <a:buNone/>
            </a:pPr>
            <a:r>
              <a:rPr lang="en-US" sz="1100" dirty="0">
                <a:solidFill>
                  <a:srgbClr val="2D3748"/>
                </a:solidFill>
                <a:latin typeface="Calibri" pitchFamily="34" charset="0"/>
                <a:ea typeface="Calibri" pitchFamily="34" charset="-122"/>
                <a:cs typeface="Calibri" pitchFamily="34" charset="-120"/>
              </a:rPr>
              <a:t>Agent knows NEITHER — must figure things out by trying</a:t>
            </a:r>
            <a:endParaRPr lang="en-US" sz="1100" dirty="0"/>
          </a:p>
        </p:txBody>
      </p:sp>
      <p:sp>
        <p:nvSpPr>
          <p:cNvPr id="14" name="Shape 12"/>
          <p:cNvSpPr/>
          <p:nvPr/>
        </p:nvSpPr>
        <p:spPr>
          <a:xfrm>
            <a:off x="548640" y="3017520"/>
            <a:ext cx="8046720" cy="640080"/>
          </a:xfrm>
          <a:prstGeom prst="rect">
            <a:avLst/>
          </a:prstGeom>
          <a:solidFill>
            <a:srgbClr val="FEF3C7"/>
          </a:solidFill>
          <a:ln w="6350">
            <a:solidFill>
              <a:srgbClr val="F59E0B"/>
            </a:solidFill>
            <a:prstDash val="solid"/>
          </a:ln>
        </p:spPr>
      </p:sp>
      <p:sp>
        <p:nvSpPr>
          <p:cNvPr id="15" name="Text 13"/>
          <p:cNvSpPr/>
          <p:nvPr/>
        </p:nvSpPr>
        <p:spPr>
          <a:xfrm>
            <a:off x="731520" y="3035808"/>
            <a:ext cx="1828800" cy="228600"/>
          </a:xfrm>
          <a:prstGeom prst="rect">
            <a:avLst/>
          </a:prstGeom>
          <a:noFill/>
          <a:ln/>
        </p:spPr>
        <p:txBody>
          <a:bodyPr wrap="square" lIns="0" tIns="0" rIns="0" bIns="0" rtlCol="0" anchor="ctr"/>
          <a:lstStyle/>
          <a:p>
            <a:pPr indent="0" marL="0">
              <a:buNone/>
            </a:pPr>
            <a:r>
              <a:rPr lang="en-US" sz="1100" b="1" dirty="0">
                <a:solidFill>
                  <a:srgbClr val="92400E"/>
                </a:solidFill>
                <a:latin typeface="Calibri" pitchFamily="34" charset="0"/>
                <a:ea typeface="Calibri" pitchFamily="34" charset="-122"/>
                <a:cs typeface="Calibri" pitchFamily="34" charset="-120"/>
              </a:rPr>
              <a:t>💡 Analogy</a:t>
            </a:r>
            <a:endParaRPr lang="en-US" sz="1100" dirty="0"/>
          </a:p>
        </p:txBody>
      </p:sp>
      <p:sp>
        <p:nvSpPr>
          <p:cNvPr id="16" name="Text 14"/>
          <p:cNvSpPr/>
          <p:nvPr/>
        </p:nvSpPr>
        <p:spPr>
          <a:xfrm>
            <a:off x="731520" y="3273552"/>
            <a:ext cx="7680960" cy="365760"/>
          </a:xfrm>
          <a:prstGeom prst="rect">
            <a:avLst/>
          </a:prstGeom>
          <a:noFill/>
          <a:ln/>
        </p:spPr>
        <p:txBody>
          <a:bodyPr wrap="square" lIns="0" tIns="0" rIns="0" bIns="0" rtlCol="0" anchor="t"/>
          <a:lstStyle/>
          <a:p>
            <a:pPr indent="0" marL="0">
              <a:buNone/>
            </a:pPr>
            <a:r>
              <a:rPr lang="en-US" sz="1000" dirty="0">
                <a:solidFill>
                  <a:srgbClr val="92400E"/>
                </a:solidFill>
                <a:latin typeface="Calibri" pitchFamily="34" charset="0"/>
                <a:ea typeface="Calibri" pitchFamily="34" charset="-122"/>
                <a:cs typeface="Calibri" pitchFamily="34" charset="-120"/>
              </a:rPr>
              <a:t>You're placed in a kitchen in a foreign country. No recipe book, no labels on jars, no one to ask. You try cooking with different ingredients, taste the result (reward), and over time figure out what makes good food. That's RL.</a:t>
            </a:r>
            <a:endParaRPr lang="en-US" sz="1000" dirty="0"/>
          </a:p>
        </p:txBody>
      </p:sp>
      <p:sp>
        <p:nvSpPr>
          <p:cNvPr id="17" name="Shape 15"/>
          <p:cNvSpPr/>
          <p:nvPr/>
        </p:nvSpPr>
        <p:spPr>
          <a:xfrm>
            <a:off x="548640" y="3794760"/>
            <a:ext cx="8046720" cy="411480"/>
          </a:xfrm>
          <a:prstGeom prst="rect">
            <a:avLst/>
          </a:prstGeom>
          <a:solidFill>
            <a:srgbClr val="EDE9FE"/>
          </a:solidFill>
          <a:ln w="6350">
            <a:solidFill>
              <a:srgbClr val="7C3AED"/>
            </a:solidFill>
            <a:prstDash val="solid"/>
          </a:ln>
        </p:spPr>
      </p:sp>
      <p:sp>
        <p:nvSpPr>
          <p:cNvPr id="18" name="Text 16"/>
          <p:cNvSpPr/>
          <p:nvPr/>
        </p:nvSpPr>
        <p:spPr>
          <a:xfrm>
            <a:off x="731520" y="3794760"/>
            <a:ext cx="7680960" cy="411480"/>
          </a:xfrm>
          <a:prstGeom prst="rect">
            <a:avLst/>
          </a:prstGeom>
          <a:noFill/>
          <a:ln/>
        </p:spPr>
        <p:txBody>
          <a:bodyPr wrap="square" lIns="0" tIns="0" rIns="0" bIns="0" rtlCol="0" anchor="ctr"/>
          <a:lstStyle/>
          <a:p>
            <a:pPr indent="0" marL="0">
              <a:buNone/>
            </a:pPr>
            <a:r>
              <a:rPr lang="en-US" sz="1200" b="1" dirty="0">
                <a:solidFill>
                  <a:srgbClr val="7C3AED"/>
                </a:solidFill>
                <a:latin typeface="Calibri" pitchFamily="34" charset="0"/>
                <a:ea typeface="Calibri" pitchFamily="34" charset="-122"/>
                <a:cs typeface="Calibri" pitchFamily="34" charset="-120"/>
              </a:rPr>
              <a:t>No teacher, no correct answers — just a REWARD signal after you act, and you must figure out what worked.</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Three Types of Machine Learning</a:t>
            </a:r>
            <a:endParaRPr lang="en-US" sz="2200" dirty="0"/>
          </a:p>
        </p:txBody>
      </p:sp>
      <p:sp>
        <p:nvSpPr>
          <p:cNvPr id="4" name="Text 2"/>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5" name="Shape 3"/>
          <p:cNvSpPr/>
          <p:nvPr/>
        </p:nvSpPr>
        <p:spPr>
          <a:xfrm>
            <a:off x="548640" y="1005840"/>
            <a:ext cx="8229600" cy="320040"/>
          </a:xfrm>
          <a:prstGeom prst="rect">
            <a:avLst/>
          </a:prstGeom>
          <a:solidFill>
            <a:srgbClr val="065A82"/>
          </a:solidFill>
          <a:ln w="6350">
            <a:solidFill>
              <a:srgbClr val="065A82"/>
            </a:solidFill>
            <a:prstDash val="solid"/>
          </a:ln>
        </p:spPr>
      </p:sp>
      <p:sp>
        <p:nvSpPr>
          <p:cNvPr id="6" name="Text 4"/>
          <p:cNvSpPr/>
          <p:nvPr/>
        </p:nvSpPr>
        <p:spPr>
          <a:xfrm>
            <a:off x="548640" y="1005840"/>
            <a:ext cx="1463040" cy="320040"/>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Type</a:t>
            </a:r>
            <a:endParaRPr lang="en-US" sz="1100" dirty="0"/>
          </a:p>
        </p:txBody>
      </p:sp>
      <p:sp>
        <p:nvSpPr>
          <p:cNvPr id="7" name="Text 5"/>
          <p:cNvSpPr/>
          <p:nvPr/>
        </p:nvSpPr>
        <p:spPr>
          <a:xfrm>
            <a:off x="2011680" y="1005840"/>
            <a:ext cx="1645920" cy="320040"/>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Teacher?</a:t>
            </a:r>
            <a:endParaRPr lang="en-US" sz="1100" dirty="0"/>
          </a:p>
        </p:txBody>
      </p:sp>
      <p:sp>
        <p:nvSpPr>
          <p:cNvPr id="8" name="Text 6"/>
          <p:cNvSpPr/>
          <p:nvPr/>
        </p:nvSpPr>
        <p:spPr>
          <a:xfrm>
            <a:off x="3657600" y="1005840"/>
            <a:ext cx="2560320" cy="320040"/>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Feedback</a:t>
            </a:r>
            <a:endParaRPr lang="en-US" sz="1100" dirty="0"/>
          </a:p>
        </p:txBody>
      </p:sp>
      <p:sp>
        <p:nvSpPr>
          <p:cNvPr id="9" name="Text 7"/>
          <p:cNvSpPr/>
          <p:nvPr/>
        </p:nvSpPr>
        <p:spPr>
          <a:xfrm>
            <a:off x="6217920" y="1005840"/>
            <a:ext cx="2560320" cy="320040"/>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Example</a:t>
            </a:r>
            <a:endParaRPr lang="en-US" sz="1100" dirty="0"/>
          </a:p>
        </p:txBody>
      </p:sp>
      <p:sp>
        <p:nvSpPr>
          <p:cNvPr id="10" name="Shape 8"/>
          <p:cNvSpPr/>
          <p:nvPr/>
        </p:nvSpPr>
        <p:spPr>
          <a:xfrm>
            <a:off x="548640" y="1371600"/>
            <a:ext cx="8229600" cy="594360"/>
          </a:xfrm>
          <a:prstGeom prst="rect">
            <a:avLst/>
          </a:prstGeom>
          <a:solidFill>
            <a:srgbClr val="FFFFFF"/>
          </a:solidFill>
          <a:ln w="6350">
            <a:solidFill>
              <a:srgbClr val="E8F4F8"/>
            </a:solidFill>
            <a:prstDash val="solid"/>
          </a:ln>
        </p:spPr>
      </p:sp>
      <p:sp>
        <p:nvSpPr>
          <p:cNvPr id="11" name="Text 9"/>
          <p:cNvSpPr/>
          <p:nvPr/>
        </p:nvSpPr>
        <p:spPr>
          <a:xfrm>
            <a:off x="548640" y="1371600"/>
            <a:ext cx="1463040" cy="594360"/>
          </a:xfrm>
          <a:prstGeom prst="rect">
            <a:avLst/>
          </a:prstGeom>
          <a:noFill/>
          <a:ln/>
        </p:spPr>
        <p:txBody>
          <a:bodyPr wrap="square" lIns="0" tIns="50800" rIns="50800" bIns="0" rtlCol="0" anchor="ctr"/>
          <a:lstStyle/>
          <a:p>
            <a:pPr algn="ctr" indent="0" marL="0">
              <a:buNone/>
            </a:pPr>
            <a:r>
              <a:rPr lang="en-US" sz="1100" b="1" dirty="0">
                <a:solidFill>
                  <a:srgbClr val="7C3AED"/>
                </a:solidFill>
                <a:latin typeface="Calibri" pitchFamily="34" charset="0"/>
                <a:ea typeface="Calibri" pitchFamily="34" charset="-122"/>
                <a:cs typeface="Calibri" pitchFamily="34" charset="-120"/>
              </a:rPr>
              <a:t>Supervised</a:t>
            </a:r>
            <a:endParaRPr lang="en-US" sz="1100" dirty="0"/>
          </a:p>
        </p:txBody>
      </p:sp>
      <p:sp>
        <p:nvSpPr>
          <p:cNvPr id="12" name="Text 10"/>
          <p:cNvSpPr/>
          <p:nvPr/>
        </p:nvSpPr>
        <p:spPr>
          <a:xfrm>
            <a:off x="2011680" y="1371600"/>
            <a:ext cx="1645920" cy="594360"/>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Yes — gives correct answers</a:t>
            </a:r>
            <a:endParaRPr lang="en-US" sz="1000" dirty="0"/>
          </a:p>
        </p:txBody>
      </p:sp>
      <p:sp>
        <p:nvSpPr>
          <p:cNvPr id="13" name="Text 11"/>
          <p:cNvSpPr/>
          <p:nvPr/>
        </p:nvSpPr>
        <p:spPr>
          <a:xfrm>
            <a:off x="3657600" y="1371600"/>
            <a:ext cx="2560320" cy="594360"/>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"This image = cat"</a:t>
            </a:r>
            <a:endParaRPr lang="en-US" sz="1000" dirty="0"/>
          </a:p>
          <a:p>
            <a:pPr algn="ctr" indent="0" marL="0">
              <a:buNone/>
            </a:pPr>
            <a:r>
              <a:rPr lang="en-US" sz="1000" dirty="0">
                <a:solidFill>
                  <a:srgbClr val="2D3748"/>
                </a:solidFill>
                <a:latin typeface="Calibri" pitchFamily="34" charset="0"/>
                <a:ea typeface="Calibri" pitchFamily="34" charset="-122"/>
                <a:cs typeface="Calibri" pitchFamily="34" charset="-120"/>
              </a:rPr>
              <a:t>(labelled data)</a:t>
            </a:r>
            <a:endParaRPr lang="en-US" sz="1000" dirty="0"/>
          </a:p>
        </p:txBody>
      </p:sp>
      <p:sp>
        <p:nvSpPr>
          <p:cNvPr id="14" name="Text 12"/>
          <p:cNvSpPr/>
          <p:nvPr/>
        </p:nvSpPr>
        <p:spPr>
          <a:xfrm>
            <a:off x="6217920" y="1371600"/>
            <a:ext cx="2560320" cy="594360"/>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Photo recognition,</a:t>
            </a:r>
            <a:endParaRPr lang="en-US" sz="1000" dirty="0"/>
          </a:p>
          <a:p>
            <a:pPr algn="ctr" indent="0" marL="0">
              <a:buNone/>
            </a:pPr>
            <a:r>
              <a:rPr lang="en-US" sz="1000" dirty="0">
                <a:solidFill>
                  <a:srgbClr val="2D3748"/>
                </a:solidFill>
                <a:latin typeface="Calibri" pitchFamily="34" charset="0"/>
                <a:ea typeface="Calibri" pitchFamily="34" charset="-122"/>
                <a:cs typeface="Calibri" pitchFamily="34" charset="-120"/>
              </a:rPr>
              <a:t>spam filter</a:t>
            </a:r>
            <a:endParaRPr lang="en-US" sz="1000" dirty="0"/>
          </a:p>
        </p:txBody>
      </p:sp>
      <p:sp>
        <p:nvSpPr>
          <p:cNvPr id="15" name="Shape 13"/>
          <p:cNvSpPr/>
          <p:nvPr/>
        </p:nvSpPr>
        <p:spPr>
          <a:xfrm>
            <a:off x="548640" y="2011680"/>
            <a:ext cx="8229600" cy="594360"/>
          </a:xfrm>
          <a:prstGeom prst="rect">
            <a:avLst/>
          </a:prstGeom>
          <a:solidFill>
            <a:srgbClr val="E8F4F8"/>
          </a:solidFill>
          <a:ln w="6350">
            <a:solidFill>
              <a:srgbClr val="E8F4F8"/>
            </a:solidFill>
            <a:prstDash val="solid"/>
          </a:ln>
        </p:spPr>
      </p:sp>
      <p:sp>
        <p:nvSpPr>
          <p:cNvPr id="16" name="Text 14"/>
          <p:cNvSpPr/>
          <p:nvPr/>
        </p:nvSpPr>
        <p:spPr>
          <a:xfrm>
            <a:off x="548640" y="2011680"/>
            <a:ext cx="1463040" cy="594360"/>
          </a:xfrm>
          <a:prstGeom prst="rect">
            <a:avLst/>
          </a:prstGeom>
          <a:noFill/>
          <a:ln/>
        </p:spPr>
        <p:txBody>
          <a:bodyPr wrap="square" lIns="0" tIns="50800" rIns="50800" bIns="0" rtlCol="0" anchor="ctr"/>
          <a:lstStyle/>
          <a:p>
            <a:pPr algn="ctr" indent="0" marL="0">
              <a:buNone/>
            </a:pPr>
            <a:r>
              <a:rPr lang="en-US" sz="1100" b="1" dirty="0">
                <a:solidFill>
                  <a:srgbClr val="7C3AED"/>
                </a:solidFill>
                <a:latin typeface="Calibri" pitchFamily="34" charset="0"/>
                <a:ea typeface="Calibri" pitchFamily="34" charset="-122"/>
                <a:cs typeface="Calibri" pitchFamily="34" charset="-120"/>
              </a:rPr>
              <a:t>Unsupervised</a:t>
            </a:r>
            <a:endParaRPr lang="en-US" sz="1100" dirty="0"/>
          </a:p>
        </p:txBody>
      </p:sp>
      <p:sp>
        <p:nvSpPr>
          <p:cNvPr id="17" name="Text 15"/>
          <p:cNvSpPr/>
          <p:nvPr/>
        </p:nvSpPr>
        <p:spPr>
          <a:xfrm>
            <a:off x="2011680" y="2011680"/>
            <a:ext cx="1645920" cy="594360"/>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No teacher, no labels</a:t>
            </a:r>
            <a:endParaRPr lang="en-US" sz="1000" dirty="0"/>
          </a:p>
        </p:txBody>
      </p:sp>
      <p:sp>
        <p:nvSpPr>
          <p:cNvPr id="18" name="Text 16"/>
          <p:cNvSpPr/>
          <p:nvPr/>
        </p:nvSpPr>
        <p:spPr>
          <a:xfrm>
            <a:off x="3657600" y="2011680"/>
            <a:ext cx="2560320" cy="594360"/>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None — find patterns</a:t>
            </a:r>
            <a:endParaRPr lang="en-US" sz="1000" dirty="0"/>
          </a:p>
          <a:p>
            <a:pPr algn="ctr" indent="0" marL="0">
              <a:buNone/>
            </a:pPr>
            <a:r>
              <a:rPr lang="en-US" sz="1000" dirty="0">
                <a:solidFill>
                  <a:srgbClr val="2D3748"/>
                </a:solidFill>
                <a:latin typeface="Calibri" pitchFamily="34" charset="0"/>
                <a:ea typeface="Calibri" pitchFamily="34" charset="-122"/>
                <a:cs typeface="Calibri" pitchFamily="34" charset="-120"/>
              </a:rPr>
              <a:t>yourself</a:t>
            </a:r>
            <a:endParaRPr lang="en-US" sz="1000" dirty="0"/>
          </a:p>
        </p:txBody>
      </p:sp>
      <p:sp>
        <p:nvSpPr>
          <p:cNvPr id="19" name="Text 17"/>
          <p:cNvSpPr/>
          <p:nvPr/>
        </p:nvSpPr>
        <p:spPr>
          <a:xfrm>
            <a:off x="6217920" y="2011680"/>
            <a:ext cx="2560320" cy="594360"/>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Clustering customers,</a:t>
            </a:r>
            <a:endParaRPr lang="en-US" sz="1000" dirty="0"/>
          </a:p>
          <a:p>
            <a:pPr algn="ctr" indent="0" marL="0">
              <a:buNone/>
            </a:pPr>
            <a:r>
              <a:rPr lang="en-US" sz="1000" dirty="0">
                <a:solidFill>
                  <a:srgbClr val="2D3748"/>
                </a:solidFill>
                <a:latin typeface="Calibri" pitchFamily="34" charset="0"/>
                <a:ea typeface="Calibri" pitchFamily="34" charset="-122"/>
                <a:cs typeface="Calibri" pitchFamily="34" charset="-120"/>
              </a:rPr>
              <a:t>topic discovery</a:t>
            </a:r>
            <a:endParaRPr lang="en-US" sz="1000" dirty="0"/>
          </a:p>
        </p:txBody>
      </p:sp>
      <p:sp>
        <p:nvSpPr>
          <p:cNvPr id="20" name="Shape 18"/>
          <p:cNvSpPr/>
          <p:nvPr/>
        </p:nvSpPr>
        <p:spPr>
          <a:xfrm>
            <a:off x="548640" y="2651760"/>
            <a:ext cx="8229600" cy="594360"/>
          </a:xfrm>
          <a:prstGeom prst="rect">
            <a:avLst/>
          </a:prstGeom>
          <a:solidFill>
            <a:srgbClr val="FFFFFF"/>
          </a:solidFill>
          <a:ln w="6350">
            <a:solidFill>
              <a:srgbClr val="E8F4F8"/>
            </a:solidFill>
            <a:prstDash val="solid"/>
          </a:ln>
        </p:spPr>
      </p:sp>
      <p:sp>
        <p:nvSpPr>
          <p:cNvPr id="21" name="Text 19"/>
          <p:cNvSpPr/>
          <p:nvPr/>
        </p:nvSpPr>
        <p:spPr>
          <a:xfrm>
            <a:off x="548640" y="2651760"/>
            <a:ext cx="1463040" cy="594360"/>
          </a:xfrm>
          <a:prstGeom prst="rect">
            <a:avLst/>
          </a:prstGeom>
          <a:noFill/>
          <a:ln/>
        </p:spPr>
        <p:txBody>
          <a:bodyPr wrap="square" lIns="0" tIns="50800" rIns="50800" bIns="0" rtlCol="0" anchor="ctr"/>
          <a:lstStyle/>
          <a:p>
            <a:pPr algn="ctr" indent="0" marL="0">
              <a:buNone/>
            </a:pPr>
            <a:r>
              <a:rPr lang="en-US" sz="1100" b="1" dirty="0">
                <a:solidFill>
                  <a:srgbClr val="7C3AED"/>
                </a:solidFill>
                <a:latin typeface="Calibri" pitchFamily="34" charset="0"/>
                <a:ea typeface="Calibri" pitchFamily="34" charset="-122"/>
                <a:cs typeface="Calibri" pitchFamily="34" charset="-120"/>
              </a:rPr>
              <a:t>Reinforcement</a:t>
            </a:r>
            <a:endParaRPr lang="en-US" sz="1100" dirty="0"/>
          </a:p>
        </p:txBody>
      </p:sp>
      <p:sp>
        <p:nvSpPr>
          <p:cNvPr id="22" name="Text 20"/>
          <p:cNvSpPr/>
          <p:nvPr/>
        </p:nvSpPr>
        <p:spPr>
          <a:xfrm>
            <a:off x="2011680" y="2651760"/>
            <a:ext cx="1645920" cy="594360"/>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No correct answers</a:t>
            </a:r>
            <a:endParaRPr lang="en-US" sz="1000" dirty="0"/>
          </a:p>
        </p:txBody>
      </p:sp>
      <p:sp>
        <p:nvSpPr>
          <p:cNvPr id="23" name="Text 21"/>
          <p:cNvSpPr/>
          <p:nvPr/>
        </p:nvSpPr>
        <p:spPr>
          <a:xfrm>
            <a:off x="3657600" y="2651760"/>
            <a:ext cx="2560320" cy="594360"/>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Delayed REWARD signal</a:t>
            </a:r>
            <a:endParaRPr lang="en-US" sz="1000" dirty="0"/>
          </a:p>
          <a:p>
            <a:pPr algn="ctr" indent="0" marL="0">
              <a:buNone/>
            </a:pPr>
            <a:r>
              <a:rPr lang="en-US" sz="1000" dirty="0">
                <a:solidFill>
                  <a:srgbClr val="2D3748"/>
                </a:solidFill>
                <a:latin typeface="Calibri" pitchFamily="34" charset="0"/>
                <a:ea typeface="Calibri" pitchFamily="34" charset="-122"/>
                <a:cs typeface="Calibri" pitchFamily="34" charset="-120"/>
              </a:rPr>
              <a:t>(good / bad)</a:t>
            </a:r>
            <a:endParaRPr lang="en-US" sz="1000" dirty="0"/>
          </a:p>
        </p:txBody>
      </p:sp>
      <p:sp>
        <p:nvSpPr>
          <p:cNvPr id="24" name="Text 22"/>
          <p:cNvSpPr/>
          <p:nvPr/>
        </p:nvSpPr>
        <p:spPr>
          <a:xfrm>
            <a:off x="6217920" y="2651760"/>
            <a:ext cx="2560320" cy="594360"/>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Game playing,</a:t>
            </a:r>
            <a:endParaRPr lang="en-US" sz="1000" dirty="0"/>
          </a:p>
          <a:p>
            <a:pPr algn="ctr" indent="0" marL="0">
              <a:buNone/>
            </a:pPr>
            <a:r>
              <a:rPr lang="en-US" sz="1000" dirty="0">
                <a:solidFill>
                  <a:srgbClr val="2D3748"/>
                </a:solidFill>
                <a:latin typeface="Calibri" pitchFamily="34" charset="0"/>
                <a:ea typeface="Calibri" pitchFamily="34" charset="-122"/>
                <a:cs typeface="Calibri" pitchFamily="34" charset="-120"/>
              </a:rPr>
              <a:t>robot walking</a:t>
            </a:r>
            <a:endParaRPr lang="en-US" sz="1000" dirty="0"/>
          </a:p>
        </p:txBody>
      </p:sp>
      <p:sp>
        <p:nvSpPr>
          <p:cNvPr id="25" name="Shape 23"/>
          <p:cNvSpPr/>
          <p:nvPr/>
        </p:nvSpPr>
        <p:spPr>
          <a:xfrm>
            <a:off x="548640" y="3383280"/>
            <a:ext cx="8046720" cy="502920"/>
          </a:xfrm>
          <a:prstGeom prst="rect">
            <a:avLst/>
          </a:prstGeom>
          <a:solidFill>
            <a:srgbClr val="ECFDF5"/>
          </a:solidFill>
          <a:ln w="6350">
            <a:solidFill>
              <a:srgbClr val="059669"/>
            </a:solidFill>
            <a:prstDash val="solid"/>
          </a:ln>
        </p:spPr>
      </p:sp>
      <p:sp>
        <p:nvSpPr>
          <p:cNvPr id="26" name="Text 24"/>
          <p:cNvSpPr/>
          <p:nvPr/>
        </p:nvSpPr>
        <p:spPr>
          <a:xfrm>
            <a:off x="731520" y="3401568"/>
            <a:ext cx="1828800" cy="201168"/>
          </a:xfrm>
          <a:prstGeom prst="rect">
            <a:avLst/>
          </a:prstGeom>
          <a:noFill/>
          <a:ln/>
        </p:spPr>
        <p:txBody>
          <a:bodyPr wrap="square" lIns="0" tIns="0" rIns="0" bIns="0" rtlCol="0" anchor="ctr"/>
          <a:lstStyle/>
          <a:p>
            <a:pPr indent="0" marL="0">
              <a:buNone/>
            </a:pPr>
            <a:r>
              <a:rPr lang="en-US" sz="1100" b="1" dirty="0">
                <a:solidFill>
                  <a:srgbClr val="059669"/>
                </a:solidFill>
                <a:latin typeface="Calibri" pitchFamily="34" charset="0"/>
                <a:ea typeface="Calibri" pitchFamily="34" charset="-122"/>
                <a:cs typeface="Calibri" pitchFamily="34" charset="-120"/>
              </a:rPr>
              <a:t>Key difference:</a:t>
            </a:r>
            <a:endParaRPr lang="en-US" sz="1100" dirty="0"/>
          </a:p>
        </p:txBody>
      </p:sp>
      <p:sp>
        <p:nvSpPr>
          <p:cNvPr id="27" name="Text 25"/>
          <p:cNvSpPr/>
          <p:nvPr/>
        </p:nvSpPr>
        <p:spPr>
          <a:xfrm>
            <a:off x="731520" y="3611880"/>
            <a:ext cx="7680960" cy="256032"/>
          </a:xfrm>
          <a:prstGeom prst="rect">
            <a:avLst/>
          </a:prstGeom>
          <a:noFill/>
          <a:ln/>
        </p:spPr>
        <p:txBody>
          <a:bodyPr wrap="square" lIns="0" tIns="0" rIns="0" bIns="0" rtlCol="0" anchor="t"/>
          <a:lstStyle/>
          <a:p>
            <a:pPr indent="0" marL="0">
              <a:buNone/>
            </a:pPr>
            <a:r>
              <a:rPr lang="en-US" sz="1000" dirty="0">
                <a:solidFill>
                  <a:srgbClr val="2D3748"/>
                </a:solidFill>
                <a:latin typeface="Calibri" pitchFamily="34" charset="0"/>
                <a:ea typeface="Calibri" pitchFamily="34" charset="-122"/>
                <a:cs typeface="Calibri" pitchFamily="34" charset="-120"/>
              </a:rPr>
              <a:t>In supervised learning, someone tells you the right answer for each input. In RL, nobody tells you — you just get a score (reward) AFTER you act, and must figure out which actions deserved the credit.</a:t>
            </a:r>
            <a:endParaRPr lang="en-US" sz="1000" dirty="0"/>
          </a:p>
        </p:txBody>
      </p:sp>
      <p:sp>
        <p:nvSpPr>
          <p:cNvPr id="28" name="Shape 26"/>
          <p:cNvSpPr/>
          <p:nvPr/>
        </p:nvSpPr>
        <p:spPr>
          <a:xfrm>
            <a:off x="548640" y="3977640"/>
            <a:ext cx="8046720" cy="365760"/>
          </a:xfrm>
          <a:prstGeom prst="rect">
            <a:avLst/>
          </a:prstGeom>
          <a:solidFill>
            <a:srgbClr val="EDE9FE"/>
          </a:solidFill>
          <a:ln w="6350">
            <a:solidFill>
              <a:srgbClr val="7C3AED"/>
            </a:solidFill>
            <a:prstDash val="solid"/>
          </a:ln>
        </p:spPr>
      </p:sp>
      <p:sp>
        <p:nvSpPr>
          <p:cNvPr id="29" name="Text 27"/>
          <p:cNvSpPr/>
          <p:nvPr/>
        </p:nvSpPr>
        <p:spPr>
          <a:xfrm>
            <a:off x="731520" y="3977640"/>
            <a:ext cx="7680960" cy="365760"/>
          </a:xfrm>
          <a:prstGeom prst="rect">
            <a:avLst/>
          </a:prstGeom>
          <a:noFill/>
          <a:ln/>
        </p:spPr>
        <p:txBody>
          <a:bodyPr wrap="square" lIns="0" tIns="0" rIns="0" bIns="0" rtlCol="0" anchor="ctr"/>
          <a:lstStyle/>
          <a:p>
            <a:pPr indent="0" marL="0">
              <a:buNone/>
            </a:pPr>
            <a:r>
              <a:rPr lang="en-US" sz="1000" dirty="0">
                <a:solidFill>
                  <a:srgbClr val="7C3AED"/>
                </a:solidFill>
                <a:latin typeface="Calibri" pitchFamily="34" charset="0"/>
                <a:ea typeface="Calibri" pitchFamily="34" charset="-122"/>
                <a:cs typeface="Calibri" pitchFamily="34" charset="-120"/>
              </a:rPr>
              <a:t>💡 Supervised = teacher grading each answer.  RL = getting your semester GPA and figuring out which study habits worked.</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The Credit-Assignment Problem</a:t>
            </a:r>
            <a:endParaRPr lang="en-US" sz="2200" dirty="0"/>
          </a:p>
        </p:txBody>
      </p:sp>
      <p:sp>
        <p:nvSpPr>
          <p:cNvPr id="4" name="Text 2"/>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5" name="Shape 3"/>
          <p:cNvSpPr/>
          <p:nvPr/>
        </p:nvSpPr>
        <p:spPr>
          <a:xfrm>
            <a:off x="548640" y="1005840"/>
            <a:ext cx="8046720" cy="457200"/>
          </a:xfrm>
          <a:prstGeom prst="rect">
            <a:avLst/>
          </a:prstGeom>
          <a:solidFill>
            <a:srgbClr val="FFFFFF"/>
          </a:solidFill>
          <a:ln w="6350">
            <a:solidFill>
              <a:srgbClr val="065A82"/>
            </a:solidFill>
            <a:prstDash val="solid"/>
          </a:ln>
        </p:spPr>
      </p:sp>
      <p:sp>
        <p:nvSpPr>
          <p:cNvPr id="6" name="Text 4"/>
          <p:cNvSpPr/>
          <p:nvPr/>
        </p:nvSpPr>
        <p:spPr>
          <a:xfrm>
            <a:off x="731520" y="1005840"/>
            <a:ext cx="7680960" cy="457200"/>
          </a:xfrm>
          <a:prstGeom prst="rect">
            <a:avLst/>
          </a:prstGeom>
          <a:noFill/>
          <a:ln/>
        </p:spPr>
        <p:txBody>
          <a:bodyPr wrap="square" lIns="0" tIns="0" rIns="0" bIns="0" rtlCol="0" anchor="ctr"/>
          <a:lstStyle/>
          <a:p>
            <a:pPr indent="0" marL="0">
              <a:buNone/>
            </a:pPr>
            <a:r>
              <a:rPr lang="en-US" sz="1400" b="1" dirty="0">
                <a:solidFill>
                  <a:srgbClr val="065A82"/>
                </a:solidFill>
                <a:latin typeface="Calibri" pitchFamily="34" charset="0"/>
                <a:ea typeface="Calibri" pitchFamily="34" charset="-122"/>
                <a:cs typeface="Calibri" pitchFamily="34" charset="-120"/>
              </a:rPr>
              <a:t>When you get a reward AFTER many actions, which action actually EARNED it?</a:t>
            </a:r>
            <a:endParaRPr lang="en-US" sz="1400" dirty="0"/>
          </a:p>
        </p:txBody>
      </p:sp>
      <p:sp>
        <p:nvSpPr>
          <p:cNvPr id="7" name="Text 5"/>
          <p:cNvSpPr/>
          <p:nvPr/>
        </p:nvSpPr>
        <p:spPr>
          <a:xfrm>
            <a:off x="548640" y="1645920"/>
            <a:ext cx="8046720" cy="228600"/>
          </a:xfrm>
          <a:prstGeom prst="rect">
            <a:avLst/>
          </a:prstGeom>
          <a:noFill/>
          <a:ln/>
        </p:spPr>
        <p:txBody>
          <a:bodyPr wrap="square" lIns="0" tIns="0" rIns="0" bIns="0" rtlCol="0" anchor="ctr"/>
          <a:lstStyle/>
          <a:p>
            <a:pPr indent="0" marL="0">
              <a:buNone/>
            </a:pPr>
            <a:r>
              <a:rPr lang="en-US" sz="1100" b="1" dirty="0">
                <a:solidFill>
                  <a:srgbClr val="1A1A2E"/>
                </a:solidFill>
                <a:latin typeface="Calibri" pitchFamily="34" charset="0"/>
                <a:ea typeface="Calibri" pitchFamily="34" charset="-122"/>
                <a:cs typeface="Calibri" pitchFamily="34" charset="-120"/>
              </a:rPr>
              <a:t>Example — a sequence of moves in a game:</a:t>
            </a:r>
            <a:endParaRPr lang="en-US" sz="1100" dirty="0"/>
          </a:p>
        </p:txBody>
      </p:sp>
      <p:sp>
        <p:nvSpPr>
          <p:cNvPr id="8" name="Shape 6"/>
          <p:cNvSpPr/>
          <p:nvPr/>
        </p:nvSpPr>
        <p:spPr>
          <a:xfrm>
            <a:off x="548640" y="1965960"/>
            <a:ext cx="1234440" cy="365760"/>
          </a:xfrm>
          <a:prstGeom prst="rect">
            <a:avLst/>
          </a:prstGeom>
          <a:solidFill>
            <a:srgbClr val="FFFFFF"/>
          </a:solidFill>
          <a:ln w="6350">
            <a:solidFill>
              <a:srgbClr val="64748B"/>
            </a:solidFill>
            <a:prstDash val="solid"/>
          </a:ln>
        </p:spPr>
      </p:sp>
      <p:sp>
        <p:nvSpPr>
          <p:cNvPr id="9" name="Text 7"/>
          <p:cNvSpPr/>
          <p:nvPr/>
        </p:nvSpPr>
        <p:spPr>
          <a:xfrm>
            <a:off x="548640" y="1965960"/>
            <a:ext cx="1234440" cy="365760"/>
          </a:xfrm>
          <a:prstGeom prst="rect">
            <a:avLst/>
          </a:prstGeom>
          <a:noFill/>
          <a:ln/>
        </p:spPr>
        <p:txBody>
          <a:bodyPr wrap="square" rtlCol="0" anchor="ctr"/>
          <a:lstStyle/>
          <a:p>
            <a:pPr algn="ctr" indent="0" marL="0">
              <a:buNone/>
            </a:pPr>
            <a:r>
              <a:rPr lang="en-US" sz="1000" b="1" dirty="0">
                <a:solidFill>
                  <a:srgbClr val="64748B"/>
                </a:solidFill>
                <a:latin typeface="Calibri" pitchFamily="34" charset="0"/>
                <a:ea typeface="Calibri" pitchFamily="34" charset="-122"/>
                <a:cs typeface="Calibri" pitchFamily="34" charset="-120"/>
              </a:rPr>
              <a:t>Move A</a:t>
            </a:r>
            <a:endParaRPr lang="en-US" sz="1000" dirty="0"/>
          </a:p>
        </p:txBody>
      </p:sp>
      <p:sp>
        <p:nvSpPr>
          <p:cNvPr id="10" name="Text 8"/>
          <p:cNvSpPr/>
          <p:nvPr/>
        </p:nvSpPr>
        <p:spPr>
          <a:xfrm>
            <a:off x="1737360" y="1965960"/>
            <a:ext cx="201168" cy="365760"/>
          </a:xfrm>
          <a:prstGeom prst="rect">
            <a:avLst/>
          </a:prstGeom>
          <a:noFill/>
          <a:ln/>
        </p:spPr>
        <p:txBody>
          <a:bodyPr wrap="square" rtlCol="0" anchor="ctr"/>
          <a:lstStyle/>
          <a:p>
            <a:pPr algn="ctr" indent="0" marL="0">
              <a:buNone/>
            </a:pPr>
            <a:r>
              <a:rPr lang="en-US" sz="1400" dirty="0">
                <a:solidFill>
                  <a:srgbClr val="64748B"/>
                </a:solidFill>
                <a:latin typeface="Calibri" pitchFamily="34" charset="0"/>
                <a:ea typeface="Calibri" pitchFamily="34" charset="-122"/>
                <a:cs typeface="Calibri" pitchFamily="34" charset="-120"/>
              </a:rPr>
              <a:t>→</a:t>
            </a:r>
            <a:endParaRPr lang="en-US" sz="1400" dirty="0"/>
          </a:p>
        </p:txBody>
      </p:sp>
      <p:sp>
        <p:nvSpPr>
          <p:cNvPr id="11" name="Shape 9"/>
          <p:cNvSpPr/>
          <p:nvPr/>
        </p:nvSpPr>
        <p:spPr>
          <a:xfrm>
            <a:off x="1901952" y="1965960"/>
            <a:ext cx="1234440" cy="365760"/>
          </a:xfrm>
          <a:prstGeom prst="rect">
            <a:avLst/>
          </a:prstGeom>
          <a:solidFill>
            <a:srgbClr val="FFFFFF"/>
          </a:solidFill>
          <a:ln w="6350">
            <a:solidFill>
              <a:srgbClr val="64748B"/>
            </a:solidFill>
            <a:prstDash val="solid"/>
          </a:ln>
        </p:spPr>
      </p:sp>
      <p:sp>
        <p:nvSpPr>
          <p:cNvPr id="12" name="Text 10"/>
          <p:cNvSpPr/>
          <p:nvPr/>
        </p:nvSpPr>
        <p:spPr>
          <a:xfrm>
            <a:off x="1901952" y="1965960"/>
            <a:ext cx="1234440" cy="365760"/>
          </a:xfrm>
          <a:prstGeom prst="rect">
            <a:avLst/>
          </a:prstGeom>
          <a:noFill/>
          <a:ln/>
        </p:spPr>
        <p:txBody>
          <a:bodyPr wrap="square" rtlCol="0" anchor="ctr"/>
          <a:lstStyle/>
          <a:p>
            <a:pPr algn="ctr" indent="0" marL="0">
              <a:buNone/>
            </a:pPr>
            <a:r>
              <a:rPr lang="en-US" sz="1000" b="1" dirty="0">
                <a:solidFill>
                  <a:srgbClr val="64748B"/>
                </a:solidFill>
                <a:latin typeface="Calibri" pitchFamily="34" charset="0"/>
                <a:ea typeface="Calibri" pitchFamily="34" charset="-122"/>
                <a:cs typeface="Calibri" pitchFamily="34" charset="-120"/>
              </a:rPr>
              <a:t>Move B</a:t>
            </a:r>
            <a:endParaRPr lang="en-US" sz="1000" dirty="0"/>
          </a:p>
        </p:txBody>
      </p:sp>
      <p:sp>
        <p:nvSpPr>
          <p:cNvPr id="13" name="Text 11"/>
          <p:cNvSpPr/>
          <p:nvPr/>
        </p:nvSpPr>
        <p:spPr>
          <a:xfrm>
            <a:off x="3090672" y="1965960"/>
            <a:ext cx="201168" cy="365760"/>
          </a:xfrm>
          <a:prstGeom prst="rect">
            <a:avLst/>
          </a:prstGeom>
          <a:noFill/>
          <a:ln/>
        </p:spPr>
        <p:txBody>
          <a:bodyPr wrap="square" rtlCol="0" anchor="ctr"/>
          <a:lstStyle/>
          <a:p>
            <a:pPr algn="ctr" indent="0" marL="0">
              <a:buNone/>
            </a:pPr>
            <a:r>
              <a:rPr lang="en-US" sz="1400" dirty="0">
                <a:solidFill>
                  <a:srgbClr val="64748B"/>
                </a:solidFill>
                <a:latin typeface="Calibri" pitchFamily="34" charset="0"/>
                <a:ea typeface="Calibri" pitchFamily="34" charset="-122"/>
                <a:cs typeface="Calibri" pitchFamily="34" charset="-120"/>
              </a:rPr>
              <a:t>→</a:t>
            </a:r>
            <a:endParaRPr lang="en-US" sz="1400" dirty="0"/>
          </a:p>
        </p:txBody>
      </p:sp>
      <p:sp>
        <p:nvSpPr>
          <p:cNvPr id="14" name="Shape 12"/>
          <p:cNvSpPr/>
          <p:nvPr/>
        </p:nvSpPr>
        <p:spPr>
          <a:xfrm>
            <a:off x="3255264" y="1965960"/>
            <a:ext cx="1234440" cy="365760"/>
          </a:xfrm>
          <a:prstGeom prst="rect">
            <a:avLst/>
          </a:prstGeom>
          <a:solidFill>
            <a:srgbClr val="ECFDF5"/>
          </a:solidFill>
          <a:ln w="6350">
            <a:solidFill>
              <a:srgbClr val="059669"/>
            </a:solidFill>
            <a:prstDash val="solid"/>
          </a:ln>
        </p:spPr>
      </p:sp>
      <p:sp>
        <p:nvSpPr>
          <p:cNvPr id="15" name="Text 13"/>
          <p:cNvSpPr/>
          <p:nvPr/>
        </p:nvSpPr>
        <p:spPr>
          <a:xfrm>
            <a:off x="3255264" y="1965960"/>
            <a:ext cx="1234440" cy="365760"/>
          </a:xfrm>
          <a:prstGeom prst="rect">
            <a:avLst/>
          </a:prstGeom>
          <a:noFill/>
          <a:ln/>
        </p:spPr>
        <p:txBody>
          <a:bodyPr wrap="square" rtlCol="0" anchor="ctr"/>
          <a:lstStyle/>
          <a:p>
            <a:pPr algn="ctr" indent="0" marL="0">
              <a:buNone/>
            </a:pPr>
            <a:r>
              <a:rPr lang="en-US" sz="1000" b="1" dirty="0">
                <a:solidFill>
                  <a:srgbClr val="059669"/>
                </a:solidFill>
                <a:latin typeface="Calibri" pitchFamily="34" charset="0"/>
                <a:ea typeface="Calibri" pitchFamily="34" charset="-122"/>
                <a:cs typeface="Calibri" pitchFamily="34" charset="-120"/>
              </a:rPr>
              <a:t>Move C</a:t>
            </a:r>
            <a:endParaRPr lang="en-US" sz="1000" dirty="0"/>
          </a:p>
        </p:txBody>
      </p:sp>
      <p:sp>
        <p:nvSpPr>
          <p:cNvPr id="16" name="Text 14"/>
          <p:cNvSpPr/>
          <p:nvPr/>
        </p:nvSpPr>
        <p:spPr>
          <a:xfrm>
            <a:off x="4443984" y="1965960"/>
            <a:ext cx="201168" cy="365760"/>
          </a:xfrm>
          <a:prstGeom prst="rect">
            <a:avLst/>
          </a:prstGeom>
          <a:noFill/>
          <a:ln/>
        </p:spPr>
        <p:txBody>
          <a:bodyPr wrap="square" rtlCol="0" anchor="ctr"/>
          <a:lstStyle/>
          <a:p>
            <a:pPr algn="ctr" indent="0" marL="0">
              <a:buNone/>
            </a:pPr>
            <a:r>
              <a:rPr lang="en-US" sz="1400" dirty="0">
                <a:solidFill>
                  <a:srgbClr val="64748B"/>
                </a:solidFill>
                <a:latin typeface="Calibri" pitchFamily="34" charset="0"/>
                <a:ea typeface="Calibri" pitchFamily="34" charset="-122"/>
                <a:cs typeface="Calibri" pitchFamily="34" charset="-120"/>
              </a:rPr>
              <a:t>→</a:t>
            </a:r>
            <a:endParaRPr lang="en-US" sz="1400" dirty="0"/>
          </a:p>
        </p:txBody>
      </p:sp>
      <p:sp>
        <p:nvSpPr>
          <p:cNvPr id="17" name="Shape 15"/>
          <p:cNvSpPr/>
          <p:nvPr/>
        </p:nvSpPr>
        <p:spPr>
          <a:xfrm>
            <a:off x="4608576" y="1965960"/>
            <a:ext cx="1234440" cy="365760"/>
          </a:xfrm>
          <a:prstGeom prst="rect">
            <a:avLst/>
          </a:prstGeom>
          <a:solidFill>
            <a:srgbClr val="FFFFFF"/>
          </a:solidFill>
          <a:ln w="6350">
            <a:solidFill>
              <a:srgbClr val="64748B"/>
            </a:solidFill>
            <a:prstDash val="solid"/>
          </a:ln>
        </p:spPr>
      </p:sp>
      <p:sp>
        <p:nvSpPr>
          <p:cNvPr id="18" name="Text 16"/>
          <p:cNvSpPr/>
          <p:nvPr/>
        </p:nvSpPr>
        <p:spPr>
          <a:xfrm>
            <a:off x="4608576" y="1965960"/>
            <a:ext cx="1234440" cy="365760"/>
          </a:xfrm>
          <a:prstGeom prst="rect">
            <a:avLst/>
          </a:prstGeom>
          <a:noFill/>
          <a:ln/>
        </p:spPr>
        <p:txBody>
          <a:bodyPr wrap="square" rtlCol="0" anchor="ctr"/>
          <a:lstStyle/>
          <a:p>
            <a:pPr algn="ctr" indent="0" marL="0">
              <a:buNone/>
            </a:pPr>
            <a:r>
              <a:rPr lang="en-US" sz="1000" b="1" dirty="0">
                <a:solidFill>
                  <a:srgbClr val="64748B"/>
                </a:solidFill>
                <a:latin typeface="Calibri" pitchFamily="34" charset="0"/>
                <a:ea typeface="Calibri" pitchFamily="34" charset="-122"/>
                <a:cs typeface="Calibri" pitchFamily="34" charset="-120"/>
              </a:rPr>
              <a:t>Move D</a:t>
            </a:r>
            <a:endParaRPr lang="en-US" sz="1000" dirty="0"/>
          </a:p>
        </p:txBody>
      </p:sp>
      <p:sp>
        <p:nvSpPr>
          <p:cNvPr id="19" name="Text 17"/>
          <p:cNvSpPr/>
          <p:nvPr/>
        </p:nvSpPr>
        <p:spPr>
          <a:xfrm>
            <a:off x="5797296" y="1965960"/>
            <a:ext cx="201168" cy="365760"/>
          </a:xfrm>
          <a:prstGeom prst="rect">
            <a:avLst/>
          </a:prstGeom>
          <a:noFill/>
          <a:ln/>
        </p:spPr>
        <p:txBody>
          <a:bodyPr wrap="square" rtlCol="0" anchor="ctr"/>
          <a:lstStyle/>
          <a:p>
            <a:pPr algn="ctr" indent="0" marL="0">
              <a:buNone/>
            </a:pPr>
            <a:r>
              <a:rPr lang="en-US" sz="1400" dirty="0">
                <a:solidFill>
                  <a:srgbClr val="64748B"/>
                </a:solidFill>
                <a:latin typeface="Calibri" pitchFamily="34" charset="0"/>
                <a:ea typeface="Calibri" pitchFamily="34" charset="-122"/>
                <a:cs typeface="Calibri" pitchFamily="34" charset="-120"/>
              </a:rPr>
              <a:t>→</a:t>
            </a:r>
            <a:endParaRPr lang="en-US" sz="1400" dirty="0"/>
          </a:p>
        </p:txBody>
      </p:sp>
      <p:sp>
        <p:nvSpPr>
          <p:cNvPr id="20" name="Shape 18"/>
          <p:cNvSpPr/>
          <p:nvPr/>
        </p:nvSpPr>
        <p:spPr>
          <a:xfrm>
            <a:off x="5961888" y="1965960"/>
            <a:ext cx="1234440" cy="365760"/>
          </a:xfrm>
          <a:prstGeom prst="rect">
            <a:avLst/>
          </a:prstGeom>
          <a:solidFill>
            <a:srgbClr val="FFFFFF"/>
          </a:solidFill>
          <a:ln w="6350">
            <a:solidFill>
              <a:srgbClr val="64748B"/>
            </a:solidFill>
            <a:prstDash val="solid"/>
          </a:ln>
        </p:spPr>
      </p:sp>
      <p:sp>
        <p:nvSpPr>
          <p:cNvPr id="21" name="Text 19"/>
          <p:cNvSpPr/>
          <p:nvPr/>
        </p:nvSpPr>
        <p:spPr>
          <a:xfrm>
            <a:off x="5961888" y="1965960"/>
            <a:ext cx="1234440" cy="365760"/>
          </a:xfrm>
          <a:prstGeom prst="rect">
            <a:avLst/>
          </a:prstGeom>
          <a:noFill/>
          <a:ln/>
        </p:spPr>
        <p:txBody>
          <a:bodyPr wrap="square" rtlCol="0" anchor="ctr"/>
          <a:lstStyle/>
          <a:p>
            <a:pPr algn="ctr" indent="0" marL="0">
              <a:buNone/>
            </a:pPr>
            <a:r>
              <a:rPr lang="en-US" sz="1000" b="1" dirty="0">
                <a:solidFill>
                  <a:srgbClr val="64748B"/>
                </a:solidFill>
                <a:latin typeface="Calibri" pitchFamily="34" charset="0"/>
                <a:ea typeface="Calibri" pitchFamily="34" charset="-122"/>
                <a:cs typeface="Calibri" pitchFamily="34" charset="-120"/>
              </a:rPr>
              <a:t>Move E</a:t>
            </a:r>
            <a:endParaRPr lang="en-US" sz="1000" dirty="0"/>
          </a:p>
        </p:txBody>
      </p:sp>
      <p:sp>
        <p:nvSpPr>
          <p:cNvPr id="22" name="Text 20"/>
          <p:cNvSpPr/>
          <p:nvPr/>
        </p:nvSpPr>
        <p:spPr>
          <a:xfrm>
            <a:off x="7150608" y="1965960"/>
            <a:ext cx="201168" cy="365760"/>
          </a:xfrm>
          <a:prstGeom prst="rect">
            <a:avLst/>
          </a:prstGeom>
          <a:noFill/>
          <a:ln/>
        </p:spPr>
        <p:txBody>
          <a:bodyPr wrap="square" rtlCol="0" anchor="ctr"/>
          <a:lstStyle/>
          <a:p>
            <a:pPr algn="ctr" indent="0" marL="0">
              <a:buNone/>
            </a:pPr>
            <a:r>
              <a:rPr lang="en-US" sz="1400" dirty="0">
                <a:solidFill>
                  <a:srgbClr val="64748B"/>
                </a:solidFill>
                <a:latin typeface="Calibri" pitchFamily="34" charset="0"/>
                <a:ea typeface="Calibri" pitchFamily="34" charset="-122"/>
                <a:cs typeface="Calibri" pitchFamily="34" charset="-120"/>
              </a:rPr>
              <a:t>→</a:t>
            </a:r>
            <a:endParaRPr lang="en-US" sz="1400" dirty="0"/>
          </a:p>
        </p:txBody>
      </p:sp>
      <p:sp>
        <p:nvSpPr>
          <p:cNvPr id="23" name="Shape 21"/>
          <p:cNvSpPr/>
          <p:nvPr/>
        </p:nvSpPr>
        <p:spPr>
          <a:xfrm>
            <a:off x="7315200" y="1965960"/>
            <a:ext cx="1234440" cy="365760"/>
          </a:xfrm>
          <a:prstGeom prst="rect">
            <a:avLst/>
          </a:prstGeom>
          <a:solidFill>
            <a:srgbClr val="FEF3C7"/>
          </a:solidFill>
          <a:ln w="6350">
            <a:solidFill>
              <a:srgbClr val="F59E0B"/>
            </a:solidFill>
            <a:prstDash val="solid"/>
          </a:ln>
        </p:spPr>
      </p:sp>
      <p:sp>
        <p:nvSpPr>
          <p:cNvPr id="24" name="Text 22"/>
          <p:cNvSpPr/>
          <p:nvPr/>
        </p:nvSpPr>
        <p:spPr>
          <a:xfrm>
            <a:off x="7315200" y="1965960"/>
            <a:ext cx="1234440" cy="365760"/>
          </a:xfrm>
          <a:prstGeom prst="rect">
            <a:avLst/>
          </a:prstGeom>
          <a:noFill/>
          <a:ln/>
        </p:spPr>
        <p:txBody>
          <a:bodyPr wrap="square" rtlCol="0" anchor="ctr"/>
          <a:lstStyle/>
          <a:p>
            <a:pPr algn="ctr" indent="0" marL="0">
              <a:buNone/>
            </a:pPr>
            <a:r>
              <a:rPr lang="en-US" sz="1000" b="1" dirty="0">
                <a:solidFill>
                  <a:srgbClr val="F59E0B"/>
                </a:solidFill>
                <a:latin typeface="Calibri" pitchFamily="34" charset="0"/>
                <a:ea typeface="Calibri" pitchFamily="34" charset="-122"/>
                <a:cs typeface="Calibri" pitchFamily="34" charset="-120"/>
              </a:rPr>
              <a:t>WIN! +100</a:t>
            </a:r>
            <a:endParaRPr lang="en-US" sz="1000" dirty="0"/>
          </a:p>
        </p:txBody>
      </p:sp>
      <p:sp>
        <p:nvSpPr>
          <p:cNvPr id="25" name="Shape 23"/>
          <p:cNvSpPr/>
          <p:nvPr/>
        </p:nvSpPr>
        <p:spPr>
          <a:xfrm>
            <a:off x="548640" y="2514600"/>
            <a:ext cx="8046720" cy="365760"/>
          </a:xfrm>
          <a:prstGeom prst="rect">
            <a:avLst/>
          </a:prstGeom>
          <a:solidFill>
            <a:srgbClr val="FEF3C7"/>
          </a:solidFill>
          <a:ln w="6350">
            <a:solidFill>
              <a:srgbClr val="F59E0B"/>
            </a:solidFill>
            <a:prstDash val="solid"/>
          </a:ln>
        </p:spPr>
      </p:sp>
      <p:sp>
        <p:nvSpPr>
          <p:cNvPr id="26" name="Text 24"/>
          <p:cNvSpPr/>
          <p:nvPr/>
        </p:nvSpPr>
        <p:spPr>
          <a:xfrm>
            <a:off x="731520" y="2514600"/>
            <a:ext cx="7680960" cy="365760"/>
          </a:xfrm>
          <a:prstGeom prst="rect">
            <a:avLst/>
          </a:prstGeom>
          <a:noFill/>
          <a:ln/>
        </p:spPr>
        <p:txBody>
          <a:bodyPr wrap="square" lIns="0" tIns="0" rIns="0" bIns="0" rtlCol="0" anchor="ctr"/>
          <a:lstStyle/>
          <a:p>
            <a:pPr indent="0" marL="0">
              <a:buNone/>
            </a:pPr>
            <a:r>
              <a:rPr lang="en-US" sz="1100" dirty="0">
                <a:solidFill>
                  <a:srgbClr val="92400E"/>
                </a:solidFill>
                <a:latin typeface="Calibri" pitchFamily="34" charset="0"/>
                <a:ea typeface="Calibri" pitchFamily="34" charset="-122"/>
                <a:cs typeface="Calibri" pitchFamily="34" charset="-120"/>
              </a:rPr>
              <a:t>❓  Which move deserved the credit? Move C? Move A (set it up)? All of them? How do we split the reward?</a:t>
            </a:r>
            <a:endParaRPr lang="en-US" sz="1100" dirty="0"/>
          </a:p>
        </p:txBody>
      </p:sp>
      <p:sp>
        <p:nvSpPr>
          <p:cNvPr id="27" name="Text 25"/>
          <p:cNvSpPr/>
          <p:nvPr/>
        </p:nvSpPr>
        <p:spPr>
          <a:xfrm>
            <a:off x="548640" y="3063240"/>
            <a:ext cx="8046720" cy="228600"/>
          </a:xfrm>
          <a:prstGeom prst="rect">
            <a:avLst/>
          </a:prstGeom>
          <a:noFill/>
          <a:ln/>
        </p:spPr>
        <p:txBody>
          <a:bodyPr wrap="square" lIns="0" tIns="0" rIns="0" bIns="0" rtlCol="0" anchor="ctr"/>
          <a:lstStyle/>
          <a:p>
            <a:pPr indent="0" marL="0">
              <a:buNone/>
            </a:pPr>
            <a:r>
              <a:rPr lang="en-US" sz="1200" b="1" dirty="0">
                <a:solidFill>
                  <a:srgbClr val="1A1A2E"/>
                </a:solidFill>
                <a:latin typeface="Calibri" pitchFamily="34" charset="0"/>
                <a:ea typeface="Calibri" pitchFamily="34" charset="-122"/>
                <a:cs typeface="Calibri" pitchFamily="34" charset="-120"/>
              </a:rPr>
              <a:t>Why is this hard?</a:t>
            </a:r>
            <a:endParaRPr lang="en-US" sz="1200" dirty="0"/>
          </a:p>
        </p:txBody>
      </p:sp>
      <p:sp>
        <p:nvSpPr>
          <p:cNvPr id="28" name="Shape 26"/>
          <p:cNvSpPr/>
          <p:nvPr/>
        </p:nvSpPr>
        <p:spPr>
          <a:xfrm>
            <a:off x="548640" y="3383280"/>
            <a:ext cx="2011680" cy="292608"/>
          </a:xfrm>
          <a:prstGeom prst="rect">
            <a:avLst/>
          </a:prstGeom>
          <a:solidFill>
            <a:srgbClr val="EDE9FE"/>
          </a:solidFill>
          <a:ln w="6350">
            <a:solidFill>
              <a:srgbClr val="7C3AED"/>
            </a:solidFill>
            <a:prstDash val="solid"/>
          </a:ln>
        </p:spPr>
      </p:sp>
      <p:sp>
        <p:nvSpPr>
          <p:cNvPr id="29" name="Text 27"/>
          <p:cNvSpPr/>
          <p:nvPr/>
        </p:nvSpPr>
        <p:spPr>
          <a:xfrm>
            <a:off x="640080" y="3383280"/>
            <a:ext cx="1828800" cy="292608"/>
          </a:xfrm>
          <a:prstGeom prst="rect">
            <a:avLst/>
          </a:prstGeom>
          <a:noFill/>
          <a:ln/>
        </p:spPr>
        <p:txBody>
          <a:bodyPr wrap="square" lIns="0" tIns="0" rIns="0" bIns="0"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Delayed reward</a:t>
            </a:r>
            <a:endParaRPr lang="en-US" sz="1000" dirty="0"/>
          </a:p>
        </p:txBody>
      </p:sp>
      <p:sp>
        <p:nvSpPr>
          <p:cNvPr id="30" name="Text 28"/>
          <p:cNvSpPr/>
          <p:nvPr/>
        </p:nvSpPr>
        <p:spPr>
          <a:xfrm>
            <a:off x="2743200" y="3383280"/>
            <a:ext cx="5852160" cy="292608"/>
          </a:xfrm>
          <a:prstGeom prst="rect">
            <a:avLst/>
          </a:prstGeom>
          <a:noFill/>
          <a:ln/>
        </p:spPr>
        <p:txBody>
          <a:bodyPr wrap="square" lIns="0" tIns="0" rIns="0" bIns="0" rtlCol="0" anchor="ctr"/>
          <a:lstStyle/>
          <a:p>
            <a:pPr indent="0" marL="0">
              <a:buNone/>
            </a:pPr>
            <a:r>
              <a:rPr lang="en-US" sz="1000" dirty="0">
                <a:solidFill>
                  <a:srgbClr val="2D3748"/>
                </a:solidFill>
                <a:latin typeface="Calibri" pitchFamily="34" charset="0"/>
                <a:ea typeface="Calibri" pitchFamily="34" charset="-122"/>
                <a:cs typeface="Calibri" pitchFamily="34" charset="-120"/>
              </a:rPr>
              <a:t>Outcome comes many steps AFTER the actions that caused it</a:t>
            </a:r>
            <a:endParaRPr lang="en-US" sz="1000" dirty="0"/>
          </a:p>
        </p:txBody>
      </p:sp>
      <p:sp>
        <p:nvSpPr>
          <p:cNvPr id="31" name="Shape 29"/>
          <p:cNvSpPr/>
          <p:nvPr/>
        </p:nvSpPr>
        <p:spPr>
          <a:xfrm>
            <a:off x="548640" y="3730752"/>
            <a:ext cx="2011680" cy="292608"/>
          </a:xfrm>
          <a:prstGeom prst="rect">
            <a:avLst/>
          </a:prstGeom>
          <a:solidFill>
            <a:srgbClr val="EDE9FE"/>
          </a:solidFill>
          <a:ln w="6350">
            <a:solidFill>
              <a:srgbClr val="7C3AED"/>
            </a:solidFill>
            <a:prstDash val="solid"/>
          </a:ln>
        </p:spPr>
      </p:sp>
      <p:sp>
        <p:nvSpPr>
          <p:cNvPr id="32" name="Text 30"/>
          <p:cNvSpPr/>
          <p:nvPr/>
        </p:nvSpPr>
        <p:spPr>
          <a:xfrm>
            <a:off x="640080" y="3730752"/>
            <a:ext cx="1828800" cy="292608"/>
          </a:xfrm>
          <a:prstGeom prst="rect">
            <a:avLst/>
          </a:prstGeom>
          <a:noFill/>
          <a:ln/>
        </p:spPr>
        <p:txBody>
          <a:bodyPr wrap="square" lIns="0" tIns="0" rIns="0" bIns="0"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No labelled data</a:t>
            </a:r>
            <a:endParaRPr lang="en-US" sz="1000" dirty="0"/>
          </a:p>
        </p:txBody>
      </p:sp>
      <p:sp>
        <p:nvSpPr>
          <p:cNvPr id="33" name="Text 31"/>
          <p:cNvSpPr/>
          <p:nvPr/>
        </p:nvSpPr>
        <p:spPr>
          <a:xfrm>
            <a:off x="2743200" y="3730752"/>
            <a:ext cx="5852160" cy="292608"/>
          </a:xfrm>
          <a:prstGeom prst="rect">
            <a:avLst/>
          </a:prstGeom>
          <a:noFill/>
          <a:ln/>
        </p:spPr>
        <p:txBody>
          <a:bodyPr wrap="square" lIns="0" tIns="0" rIns="0" bIns="0" rtlCol="0" anchor="ctr"/>
          <a:lstStyle/>
          <a:p>
            <a:pPr indent="0" marL="0">
              <a:buNone/>
            </a:pPr>
            <a:r>
              <a:rPr lang="en-US" sz="1000" dirty="0">
                <a:solidFill>
                  <a:srgbClr val="2D3748"/>
                </a:solidFill>
                <a:latin typeface="Calibri" pitchFamily="34" charset="0"/>
                <a:ea typeface="Calibri" pitchFamily="34" charset="-122"/>
                <a:cs typeface="Calibri" pitchFamily="34" charset="-120"/>
              </a:rPr>
              <a:t>Nobody tells you "this action was good, that one was bad"</a:t>
            </a:r>
            <a:endParaRPr lang="en-US" sz="1000" dirty="0"/>
          </a:p>
        </p:txBody>
      </p:sp>
      <p:sp>
        <p:nvSpPr>
          <p:cNvPr id="34" name="Shape 32"/>
          <p:cNvSpPr/>
          <p:nvPr/>
        </p:nvSpPr>
        <p:spPr>
          <a:xfrm>
            <a:off x="548640" y="4078224"/>
            <a:ext cx="2011680" cy="292608"/>
          </a:xfrm>
          <a:prstGeom prst="rect">
            <a:avLst/>
          </a:prstGeom>
          <a:solidFill>
            <a:srgbClr val="EDE9FE"/>
          </a:solidFill>
          <a:ln w="6350">
            <a:solidFill>
              <a:srgbClr val="7C3AED"/>
            </a:solidFill>
            <a:prstDash val="solid"/>
          </a:ln>
        </p:spPr>
      </p:sp>
      <p:sp>
        <p:nvSpPr>
          <p:cNvPr id="35" name="Text 33"/>
          <p:cNvSpPr/>
          <p:nvPr/>
        </p:nvSpPr>
        <p:spPr>
          <a:xfrm>
            <a:off x="640080" y="4078224"/>
            <a:ext cx="1828800" cy="292608"/>
          </a:xfrm>
          <a:prstGeom prst="rect">
            <a:avLst/>
          </a:prstGeom>
          <a:noFill/>
          <a:ln/>
        </p:spPr>
        <p:txBody>
          <a:bodyPr wrap="square" lIns="0" tIns="0" rIns="0" bIns="0"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Stochastic environment</a:t>
            </a:r>
            <a:endParaRPr lang="en-US" sz="1000" dirty="0"/>
          </a:p>
        </p:txBody>
      </p:sp>
      <p:sp>
        <p:nvSpPr>
          <p:cNvPr id="36" name="Text 34"/>
          <p:cNvSpPr/>
          <p:nvPr/>
        </p:nvSpPr>
        <p:spPr>
          <a:xfrm>
            <a:off x="2743200" y="4078224"/>
            <a:ext cx="5852160" cy="292608"/>
          </a:xfrm>
          <a:prstGeom prst="rect">
            <a:avLst/>
          </a:prstGeom>
          <a:noFill/>
          <a:ln/>
        </p:spPr>
        <p:txBody>
          <a:bodyPr wrap="square" lIns="0" tIns="0" rIns="0" bIns="0" rtlCol="0" anchor="ctr"/>
          <a:lstStyle/>
          <a:p>
            <a:pPr indent="0" marL="0">
              <a:buNone/>
            </a:pPr>
            <a:r>
              <a:rPr lang="en-US" sz="1000" dirty="0">
                <a:solidFill>
                  <a:srgbClr val="2D3748"/>
                </a:solidFill>
                <a:latin typeface="Calibri" pitchFamily="34" charset="0"/>
                <a:ea typeface="Calibri" pitchFamily="34" charset="-122"/>
                <a:cs typeface="Calibri" pitchFamily="34" charset="-120"/>
              </a:rPr>
              <a:t>Same action can lead to different outcomes — luck vs skill?</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4.2</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Markov Decision Processes</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The mathematical framework that RL operates in</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The Gridworld — Our Running Example</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A 4×3 grid with stochastic actions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1005840"/>
            <a:ext cx="1005840" cy="658368"/>
          </a:xfrm>
          <a:prstGeom prst="rect">
            <a:avLst/>
          </a:prstGeom>
          <a:solidFill>
            <a:srgbClr val="E8F4F8"/>
          </a:solidFill>
          <a:ln w="9525">
            <a:solidFill>
              <a:srgbClr val="065A82"/>
            </a:solidFill>
            <a:prstDash val="solid"/>
          </a:ln>
        </p:spPr>
      </p:sp>
      <p:sp>
        <p:nvSpPr>
          <p:cNvPr id="7" name="Text 5"/>
          <p:cNvSpPr/>
          <p:nvPr/>
        </p:nvSpPr>
        <p:spPr>
          <a:xfrm>
            <a:off x="475488" y="1024128"/>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(1,3)</a:t>
            </a:r>
            <a:endParaRPr lang="en-US" sz="800" dirty="0"/>
          </a:p>
        </p:txBody>
      </p:sp>
      <p:sp>
        <p:nvSpPr>
          <p:cNvPr id="8" name="Shape 6"/>
          <p:cNvSpPr/>
          <p:nvPr/>
        </p:nvSpPr>
        <p:spPr>
          <a:xfrm>
            <a:off x="1463040" y="1005840"/>
            <a:ext cx="1005840" cy="658368"/>
          </a:xfrm>
          <a:prstGeom prst="rect">
            <a:avLst/>
          </a:prstGeom>
          <a:solidFill>
            <a:srgbClr val="FFFFFF"/>
          </a:solidFill>
          <a:ln w="9525">
            <a:solidFill>
              <a:srgbClr val="065A82"/>
            </a:solidFill>
            <a:prstDash val="solid"/>
          </a:ln>
        </p:spPr>
      </p:sp>
      <p:sp>
        <p:nvSpPr>
          <p:cNvPr id="9" name="Text 7"/>
          <p:cNvSpPr/>
          <p:nvPr/>
        </p:nvSpPr>
        <p:spPr>
          <a:xfrm>
            <a:off x="1481328" y="1024128"/>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(2,3)</a:t>
            </a:r>
            <a:endParaRPr lang="en-US" sz="800" dirty="0"/>
          </a:p>
        </p:txBody>
      </p:sp>
      <p:sp>
        <p:nvSpPr>
          <p:cNvPr id="10" name="Shape 8"/>
          <p:cNvSpPr/>
          <p:nvPr/>
        </p:nvSpPr>
        <p:spPr>
          <a:xfrm>
            <a:off x="2468880" y="1005840"/>
            <a:ext cx="1005840" cy="658368"/>
          </a:xfrm>
          <a:prstGeom prst="rect">
            <a:avLst/>
          </a:prstGeom>
          <a:solidFill>
            <a:srgbClr val="E8F4F8"/>
          </a:solidFill>
          <a:ln w="9525">
            <a:solidFill>
              <a:srgbClr val="065A82"/>
            </a:solidFill>
            <a:prstDash val="solid"/>
          </a:ln>
        </p:spPr>
      </p:sp>
      <p:sp>
        <p:nvSpPr>
          <p:cNvPr id="11" name="Text 9"/>
          <p:cNvSpPr/>
          <p:nvPr/>
        </p:nvSpPr>
        <p:spPr>
          <a:xfrm>
            <a:off x="2487168" y="1024128"/>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(3,3)</a:t>
            </a:r>
            <a:endParaRPr lang="en-US" sz="800" dirty="0"/>
          </a:p>
        </p:txBody>
      </p:sp>
      <p:sp>
        <p:nvSpPr>
          <p:cNvPr id="12" name="Shape 10"/>
          <p:cNvSpPr/>
          <p:nvPr/>
        </p:nvSpPr>
        <p:spPr>
          <a:xfrm>
            <a:off x="3474720" y="1005840"/>
            <a:ext cx="1005840" cy="658368"/>
          </a:xfrm>
          <a:prstGeom prst="rect">
            <a:avLst/>
          </a:prstGeom>
          <a:solidFill>
            <a:srgbClr val="FFFFFF"/>
          </a:solidFill>
          <a:ln w="9525">
            <a:solidFill>
              <a:srgbClr val="065A82"/>
            </a:solidFill>
            <a:prstDash val="solid"/>
          </a:ln>
        </p:spPr>
      </p:sp>
      <p:sp>
        <p:nvSpPr>
          <p:cNvPr id="13" name="Text 11"/>
          <p:cNvSpPr/>
          <p:nvPr/>
        </p:nvSpPr>
        <p:spPr>
          <a:xfrm>
            <a:off x="3493008" y="1024128"/>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(4,3)</a:t>
            </a:r>
            <a:endParaRPr lang="en-US" sz="800" dirty="0"/>
          </a:p>
        </p:txBody>
      </p:sp>
      <p:sp>
        <p:nvSpPr>
          <p:cNvPr id="14" name="Text 12"/>
          <p:cNvSpPr/>
          <p:nvPr/>
        </p:nvSpPr>
        <p:spPr>
          <a:xfrm>
            <a:off x="3474720" y="1097280"/>
            <a:ext cx="1005840" cy="429768"/>
          </a:xfrm>
          <a:prstGeom prst="rect">
            <a:avLst/>
          </a:prstGeom>
          <a:noFill/>
          <a:ln/>
        </p:spPr>
        <p:txBody>
          <a:bodyPr wrap="square" rtlCol="0" anchor="ctr"/>
          <a:lstStyle/>
          <a:p>
            <a:pPr algn="ctr" indent="0" marL="0">
              <a:buNone/>
            </a:pPr>
            <a:r>
              <a:rPr lang="en-US" sz="2000" b="1" dirty="0">
                <a:solidFill>
                  <a:srgbClr val="059669"/>
                </a:solidFill>
                <a:latin typeface="Georgia" pitchFamily="34" charset="0"/>
                <a:ea typeface="Georgia" pitchFamily="34" charset="-122"/>
                <a:cs typeface="Georgia" pitchFamily="34" charset="-120"/>
              </a:rPr>
              <a:t>+1</a:t>
            </a:r>
            <a:endParaRPr lang="en-US" sz="2000" dirty="0"/>
          </a:p>
        </p:txBody>
      </p:sp>
      <p:sp>
        <p:nvSpPr>
          <p:cNvPr id="15" name="Text 13"/>
          <p:cNvSpPr/>
          <p:nvPr/>
        </p:nvSpPr>
        <p:spPr>
          <a:xfrm>
            <a:off x="3474720" y="1463040"/>
            <a:ext cx="1005840" cy="164592"/>
          </a:xfrm>
          <a:prstGeom prst="rect">
            <a:avLst/>
          </a:prstGeom>
          <a:noFill/>
          <a:ln/>
        </p:spPr>
        <p:txBody>
          <a:bodyPr wrap="square" rtlCol="0" anchor="ctr"/>
          <a:lstStyle/>
          <a:p>
            <a:pPr algn="ctr" indent="0" marL="0">
              <a:buNone/>
            </a:pPr>
            <a:r>
              <a:rPr lang="en-US" sz="800" dirty="0">
                <a:solidFill>
                  <a:srgbClr val="059669"/>
                </a:solidFill>
                <a:latin typeface="Calibri" pitchFamily="34" charset="0"/>
                <a:ea typeface="Calibri" pitchFamily="34" charset="-122"/>
                <a:cs typeface="Calibri" pitchFamily="34" charset="-120"/>
              </a:rPr>
              <a:t>GOAL</a:t>
            </a:r>
            <a:endParaRPr lang="en-US" sz="800" dirty="0"/>
          </a:p>
        </p:txBody>
      </p:sp>
      <p:sp>
        <p:nvSpPr>
          <p:cNvPr id="16" name="Shape 14"/>
          <p:cNvSpPr/>
          <p:nvPr/>
        </p:nvSpPr>
        <p:spPr>
          <a:xfrm>
            <a:off x="457200" y="1664208"/>
            <a:ext cx="1005840" cy="658368"/>
          </a:xfrm>
          <a:prstGeom prst="rect">
            <a:avLst/>
          </a:prstGeom>
          <a:solidFill>
            <a:srgbClr val="FFFFFF"/>
          </a:solidFill>
          <a:ln w="9525">
            <a:solidFill>
              <a:srgbClr val="065A82"/>
            </a:solidFill>
            <a:prstDash val="solid"/>
          </a:ln>
        </p:spPr>
      </p:sp>
      <p:sp>
        <p:nvSpPr>
          <p:cNvPr id="17" name="Text 15"/>
          <p:cNvSpPr/>
          <p:nvPr/>
        </p:nvSpPr>
        <p:spPr>
          <a:xfrm>
            <a:off x="475488" y="1682496"/>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(1,2)</a:t>
            </a:r>
            <a:endParaRPr lang="en-US" sz="800" dirty="0"/>
          </a:p>
        </p:txBody>
      </p:sp>
      <p:sp>
        <p:nvSpPr>
          <p:cNvPr id="18" name="Shape 16"/>
          <p:cNvSpPr/>
          <p:nvPr/>
        </p:nvSpPr>
        <p:spPr>
          <a:xfrm>
            <a:off x="1463040" y="1664208"/>
            <a:ext cx="1005840" cy="658368"/>
          </a:xfrm>
          <a:prstGeom prst="rect">
            <a:avLst/>
          </a:prstGeom>
          <a:solidFill>
            <a:srgbClr val="64748B"/>
          </a:solidFill>
          <a:ln w="9525">
            <a:solidFill>
              <a:srgbClr val="065A82"/>
            </a:solidFill>
            <a:prstDash val="solid"/>
          </a:ln>
        </p:spPr>
      </p:sp>
      <p:sp>
        <p:nvSpPr>
          <p:cNvPr id="19" name="Text 17"/>
          <p:cNvSpPr/>
          <p:nvPr/>
        </p:nvSpPr>
        <p:spPr>
          <a:xfrm>
            <a:off x="1481328" y="1682496"/>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(2,2)</a:t>
            </a:r>
            <a:endParaRPr lang="en-US" sz="800" dirty="0"/>
          </a:p>
        </p:txBody>
      </p:sp>
      <p:sp>
        <p:nvSpPr>
          <p:cNvPr id="20" name="Text 18"/>
          <p:cNvSpPr/>
          <p:nvPr/>
        </p:nvSpPr>
        <p:spPr>
          <a:xfrm>
            <a:off x="1463040" y="1801368"/>
            <a:ext cx="1005840" cy="475488"/>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WALL</a:t>
            </a:r>
            <a:endParaRPr lang="en-US" sz="1100" dirty="0"/>
          </a:p>
        </p:txBody>
      </p:sp>
      <p:sp>
        <p:nvSpPr>
          <p:cNvPr id="21" name="Shape 19"/>
          <p:cNvSpPr/>
          <p:nvPr/>
        </p:nvSpPr>
        <p:spPr>
          <a:xfrm>
            <a:off x="2468880" y="1664208"/>
            <a:ext cx="1005840" cy="658368"/>
          </a:xfrm>
          <a:prstGeom prst="rect">
            <a:avLst/>
          </a:prstGeom>
          <a:solidFill>
            <a:srgbClr val="FFFFFF"/>
          </a:solidFill>
          <a:ln w="9525">
            <a:solidFill>
              <a:srgbClr val="065A82"/>
            </a:solidFill>
            <a:prstDash val="solid"/>
          </a:ln>
        </p:spPr>
      </p:sp>
      <p:sp>
        <p:nvSpPr>
          <p:cNvPr id="22" name="Text 20"/>
          <p:cNvSpPr/>
          <p:nvPr/>
        </p:nvSpPr>
        <p:spPr>
          <a:xfrm>
            <a:off x="2487168" y="1682496"/>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(3,2)</a:t>
            </a:r>
            <a:endParaRPr lang="en-US" sz="800" dirty="0"/>
          </a:p>
        </p:txBody>
      </p:sp>
      <p:sp>
        <p:nvSpPr>
          <p:cNvPr id="23" name="Shape 21"/>
          <p:cNvSpPr/>
          <p:nvPr/>
        </p:nvSpPr>
        <p:spPr>
          <a:xfrm>
            <a:off x="3474720" y="1664208"/>
            <a:ext cx="1005840" cy="658368"/>
          </a:xfrm>
          <a:prstGeom prst="rect">
            <a:avLst/>
          </a:prstGeom>
          <a:solidFill>
            <a:srgbClr val="E8F4F8"/>
          </a:solidFill>
          <a:ln w="9525">
            <a:solidFill>
              <a:srgbClr val="065A82"/>
            </a:solidFill>
            <a:prstDash val="solid"/>
          </a:ln>
        </p:spPr>
      </p:sp>
      <p:sp>
        <p:nvSpPr>
          <p:cNvPr id="24" name="Text 22"/>
          <p:cNvSpPr/>
          <p:nvPr/>
        </p:nvSpPr>
        <p:spPr>
          <a:xfrm>
            <a:off x="3493008" y="1682496"/>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(4,2)</a:t>
            </a:r>
            <a:endParaRPr lang="en-US" sz="800" dirty="0"/>
          </a:p>
        </p:txBody>
      </p:sp>
      <p:sp>
        <p:nvSpPr>
          <p:cNvPr id="25" name="Text 23"/>
          <p:cNvSpPr/>
          <p:nvPr/>
        </p:nvSpPr>
        <p:spPr>
          <a:xfrm>
            <a:off x="3474720" y="1755648"/>
            <a:ext cx="1005840" cy="429768"/>
          </a:xfrm>
          <a:prstGeom prst="rect">
            <a:avLst/>
          </a:prstGeom>
          <a:noFill/>
          <a:ln/>
        </p:spPr>
        <p:txBody>
          <a:bodyPr wrap="square" rtlCol="0" anchor="ctr"/>
          <a:lstStyle/>
          <a:p>
            <a:pPr algn="ctr" indent="0" marL="0">
              <a:buNone/>
            </a:pPr>
            <a:r>
              <a:rPr lang="en-US" sz="2000" b="1" dirty="0">
                <a:solidFill>
                  <a:srgbClr val="DC2626"/>
                </a:solidFill>
                <a:latin typeface="Georgia" pitchFamily="34" charset="0"/>
                <a:ea typeface="Georgia" pitchFamily="34" charset="-122"/>
                <a:cs typeface="Georgia" pitchFamily="34" charset="-120"/>
              </a:rPr>
              <a:t>−1</a:t>
            </a:r>
            <a:endParaRPr lang="en-US" sz="2000" dirty="0"/>
          </a:p>
        </p:txBody>
      </p:sp>
      <p:sp>
        <p:nvSpPr>
          <p:cNvPr id="26" name="Text 24"/>
          <p:cNvSpPr/>
          <p:nvPr/>
        </p:nvSpPr>
        <p:spPr>
          <a:xfrm>
            <a:off x="3474720" y="2121408"/>
            <a:ext cx="1005840" cy="164592"/>
          </a:xfrm>
          <a:prstGeom prst="rect">
            <a:avLst/>
          </a:prstGeom>
          <a:noFill/>
          <a:ln/>
        </p:spPr>
        <p:txBody>
          <a:bodyPr wrap="square" rtlCol="0" anchor="ctr"/>
          <a:lstStyle/>
          <a:p>
            <a:pPr algn="ctr" indent="0" marL="0">
              <a:buNone/>
            </a:pPr>
            <a:r>
              <a:rPr lang="en-US" sz="800" dirty="0">
                <a:solidFill>
                  <a:srgbClr val="DC2626"/>
                </a:solidFill>
                <a:latin typeface="Calibri" pitchFamily="34" charset="0"/>
                <a:ea typeface="Calibri" pitchFamily="34" charset="-122"/>
                <a:cs typeface="Calibri" pitchFamily="34" charset="-120"/>
              </a:rPr>
              <a:t>PENALTY</a:t>
            </a:r>
            <a:endParaRPr lang="en-US" sz="800" dirty="0"/>
          </a:p>
        </p:txBody>
      </p:sp>
      <p:sp>
        <p:nvSpPr>
          <p:cNvPr id="27" name="Shape 25"/>
          <p:cNvSpPr/>
          <p:nvPr/>
        </p:nvSpPr>
        <p:spPr>
          <a:xfrm>
            <a:off x="457200" y="2322576"/>
            <a:ext cx="1005840" cy="658368"/>
          </a:xfrm>
          <a:prstGeom prst="rect">
            <a:avLst/>
          </a:prstGeom>
          <a:solidFill>
            <a:srgbClr val="E8F4F8"/>
          </a:solidFill>
          <a:ln w="9525">
            <a:solidFill>
              <a:srgbClr val="065A82"/>
            </a:solidFill>
            <a:prstDash val="solid"/>
          </a:ln>
        </p:spPr>
      </p:sp>
      <p:sp>
        <p:nvSpPr>
          <p:cNvPr id="28" name="Text 26"/>
          <p:cNvSpPr/>
          <p:nvPr/>
        </p:nvSpPr>
        <p:spPr>
          <a:xfrm>
            <a:off x="475488" y="2340864"/>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(1,1)</a:t>
            </a:r>
            <a:endParaRPr lang="en-US" sz="800" dirty="0"/>
          </a:p>
        </p:txBody>
      </p:sp>
      <p:sp>
        <p:nvSpPr>
          <p:cNvPr id="29" name="Text 27"/>
          <p:cNvSpPr/>
          <p:nvPr/>
        </p:nvSpPr>
        <p:spPr>
          <a:xfrm>
            <a:off x="457200" y="2414016"/>
            <a:ext cx="1005840" cy="429768"/>
          </a:xfrm>
          <a:prstGeom prst="rect">
            <a:avLst/>
          </a:prstGeom>
          <a:noFill/>
          <a:ln/>
        </p:spPr>
        <p:txBody>
          <a:bodyPr wrap="square" rtlCol="0" anchor="ctr"/>
          <a:lstStyle/>
          <a:p>
            <a:pPr algn="ctr" indent="0" marL="0">
              <a:buNone/>
            </a:pPr>
            <a:r>
              <a:rPr lang="en-US" sz="2000" b="1" dirty="0">
                <a:solidFill>
                  <a:srgbClr val="065A82"/>
                </a:solidFill>
                <a:latin typeface="Georgia" pitchFamily="34" charset="0"/>
                <a:ea typeface="Georgia" pitchFamily="34" charset="-122"/>
                <a:cs typeface="Georgia" pitchFamily="34" charset="-120"/>
              </a:rPr>
              <a:t>S</a:t>
            </a:r>
            <a:endParaRPr lang="en-US" sz="2000" dirty="0"/>
          </a:p>
        </p:txBody>
      </p:sp>
      <p:sp>
        <p:nvSpPr>
          <p:cNvPr id="30" name="Text 28"/>
          <p:cNvSpPr/>
          <p:nvPr/>
        </p:nvSpPr>
        <p:spPr>
          <a:xfrm>
            <a:off x="457200" y="2779776"/>
            <a:ext cx="1005840" cy="164592"/>
          </a:xfrm>
          <a:prstGeom prst="rect">
            <a:avLst/>
          </a:prstGeom>
          <a:noFill/>
          <a:ln/>
        </p:spPr>
        <p:txBody>
          <a:bodyPr wrap="square" rtlCol="0" anchor="ctr"/>
          <a:lstStyle/>
          <a:p>
            <a:pPr algn="ctr" indent="0" marL="0">
              <a:buNone/>
            </a:pPr>
            <a:r>
              <a:rPr lang="en-US" sz="800" dirty="0">
                <a:solidFill>
                  <a:srgbClr val="065A82"/>
                </a:solidFill>
                <a:latin typeface="Calibri" pitchFamily="34" charset="0"/>
                <a:ea typeface="Calibri" pitchFamily="34" charset="-122"/>
                <a:cs typeface="Calibri" pitchFamily="34" charset="-120"/>
              </a:rPr>
              <a:t>START</a:t>
            </a:r>
            <a:endParaRPr lang="en-US" sz="800" dirty="0"/>
          </a:p>
        </p:txBody>
      </p:sp>
      <p:sp>
        <p:nvSpPr>
          <p:cNvPr id="31" name="Shape 29"/>
          <p:cNvSpPr/>
          <p:nvPr/>
        </p:nvSpPr>
        <p:spPr>
          <a:xfrm>
            <a:off x="1463040" y="2322576"/>
            <a:ext cx="1005840" cy="658368"/>
          </a:xfrm>
          <a:prstGeom prst="rect">
            <a:avLst/>
          </a:prstGeom>
          <a:solidFill>
            <a:srgbClr val="FFFFFF"/>
          </a:solidFill>
          <a:ln w="9525">
            <a:solidFill>
              <a:srgbClr val="065A82"/>
            </a:solidFill>
            <a:prstDash val="solid"/>
          </a:ln>
        </p:spPr>
      </p:sp>
      <p:sp>
        <p:nvSpPr>
          <p:cNvPr id="32" name="Text 30"/>
          <p:cNvSpPr/>
          <p:nvPr/>
        </p:nvSpPr>
        <p:spPr>
          <a:xfrm>
            <a:off x="1481328" y="2340864"/>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(2,1)</a:t>
            </a:r>
            <a:endParaRPr lang="en-US" sz="800" dirty="0"/>
          </a:p>
        </p:txBody>
      </p:sp>
      <p:sp>
        <p:nvSpPr>
          <p:cNvPr id="33" name="Shape 31"/>
          <p:cNvSpPr/>
          <p:nvPr/>
        </p:nvSpPr>
        <p:spPr>
          <a:xfrm>
            <a:off x="2468880" y="2322576"/>
            <a:ext cx="1005840" cy="658368"/>
          </a:xfrm>
          <a:prstGeom prst="rect">
            <a:avLst/>
          </a:prstGeom>
          <a:solidFill>
            <a:srgbClr val="E8F4F8"/>
          </a:solidFill>
          <a:ln w="9525">
            <a:solidFill>
              <a:srgbClr val="065A82"/>
            </a:solidFill>
            <a:prstDash val="solid"/>
          </a:ln>
        </p:spPr>
      </p:sp>
      <p:sp>
        <p:nvSpPr>
          <p:cNvPr id="34" name="Text 32"/>
          <p:cNvSpPr/>
          <p:nvPr/>
        </p:nvSpPr>
        <p:spPr>
          <a:xfrm>
            <a:off x="2487168" y="2340864"/>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(3,1)</a:t>
            </a:r>
            <a:endParaRPr lang="en-US" sz="800" dirty="0"/>
          </a:p>
        </p:txBody>
      </p:sp>
      <p:sp>
        <p:nvSpPr>
          <p:cNvPr id="35" name="Shape 33"/>
          <p:cNvSpPr/>
          <p:nvPr/>
        </p:nvSpPr>
        <p:spPr>
          <a:xfrm>
            <a:off x="3474720" y="2322576"/>
            <a:ext cx="1005840" cy="658368"/>
          </a:xfrm>
          <a:prstGeom prst="rect">
            <a:avLst/>
          </a:prstGeom>
          <a:solidFill>
            <a:srgbClr val="FFFFFF"/>
          </a:solidFill>
          <a:ln w="9525">
            <a:solidFill>
              <a:srgbClr val="065A82"/>
            </a:solidFill>
            <a:prstDash val="solid"/>
          </a:ln>
        </p:spPr>
      </p:sp>
      <p:sp>
        <p:nvSpPr>
          <p:cNvPr id="36" name="Text 34"/>
          <p:cNvSpPr/>
          <p:nvPr/>
        </p:nvSpPr>
        <p:spPr>
          <a:xfrm>
            <a:off x="3493008" y="2340864"/>
            <a:ext cx="502920" cy="164592"/>
          </a:xfrm>
          <a:prstGeom prst="rect">
            <a:avLst/>
          </a:prstGeom>
          <a:noFill/>
          <a:ln/>
        </p:spPr>
        <p:txBody>
          <a:bodyPr wrap="square" rtlCol="0" anchor="ctr"/>
          <a:lstStyle/>
          <a:p>
            <a:pPr indent="0" marL="0">
              <a:buNone/>
            </a:pPr>
            <a:r>
              <a:rPr lang="en-US" sz="800" dirty="0">
                <a:solidFill>
                  <a:srgbClr val="64748B"/>
                </a:solidFill>
                <a:latin typeface="Calibri" pitchFamily="34" charset="0"/>
                <a:ea typeface="Calibri" pitchFamily="34" charset="-122"/>
                <a:cs typeface="Calibri" pitchFamily="34" charset="-120"/>
              </a:rPr>
              <a:t>(4,1)</a:t>
            </a:r>
            <a:endParaRPr lang="en-US" sz="800" dirty="0"/>
          </a:p>
        </p:txBody>
      </p:sp>
      <p:sp>
        <p:nvSpPr>
          <p:cNvPr id="37" name="Text 35"/>
          <p:cNvSpPr/>
          <p:nvPr/>
        </p:nvSpPr>
        <p:spPr>
          <a:xfrm>
            <a:off x="4572000" y="1005840"/>
            <a:ext cx="3657600" cy="228600"/>
          </a:xfrm>
          <a:prstGeom prst="rect">
            <a:avLst/>
          </a:prstGeom>
          <a:noFill/>
          <a:ln/>
        </p:spPr>
        <p:txBody>
          <a:bodyPr wrap="square" lIns="0" tIns="0" rIns="0" bIns="0" rtlCol="0" anchor="ctr"/>
          <a:lstStyle/>
          <a:p>
            <a:pPr indent="0" marL="0">
              <a:buNone/>
            </a:pPr>
            <a:r>
              <a:rPr lang="en-US" sz="1200" b="1" dirty="0">
                <a:solidFill>
                  <a:srgbClr val="065A82"/>
                </a:solidFill>
                <a:latin typeface="Calibri" pitchFamily="34" charset="0"/>
                <a:ea typeface="Calibri" pitchFamily="34" charset="-122"/>
                <a:cs typeface="Calibri" pitchFamily="34" charset="-120"/>
              </a:rPr>
              <a:t>Rules:</a:t>
            </a:r>
            <a:endParaRPr lang="en-US" sz="1200" dirty="0"/>
          </a:p>
        </p:txBody>
      </p:sp>
      <p:sp>
        <p:nvSpPr>
          <p:cNvPr id="38" name="Text 36"/>
          <p:cNvSpPr/>
          <p:nvPr/>
        </p:nvSpPr>
        <p:spPr>
          <a:xfrm>
            <a:off x="4572000" y="1280160"/>
            <a:ext cx="4023360" cy="256032"/>
          </a:xfrm>
          <a:prstGeom prst="rect">
            <a:avLst/>
          </a:prstGeom>
          <a:noFill/>
          <a:ln/>
        </p:spPr>
        <p:txBody>
          <a:bodyPr wrap="square" lIns="0" tIns="0" rIns="0" bIns="0" rtlCol="0" anchor="ctr"/>
          <a:lstStyle/>
          <a:p>
            <a:pPr indent="0" marL="0">
              <a:buNone/>
            </a:pPr>
            <a:r>
              <a:rPr lang="en-US" sz="950" b="1" dirty="0">
                <a:solidFill>
                  <a:srgbClr val="1A1A2E"/>
                </a:solidFill>
                <a:latin typeface="Calibri" pitchFamily="34" charset="0"/>
                <a:ea typeface="Calibri" pitchFamily="34" charset="-122"/>
                <a:cs typeface="Calibri" pitchFamily="34" charset="-120"/>
              </a:rPr>
              <a:t>Agent starts at (1,1)</a:t>
            </a:r>
            <a:endParaRPr lang="en-US" sz="950" dirty="0"/>
          </a:p>
        </p:txBody>
      </p:sp>
      <p:sp>
        <p:nvSpPr>
          <p:cNvPr id="39" name="Text 37"/>
          <p:cNvSpPr/>
          <p:nvPr/>
        </p:nvSpPr>
        <p:spPr>
          <a:xfrm>
            <a:off x="4572000" y="1554480"/>
            <a:ext cx="4023360" cy="256032"/>
          </a:xfrm>
          <a:prstGeom prst="rect">
            <a:avLst/>
          </a:prstGeom>
          <a:noFill/>
          <a:ln/>
        </p:spPr>
        <p:txBody>
          <a:bodyPr wrap="square" lIns="0" tIns="0" rIns="0" bIns="0" rtlCol="0" anchor="ctr"/>
          <a:lstStyle/>
          <a:p>
            <a:pPr indent="0" marL="0">
              <a:buNone/>
            </a:pPr>
            <a:r>
              <a:rPr lang="en-US" sz="950" b="1" dirty="0">
                <a:solidFill>
                  <a:srgbClr val="1A1A2E"/>
                </a:solidFill>
                <a:latin typeface="Calibri" pitchFamily="34" charset="0"/>
                <a:ea typeface="Calibri" pitchFamily="34" charset="-122"/>
                <a:cs typeface="Calibri" pitchFamily="34" charset="-120"/>
              </a:rPr>
              <a:t>Actions: Up, Down, Left, Right</a:t>
            </a:r>
            <a:endParaRPr lang="en-US" sz="950" dirty="0"/>
          </a:p>
        </p:txBody>
      </p:sp>
      <p:sp>
        <p:nvSpPr>
          <p:cNvPr id="40" name="Text 38"/>
          <p:cNvSpPr/>
          <p:nvPr/>
        </p:nvSpPr>
        <p:spPr>
          <a:xfrm>
            <a:off x="4572000" y="1828800"/>
            <a:ext cx="4023360" cy="256032"/>
          </a:xfrm>
          <a:prstGeom prst="rect">
            <a:avLst/>
          </a:prstGeom>
          <a:noFill/>
          <a:ln/>
        </p:spPr>
        <p:txBody>
          <a:bodyPr wrap="square" lIns="0" tIns="0" rIns="0" bIns="0" rtlCol="0" anchor="ctr"/>
          <a:lstStyle/>
          <a:p>
            <a:pPr indent="0" marL="0">
              <a:buNone/>
            </a:pPr>
            <a:r>
              <a:rPr lang="en-US" sz="1000" b="1" dirty="0">
                <a:solidFill>
                  <a:srgbClr val="F59E0B"/>
                </a:solidFill>
                <a:latin typeface="Calibri" pitchFamily="34" charset="0"/>
                <a:ea typeface="Calibri" pitchFamily="34" charset="-122"/>
                <a:cs typeface="Calibri" pitchFamily="34" charset="-120"/>
              </a:rPr>
              <a:t>Actions are STOCHASTIC:</a:t>
            </a:r>
            <a:endParaRPr lang="en-US" sz="1000" dirty="0"/>
          </a:p>
        </p:txBody>
      </p:sp>
      <p:sp>
        <p:nvSpPr>
          <p:cNvPr id="41" name="Text 39"/>
          <p:cNvSpPr/>
          <p:nvPr/>
        </p:nvSpPr>
        <p:spPr>
          <a:xfrm>
            <a:off x="4754880" y="2103120"/>
            <a:ext cx="4023360" cy="256032"/>
          </a:xfrm>
          <a:prstGeom prst="rect">
            <a:avLst/>
          </a:prstGeom>
          <a:noFill/>
          <a:ln/>
        </p:spPr>
        <p:txBody>
          <a:bodyPr wrap="square" lIns="0" tIns="0" rIns="0" bIns="0" rtlCol="0" anchor="ctr"/>
          <a:lstStyle/>
          <a:p>
            <a:pPr indent="0" marL="0">
              <a:buNone/>
            </a:pPr>
            <a:r>
              <a:rPr lang="en-US" sz="950" dirty="0">
                <a:solidFill>
                  <a:srgbClr val="2D3748"/>
                </a:solidFill>
                <a:latin typeface="Calibri" pitchFamily="34" charset="0"/>
                <a:ea typeface="Calibri" pitchFamily="34" charset="-122"/>
                <a:cs typeface="Calibri" pitchFamily="34" charset="-120"/>
              </a:rPr>
              <a:t>  • 0.8 — go where intended</a:t>
            </a:r>
            <a:endParaRPr lang="en-US" sz="950" dirty="0"/>
          </a:p>
        </p:txBody>
      </p:sp>
      <p:sp>
        <p:nvSpPr>
          <p:cNvPr id="42" name="Text 40"/>
          <p:cNvSpPr/>
          <p:nvPr/>
        </p:nvSpPr>
        <p:spPr>
          <a:xfrm>
            <a:off x="4754880" y="2377440"/>
            <a:ext cx="4023360" cy="256032"/>
          </a:xfrm>
          <a:prstGeom prst="rect">
            <a:avLst/>
          </a:prstGeom>
          <a:noFill/>
          <a:ln/>
        </p:spPr>
        <p:txBody>
          <a:bodyPr wrap="square" lIns="0" tIns="0" rIns="0" bIns="0" rtlCol="0" anchor="ctr"/>
          <a:lstStyle/>
          <a:p>
            <a:pPr indent="0" marL="0">
              <a:buNone/>
            </a:pPr>
            <a:r>
              <a:rPr lang="en-US" sz="950" dirty="0">
                <a:solidFill>
                  <a:srgbClr val="2D3748"/>
                </a:solidFill>
                <a:latin typeface="Calibri" pitchFamily="34" charset="0"/>
                <a:ea typeface="Calibri" pitchFamily="34" charset="-122"/>
                <a:cs typeface="Calibri" pitchFamily="34" charset="-120"/>
              </a:rPr>
              <a:t>  • 0.1 — slip left (perpendicular)</a:t>
            </a:r>
            <a:endParaRPr lang="en-US" sz="950" dirty="0"/>
          </a:p>
        </p:txBody>
      </p:sp>
      <p:sp>
        <p:nvSpPr>
          <p:cNvPr id="43" name="Text 41"/>
          <p:cNvSpPr/>
          <p:nvPr/>
        </p:nvSpPr>
        <p:spPr>
          <a:xfrm>
            <a:off x="4754880" y="2651760"/>
            <a:ext cx="4023360" cy="256032"/>
          </a:xfrm>
          <a:prstGeom prst="rect">
            <a:avLst/>
          </a:prstGeom>
          <a:noFill/>
          <a:ln/>
        </p:spPr>
        <p:txBody>
          <a:bodyPr wrap="square" lIns="0" tIns="0" rIns="0" bIns="0" rtlCol="0" anchor="ctr"/>
          <a:lstStyle/>
          <a:p>
            <a:pPr indent="0" marL="0">
              <a:buNone/>
            </a:pPr>
            <a:r>
              <a:rPr lang="en-US" sz="950" dirty="0">
                <a:solidFill>
                  <a:srgbClr val="2D3748"/>
                </a:solidFill>
                <a:latin typeface="Calibri" pitchFamily="34" charset="0"/>
                <a:ea typeface="Calibri" pitchFamily="34" charset="-122"/>
                <a:cs typeface="Calibri" pitchFamily="34" charset="-120"/>
              </a:rPr>
              <a:t>  • 0.1 — slip right (perpendicular)</a:t>
            </a:r>
            <a:endParaRPr lang="en-US" sz="950" dirty="0"/>
          </a:p>
        </p:txBody>
      </p:sp>
      <p:sp>
        <p:nvSpPr>
          <p:cNvPr id="44" name="Text 42"/>
          <p:cNvSpPr/>
          <p:nvPr/>
        </p:nvSpPr>
        <p:spPr>
          <a:xfrm>
            <a:off x="4572000" y="2926080"/>
            <a:ext cx="4023360" cy="256032"/>
          </a:xfrm>
          <a:prstGeom prst="rect">
            <a:avLst/>
          </a:prstGeom>
          <a:noFill/>
          <a:ln/>
        </p:spPr>
        <p:txBody>
          <a:bodyPr wrap="square" lIns="0" tIns="0" rIns="0" bIns="0" rtlCol="0" anchor="ctr"/>
          <a:lstStyle/>
          <a:p>
            <a:pPr indent="0" marL="0">
              <a:buNone/>
            </a:pPr>
            <a:r>
              <a:rPr lang="en-US" sz="950" dirty="0">
                <a:solidFill>
                  <a:srgbClr val="2D3748"/>
                </a:solidFill>
                <a:latin typeface="Calibri" pitchFamily="34" charset="0"/>
                <a:ea typeface="Calibri" pitchFamily="34" charset="-122"/>
                <a:cs typeface="Calibri" pitchFamily="34" charset="-120"/>
              </a:rPr>
              <a:t>Hit a wall → stay in place</a:t>
            </a:r>
            <a:endParaRPr lang="en-US" sz="950" dirty="0"/>
          </a:p>
        </p:txBody>
      </p:sp>
      <p:sp>
        <p:nvSpPr>
          <p:cNvPr id="45" name="Text 43"/>
          <p:cNvSpPr/>
          <p:nvPr/>
        </p:nvSpPr>
        <p:spPr>
          <a:xfrm>
            <a:off x="4572000" y="3200400"/>
            <a:ext cx="4023360" cy="256032"/>
          </a:xfrm>
          <a:prstGeom prst="rect">
            <a:avLst/>
          </a:prstGeom>
          <a:noFill/>
          <a:ln/>
        </p:spPr>
        <p:txBody>
          <a:bodyPr wrap="square" lIns="0" tIns="0" rIns="0" bIns="0" rtlCol="0" anchor="ctr"/>
          <a:lstStyle/>
          <a:p>
            <a:pPr indent="0" marL="0">
              <a:buNone/>
            </a:pPr>
            <a:r>
              <a:rPr lang="en-US" sz="950" dirty="0">
                <a:solidFill>
                  <a:srgbClr val="2D3748"/>
                </a:solidFill>
                <a:latin typeface="Calibri" pitchFamily="34" charset="0"/>
                <a:ea typeface="Calibri" pitchFamily="34" charset="-122"/>
                <a:cs typeface="Calibri" pitchFamily="34" charset="-120"/>
              </a:rPr>
              <a:t>(4,3) and (4,2) are TERMINAL states</a:t>
            </a:r>
            <a:endParaRPr lang="en-US" sz="950" dirty="0"/>
          </a:p>
        </p:txBody>
      </p:sp>
      <p:sp>
        <p:nvSpPr>
          <p:cNvPr id="46" name="Text 44"/>
          <p:cNvSpPr/>
          <p:nvPr/>
        </p:nvSpPr>
        <p:spPr>
          <a:xfrm>
            <a:off x="4572000" y="3474720"/>
            <a:ext cx="4023360" cy="256032"/>
          </a:xfrm>
          <a:prstGeom prst="rect">
            <a:avLst/>
          </a:prstGeom>
          <a:noFill/>
          <a:ln/>
        </p:spPr>
        <p:txBody>
          <a:bodyPr wrap="square" lIns="0" tIns="0" rIns="0" bIns="0" rtlCol="0" anchor="ctr"/>
          <a:lstStyle/>
          <a:p>
            <a:pPr indent="0" marL="0">
              <a:buNone/>
            </a:pPr>
            <a:r>
              <a:rPr lang="en-US" sz="950" dirty="0">
                <a:solidFill>
                  <a:srgbClr val="2D3748"/>
                </a:solidFill>
                <a:latin typeface="Calibri" pitchFamily="34" charset="0"/>
                <a:ea typeface="Calibri" pitchFamily="34" charset="-122"/>
                <a:cs typeface="Calibri" pitchFamily="34" charset="-120"/>
              </a:rPr>
              <a:t>All other squares: reward = −0.04 / step</a:t>
            </a:r>
            <a:endParaRPr lang="en-US" sz="950" dirty="0"/>
          </a:p>
        </p:txBody>
      </p:sp>
      <p:sp>
        <p:nvSpPr>
          <p:cNvPr id="47" name="Shape 45"/>
          <p:cNvSpPr/>
          <p:nvPr/>
        </p:nvSpPr>
        <p:spPr>
          <a:xfrm>
            <a:off x="457200" y="3931920"/>
            <a:ext cx="8138160" cy="411480"/>
          </a:xfrm>
          <a:prstGeom prst="rect">
            <a:avLst/>
          </a:prstGeom>
          <a:solidFill>
            <a:srgbClr val="FEF3C7"/>
          </a:solidFill>
          <a:ln w="6350">
            <a:solidFill>
              <a:srgbClr val="F59E0B"/>
            </a:solidFill>
            <a:prstDash val="solid"/>
          </a:ln>
        </p:spPr>
      </p:sp>
      <p:sp>
        <p:nvSpPr>
          <p:cNvPr id="48" name="Text 46"/>
          <p:cNvSpPr/>
          <p:nvPr/>
        </p:nvSpPr>
        <p:spPr>
          <a:xfrm>
            <a:off x="640080" y="3931920"/>
            <a:ext cx="7772400" cy="411480"/>
          </a:xfrm>
          <a:prstGeom prst="rect">
            <a:avLst/>
          </a:prstGeom>
          <a:noFill/>
          <a:ln/>
        </p:spPr>
        <p:txBody>
          <a:bodyPr wrap="square" lIns="0" tIns="0" rIns="0" bIns="0" rtlCol="0" anchor="ctr"/>
          <a:lstStyle/>
          <a:p>
            <a:pPr indent="0" marL="0">
              <a:buNone/>
            </a:pPr>
            <a:r>
              <a:rPr lang="en-US" sz="1000" dirty="0">
                <a:solidFill>
                  <a:srgbClr val="92400E"/>
                </a:solidFill>
                <a:latin typeface="Calibri" pitchFamily="34" charset="0"/>
                <a:ea typeface="Calibri" pitchFamily="34" charset="-122"/>
                <a:cs typeface="Calibri" pitchFamily="34" charset="-120"/>
              </a:rPr>
              <a:t>⚡ EXAM ALERT: Transition model — 0.8 intended direction, 0.1 each perpendicular. This stochasticity is what makes RL interesting!</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Markov Decision Process — Formal Definition</a:t>
            </a:r>
            <a:endParaRPr lang="en-US" sz="2200" dirty="0"/>
          </a:p>
        </p:txBody>
      </p:sp>
      <p:sp>
        <p:nvSpPr>
          <p:cNvPr id="4" name="Text 2"/>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5" name="Shape 3"/>
          <p:cNvSpPr/>
          <p:nvPr/>
        </p:nvSpPr>
        <p:spPr>
          <a:xfrm>
            <a:off x="548640" y="1005840"/>
            <a:ext cx="8046720" cy="365760"/>
          </a:xfrm>
          <a:prstGeom prst="rect">
            <a:avLst/>
          </a:prstGeom>
          <a:solidFill>
            <a:srgbClr val="065A82"/>
          </a:solidFill>
          <a:ln w="6350">
            <a:solidFill>
              <a:srgbClr val="065A82"/>
            </a:solidFill>
            <a:prstDash val="solid"/>
          </a:ln>
        </p:spPr>
      </p:sp>
      <p:sp>
        <p:nvSpPr>
          <p:cNvPr id="6" name="Text 4"/>
          <p:cNvSpPr/>
          <p:nvPr/>
        </p:nvSpPr>
        <p:spPr>
          <a:xfrm>
            <a:off x="731520" y="1005840"/>
            <a:ext cx="7680960" cy="365760"/>
          </a:xfrm>
          <a:prstGeom prst="rect">
            <a:avLst/>
          </a:prstGeom>
          <a:noFill/>
          <a:ln/>
        </p:spPr>
        <p:txBody>
          <a:bodyPr wrap="square" rtlCol="0" anchor="ctr"/>
          <a:lstStyle/>
          <a:p>
            <a:pPr algn="ctr" indent="0" marL="0">
              <a:buNone/>
            </a:pPr>
            <a:r>
              <a:rPr lang="en-US" sz="1600" b="1" dirty="0">
                <a:solidFill>
                  <a:srgbClr val="FFFFFF"/>
                </a:solidFill>
                <a:latin typeface="Georgia" pitchFamily="34" charset="0"/>
                <a:ea typeface="Georgia" pitchFamily="34" charset="-122"/>
                <a:cs typeface="Georgia" pitchFamily="34" charset="-120"/>
              </a:rPr>
              <a:t>An MDP = ⟨ S, A, P(s'|s,a), R(s), γ ⟩</a:t>
            </a:r>
            <a:endParaRPr lang="en-US" sz="1600" dirty="0"/>
          </a:p>
        </p:txBody>
      </p:sp>
      <p:sp>
        <p:nvSpPr>
          <p:cNvPr id="7" name="Shape 5"/>
          <p:cNvSpPr/>
          <p:nvPr/>
        </p:nvSpPr>
        <p:spPr>
          <a:xfrm>
            <a:off x="548640" y="1554480"/>
            <a:ext cx="8046720" cy="274320"/>
          </a:xfrm>
          <a:prstGeom prst="rect">
            <a:avLst/>
          </a:prstGeom>
          <a:solidFill>
            <a:srgbClr val="7C3AED"/>
          </a:solidFill>
          <a:ln w="6350">
            <a:solidFill>
              <a:srgbClr val="7C3AED"/>
            </a:solidFill>
            <a:prstDash val="solid"/>
          </a:ln>
        </p:spPr>
      </p:sp>
      <p:sp>
        <p:nvSpPr>
          <p:cNvPr id="8" name="Text 6"/>
          <p:cNvSpPr/>
          <p:nvPr/>
        </p:nvSpPr>
        <p:spPr>
          <a:xfrm>
            <a:off x="548640" y="1554480"/>
            <a:ext cx="182880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Component</a:t>
            </a:r>
            <a:endParaRPr lang="en-US" sz="1000" dirty="0"/>
          </a:p>
        </p:txBody>
      </p:sp>
      <p:sp>
        <p:nvSpPr>
          <p:cNvPr id="9" name="Text 7"/>
          <p:cNvSpPr/>
          <p:nvPr/>
        </p:nvSpPr>
        <p:spPr>
          <a:xfrm>
            <a:off x="2377440" y="1554480"/>
            <a:ext cx="201168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Symbol</a:t>
            </a:r>
            <a:endParaRPr lang="en-US" sz="1000" dirty="0"/>
          </a:p>
        </p:txBody>
      </p:sp>
      <p:sp>
        <p:nvSpPr>
          <p:cNvPr id="10" name="Text 8"/>
          <p:cNvSpPr/>
          <p:nvPr/>
        </p:nvSpPr>
        <p:spPr>
          <a:xfrm>
            <a:off x="4389120" y="1554480"/>
            <a:ext cx="420624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Gridworld Example</a:t>
            </a:r>
            <a:endParaRPr lang="en-US" sz="1000" dirty="0"/>
          </a:p>
        </p:txBody>
      </p:sp>
      <p:sp>
        <p:nvSpPr>
          <p:cNvPr id="11" name="Shape 9"/>
          <p:cNvSpPr/>
          <p:nvPr/>
        </p:nvSpPr>
        <p:spPr>
          <a:xfrm>
            <a:off x="548640" y="1874520"/>
            <a:ext cx="8046720" cy="310896"/>
          </a:xfrm>
          <a:prstGeom prst="rect">
            <a:avLst/>
          </a:prstGeom>
          <a:solidFill>
            <a:srgbClr val="FFFFFF"/>
          </a:solidFill>
          <a:ln w="6350">
            <a:solidFill>
              <a:srgbClr val="E8F4F8"/>
            </a:solidFill>
            <a:prstDash val="solid"/>
          </a:ln>
        </p:spPr>
      </p:sp>
      <p:sp>
        <p:nvSpPr>
          <p:cNvPr id="12" name="Text 10"/>
          <p:cNvSpPr/>
          <p:nvPr/>
        </p:nvSpPr>
        <p:spPr>
          <a:xfrm>
            <a:off x="548640" y="1874520"/>
            <a:ext cx="1828800" cy="310896"/>
          </a:xfrm>
          <a:prstGeom prst="rect">
            <a:avLst/>
          </a:prstGeom>
          <a:noFill/>
          <a:ln/>
        </p:spPr>
        <p:txBody>
          <a:bodyPr wrap="square" lIns="0" tIns="50800" rIns="50800" bIns="0" rtlCol="0" anchor="ctr"/>
          <a:lstStyle/>
          <a:p>
            <a:pPr algn="ctr" indent="0" marL="0">
              <a:buNone/>
            </a:pPr>
            <a:r>
              <a:rPr lang="en-US" sz="1000" b="1" dirty="0">
                <a:solidFill>
                  <a:srgbClr val="065A82"/>
                </a:solidFill>
                <a:latin typeface="Calibri" pitchFamily="34" charset="0"/>
                <a:ea typeface="Calibri" pitchFamily="34" charset="-122"/>
                <a:cs typeface="Calibri" pitchFamily="34" charset="-120"/>
              </a:rPr>
              <a:t>States</a:t>
            </a:r>
            <a:endParaRPr lang="en-US" sz="1000" dirty="0"/>
          </a:p>
        </p:txBody>
      </p:sp>
      <p:sp>
        <p:nvSpPr>
          <p:cNvPr id="13" name="Text 11"/>
          <p:cNvSpPr/>
          <p:nvPr/>
        </p:nvSpPr>
        <p:spPr>
          <a:xfrm>
            <a:off x="2377440" y="1874520"/>
            <a:ext cx="2011680" cy="310896"/>
          </a:xfrm>
          <a:prstGeom prst="rect">
            <a:avLst/>
          </a:prstGeom>
          <a:noFill/>
          <a:ln/>
        </p:spPr>
        <p:txBody>
          <a:bodyPr wrap="square" lIns="0" tIns="50800" rIns="50800" bIns="0" rtlCol="0" anchor="ctr"/>
          <a:lstStyle/>
          <a:p>
            <a:pPr algn="ctr" indent="0" marL="0">
              <a:buNone/>
            </a:pPr>
            <a:r>
              <a:rPr lang="en-US" sz="1100" b="1" dirty="0">
                <a:solidFill>
                  <a:srgbClr val="7C3AED"/>
                </a:solidFill>
                <a:latin typeface="Cambria Math" pitchFamily="34" charset="0"/>
                <a:ea typeface="Cambria Math" pitchFamily="34" charset="-122"/>
                <a:cs typeface="Cambria Math" pitchFamily="34" charset="-120"/>
              </a:rPr>
              <a:t>S</a:t>
            </a:r>
            <a:endParaRPr lang="en-US" sz="1100" dirty="0"/>
          </a:p>
        </p:txBody>
      </p:sp>
      <p:sp>
        <p:nvSpPr>
          <p:cNvPr id="14" name="Text 12"/>
          <p:cNvSpPr/>
          <p:nvPr/>
        </p:nvSpPr>
        <p:spPr>
          <a:xfrm>
            <a:off x="4389120" y="1874520"/>
            <a:ext cx="4206240" cy="310896"/>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All 11 non-wall grid squares</a:t>
            </a:r>
            <a:endParaRPr lang="en-US" sz="1000" dirty="0"/>
          </a:p>
        </p:txBody>
      </p:sp>
      <p:sp>
        <p:nvSpPr>
          <p:cNvPr id="15" name="Shape 13"/>
          <p:cNvSpPr/>
          <p:nvPr/>
        </p:nvSpPr>
        <p:spPr>
          <a:xfrm>
            <a:off x="548640" y="2221992"/>
            <a:ext cx="8046720" cy="310896"/>
          </a:xfrm>
          <a:prstGeom prst="rect">
            <a:avLst/>
          </a:prstGeom>
          <a:solidFill>
            <a:srgbClr val="E8F4F8"/>
          </a:solidFill>
          <a:ln w="6350">
            <a:solidFill>
              <a:srgbClr val="E8F4F8"/>
            </a:solidFill>
            <a:prstDash val="solid"/>
          </a:ln>
        </p:spPr>
      </p:sp>
      <p:sp>
        <p:nvSpPr>
          <p:cNvPr id="16" name="Text 14"/>
          <p:cNvSpPr/>
          <p:nvPr/>
        </p:nvSpPr>
        <p:spPr>
          <a:xfrm>
            <a:off x="548640" y="2221992"/>
            <a:ext cx="1828800" cy="310896"/>
          </a:xfrm>
          <a:prstGeom prst="rect">
            <a:avLst/>
          </a:prstGeom>
          <a:noFill/>
          <a:ln/>
        </p:spPr>
        <p:txBody>
          <a:bodyPr wrap="square" lIns="0" tIns="50800" rIns="50800" bIns="0" rtlCol="0" anchor="ctr"/>
          <a:lstStyle/>
          <a:p>
            <a:pPr algn="ctr" indent="0" marL="0">
              <a:buNone/>
            </a:pPr>
            <a:r>
              <a:rPr lang="en-US" sz="1000" b="1" dirty="0">
                <a:solidFill>
                  <a:srgbClr val="065A82"/>
                </a:solidFill>
                <a:latin typeface="Calibri" pitchFamily="34" charset="0"/>
                <a:ea typeface="Calibri" pitchFamily="34" charset="-122"/>
                <a:cs typeface="Calibri" pitchFamily="34" charset="-120"/>
              </a:rPr>
              <a:t>Actions</a:t>
            </a:r>
            <a:endParaRPr lang="en-US" sz="1000" dirty="0"/>
          </a:p>
        </p:txBody>
      </p:sp>
      <p:sp>
        <p:nvSpPr>
          <p:cNvPr id="17" name="Text 15"/>
          <p:cNvSpPr/>
          <p:nvPr/>
        </p:nvSpPr>
        <p:spPr>
          <a:xfrm>
            <a:off x="2377440" y="2221992"/>
            <a:ext cx="2011680" cy="310896"/>
          </a:xfrm>
          <a:prstGeom prst="rect">
            <a:avLst/>
          </a:prstGeom>
          <a:noFill/>
          <a:ln/>
        </p:spPr>
        <p:txBody>
          <a:bodyPr wrap="square" lIns="0" tIns="50800" rIns="50800" bIns="0" rtlCol="0" anchor="ctr"/>
          <a:lstStyle/>
          <a:p>
            <a:pPr algn="ctr" indent="0" marL="0">
              <a:buNone/>
            </a:pPr>
            <a:r>
              <a:rPr lang="en-US" sz="1100" b="1" dirty="0">
                <a:solidFill>
                  <a:srgbClr val="7C3AED"/>
                </a:solidFill>
                <a:latin typeface="Cambria Math" pitchFamily="34" charset="0"/>
                <a:ea typeface="Cambria Math" pitchFamily="34" charset="-122"/>
                <a:cs typeface="Cambria Math" pitchFamily="34" charset="-120"/>
              </a:rPr>
              <a:t>A</a:t>
            </a:r>
            <a:endParaRPr lang="en-US" sz="1100" dirty="0"/>
          </a:p>
        </p:txBody>
      </p:sp>
      <p:sp>
        <p:nvSpPr>
          <p:cNvPr id="18" name="Text 16"/>
          <p:cNvSpPr/>
          <p:nvPr/>
        </p:nvSpPr>
        <p:spPr>
          <a:xfrm>
            <a:off x="4389120" y="2221992"/>
            <a:ext cx="4206240" cy="310896"/>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 Up, Down, Left, Right }</a:t>
            </a:r>
            <a:endParaRPr lang="en-US" sz="1000" dirty="0"/>
          </a:p>
        </p:txBody>
      </p:sp>
      <p:sp>
        <p:nvSpPr>
          <p:cNvPr id="19" name="Shape 17"/>
          <p:cNvSpPr/>
          <p:nvPr/>
        </p:nvSpPr>
        <p:spPr>
          <a:xfrm>
            <a:off x="548640" y="2569464"/>
            <a:ext cx="8046720" cy="310896"/>
          </a:xfrm>
          <a:prstGeom prst="rect">
            <a:avLst/>
          </a:prstGeom>
          <a:solidFill>
            <a:srgbClr val="FFFFFF"/>
          </a:solidFill>
          <a:ln w="6350">
            <a:solidFill>
              <a:srgbClr val="E8F4F8"/>
            </a:solidFill>
            <a:prstDash val="solid"/>
          </a:ln>
        </p:spPr>
      </p:sp>
      <p:sp>
        <p:nvSpPr>
          <p:cNvPr id="20" name="Text 18"/>
          <p:cNvSpPr/>
          <p:nvPr/>
        </p:nvSpPr>
        <p:spPr>
          <a:xfrm>
            <a:off x="548640" y="2569464"/>
            <a:ext cx="1828800" cy="310896"/>
          </a:xfrm>
          <a:prstGeom prst="rect">
            <a:avLst/>
          </a:prstGeom>
          <a:noFill/>
          <a:ln/>
        </p:spPr>
        <p:txBody>
          <a:bodyPr wrap="square" lIns="0" tIns="50800" rIns="50800" bIns="0" rtlCol="0" anchor="ctr"/>
          <a:lstStyle/>
          <a:p>
            <a:pPr algn="ctr" indent="0" marL="0">
              <a:buNone/>
            </a:pPr>
            <a:r>
              <a:rPr lang="en-US" sz="1000" b="1" dirty="0">
                <a:solidFill>
                  <a:srgbClr val="065A82"/>
                </a:solidFill>
                <a:latin typeface="Calibri" pitchFamily="34" charset="0"/>
                <a:ea typeface="Calibri" pitchFamily="34" charset="-122"/>
                <a:cs typeface="Calibri" pitchFamily="34" charset="-120"/>
              </a:rPr>
              <a:t>Transition model</a:t>
            </a:r>
            <a:endParaRPr lang="en-US" sz="1000" dirty="0"/>
          </a:p>
        </p:txBody>
      </p:sp>
      <p:sp>
        <p:nvSpPr>
          <p:cNvPr id="21" name="Text 19"/>
          <p:cNvSpPr/>
          <p:nvPr/>
        </p:nvSpPr>
        <p:spPr>
          <a:xfrm>
            <a:off x="2377440" y="2569464"/>
            <a:ext cx="2011680" cy="310896"/>
          </a:xfrm>
          <a:prstGeom prst="rect">
            <a:avLst/>
          </a:prstGeom>
          <a:noFill/>
          <a:ln/>
        </p:spPr>
        <p:txBody>
          <a:bodyPr wrap="square" lIns="0" tIns="50800" rIns="50800" bIns="0" rtlCol="0" anchor="ctr"/>
          <a:lstStyle/>
          <a:p>
            <a:pPr algn="ctr" indent="0" marL="0">
              <a:buNone/>
            </a:pPr>
            <a:r>
              <a:rPr lang="en-US" sz="1100" b="1" dirty="0">
                <a:solidFill>
                  <a:srgbClr val="7C3AED"/>
                </a:solidFill>
                <a:latin typeface="Cambria Math" pitchFamily="34" charset="0"/>
                <a:ea typeface="Cambria Math" pitchFamily="34" charset="-122"/>
                <a:cs typeface="Cambria Math" pitchFamily="34" charset="-120"/>
              </a:rPr>
              <a:t>P(s'|s,a)</a:t>
            </a:r>
            <a:endParaRPr lang="en-US" sz="1100" dirty="0"/>
          </a:p>
        </p:txBody>
      </p:sp>
      <p:sp>
        <p:nvSpPr>
          <p:cNvPr id="22" name="Text 20"/>
          <p:cNvSpPr/>
          <p:nvPr/>
        </p:nvSpPr>
        <p:spPr>
          <a:xfrm>
            <a:off x="4389120" y="2569464"/>
            <a:ext cx="4206240" cy="310896"/>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80% intended direction, 10% each side</a:t>
            </a:r>
            <a:endParaRPr lang="en-US" sz="1000" dirty="0"/>
          </a:p>
        </p:txBody>
      </p:sp>
      <p:sp>
        <p:nvSpPr>
          <p:cNvPr id="23" name="Shape 21"/>
          <p:cNvSpPr/>
          <p:nvPr/>
        </p:nvSpPr>
        <p:spPr>
          <a:xfrm>
            <a:off x="548640" y="2916936"/>
            <a:ext cx="8046720" cy="310896"/>
          </a:xfrm>
          <a:prstGeom prst="rect">
            <a:avLst/>
          </a:prstGeom>
          <a:solidFill>
            <a:srgbClr val="E8F4F8"/>
          </a:solidFill>
          <a:ln w="6350">
            <a:solidFill>
              <a:srgbClr val="E8F4F8"/>
            </a:solidFill>
            <a:prstDash val="solid"/>
          </a:ln>
        </p:spPr>
      </p:sp>
      <p:sp>
        <p:nvSpPr>
          <p:cNvPr id="24" name="Text 22"/>
          <p:cNvSpPr/>
          <p:nvPr/>
        </p:nvSpPr>
        <p:spPr>
          <a:xfrm>
            <a:off x="548640" y="2916936"/>
            <a:ext cx="1828800" cy="310896"/>
          </a:xfrm>
          <a:prstGeom prst="rect">
            <a:avLst/>
          </a:prstGeom>
          <a:noFill/>
          <a:ln/>
        </p:spPr>
        <p:txBody>
          <a:bodyPr wrap="square" lIns="0" tIns="50800" rIns="50800" bIns="0" rtlCol="0" anchor="ctr"/>
          <a:lstStyle/>
          <a:p>
            <a:pPr algn="ctr" indent="0" marL="0">
              <a:buNone/>
            </a:pPr>
            <a:r>
              <a:rPr lang="en-US" sz="1000" b="1" dirty="0">
                <a:solidFill>
                  <a:srgbClr val="065A82"/>
                </a:solidFill>
                <a:latin typeface="Calibri" pitchFamily="34" charset="0"/>
                <a:ea typeface="Calibri" pitchFamily="34" charset="-122"/>
                <a:cs typeface="Calibri" pitchFamily="34" charset="-120"/>
              </a:rPr>
              <a:t>Reward function</a:t>
            </a:r>
            <a:endParaRPr lang="en-US" sz="1000" dirty="0"/>
          </a:p>
        </p:txBody>
      </p:sp>
      <p:sp>
        <p:nvSpPr>
          <p:cNvPr id="25" name="Text 23"/>
          <p:cNvSpPr/>
          <p:nvPr/>
        </p:nvSpPr>
        <p:spPr>
          <a:xfrm>
            <a:off x="2377440" y="2916936"/>
            <a:ext cx="2011680" cy="310896"/>
          </a:xfrm>
          <a:prstGeom prst="rect">
            <a:avLst/>
          </a:prstGeom>
          <a:noFill/>
          <a:ln/>
        </p:spPr>
        <p:txBody>
          <a:bodyPr wrap="square" lIns="0" tIns="50800" rIns="50800" bIns="0" rtlCol="0" anchor="ctr"/>
          <a:lstStyle/>
          <a:p>
            <a:pPr algn="ctr" indent="0" marL="0">
              <a:buNone/>
            </a:pPr>
            <a:r>
              <a:rPr lang="en-US" sz="1100" b="1" dirty="0">
                <a:solidFill>
                  <a:srgbClr val="7C3AED"/>
                </a:solidFill>
                <a:latin typeface="Cambria Math" pitchFamily="34" charset="0"/>
                <a:ea typeface="Cambria Math" pitchFamily="34" charset="-122"/>
                <a:cs typeface="Cambria Math" pitchFamily="34" charset="-120"/>
              </a:rPr>
              <a:t>R(s)</a:t>
            </a:r>
            <a:endParaRPr lang="en-US" sz="1100" dirty="0"/>
          </a:p>
        </p:txBody>
      </p:sp>
      <p:sp>
        <p:nvSpPr>
          <p:cNvPr id="26" name="Text 24"/>
          <p:cNvSpPr/>
          <p:nvPr/>
        </p:nvSpPr>
        <p:spPr>
          <a:xfrm>
            <a:off x="4389120" y="2916936"/>
            <a:ext cx="4206240" cy="310896"/>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+1 at (4,3), −1 at (4,2), −0.04 elsewhere</a:t>
            </a:r>
            <a:endParaRPr lang="en-US" sz="1000" dirty="0"/>
          </a:p>
        </p:txBody>
      </p:sp>
      <p:sp>
        <p:nvSpPr>
          <p:cNvPr id="27" name="Shape 25"/>
          <p:cNvSpPr/>
          <p:nvPr/>
        </p:nvSpPr>
        <p:spPr>
          <a:xfrm>
            <a:off x="548640" y="3264408"/>
            <a:ext cx="8046720" cy="310896"/>
          </a:xfrm>
          <a:prstGeom prst="rect">
            <a:avLst/>
          </a:prstGeom>
          <a:solidFill>
            <a:srgbClr val="FFFFFF"/>
          </a:solidFill>
          <a:ln w="6350">
            <a:solidFill>
              <a:srgbClr val="E8F4F8"/>
            </a:solidFill>
            <a:prstDash val="solid"/>
          </a:ln>
        </p:spPr>
      </p:sp>
      <p:sp>
        <p:nvSpPr>
          <p:cNvPr id="28" name="Text 26"/>
          <p:cNvSpPr/>
          <p:nvPr/>
        </p:nvSpPr>
        <p:spPr>
          <a:xfrm>
            <a:off x="548640" y="3264408"/>
            <a:ext cx="1828800" cy="310896"/>
          </a:xfrm>
          <a:prstGeom prst="rect">
            <a:avLst/>
          </a:prstGeom>
          <a:noFill/>
          <a:ln/>
        </p:spPr>
        <p:txBody>
          <a:bodyPr wrap="square" lIns="0" tIns="50800" rIns="50800" bIns="0" rtlCol="0" anchor="ctr"/>
          <a:lstStyle/>
          <a:p>
            <a:pPr algn="ctr" indent="0" marL="0">
              <a:buNone/>
            </a:pPr>
            <a:r>
              <a:rPr lang="en-US" sz="1000" b="1" dirty="0">
                <a:solidFill>
                  <a:srgbClr val="065A82"/>
                </a:solidFill>
                <a:latin typeface="Calibri" pitchFamily="34" charset="0"/>
                <a:ea typeface="Calibri" pitchFamily="34" charset="-122"/>
                <a:cs typeface="Calibri" pitchFamily="34" charset="-120"/>
              </a:rPr>
              <a:t>Discount factor</a:t>
            </a:r>
            <a:endParaRPr lang="en-US" sz="1000" dirty="0"/>
          </a:p>
        </p:txBody>
      </p:sp>
      <p:sp>
        <p:nvSpPr>
          <p:cNvPr id="29" name="Text 27"/>
          <p:cNvSpPr/>
          <p:nvPr/>
        </p:nvSpPr>
        <p:spPr>
          <a:xfrm>
            <a:off x="2377440" y="3264408"/>
            <a:ext cx="2011680" cy="310896"/>
          </a:xfrm>
          <a:prstGeom prst="rect">
            <a:avLst/>
          </a:prstGeom>
          <a:noFill/>
          <a:ln/>
        </p:spPr>
        <p:txBody>
          <a:bodyPr wrap="square" lIns="0" tIns="50800" rIns="50800" bIns="0" rtlCol="0" anchor="ctr"/>
          <a:lstStyle/>
          <a:p>
            <a:pPr algn="ctr" indent="0" marL="0">
              <a:buNone/>
            </a:pPr>
            <a:r>
              <a:rPr lang="en-US" sz="1100" b="1" dirty="0">
                <a:solidFill>
                  <a:srgbClr val="7C3AED"/>
                </a:solidFill>
                <a:latin typeface="Cambria Math" pitchFamily="34" charset="0"/>
                <a:ea typeface="Cambria Math" pitchFamily="34" charset="-122"/>
                <a:cs typeface="Cambria Math" pitchFamily="34" charset="-120"/>
              </a:rPr>
              <a:t>γ</a:t>
            </a:r>
            <a:endParaRPr lang="en-US" sz="1100" dirty="0"/>
          </a:p>
        </p:txBody>
      </p:sp>
      <p:sp>
        <p:nvSpPr>
          <p:cNvPr id="30" name="Text 28"/>
          <p:cNvSpPr/>
          <p:nvPr/>
        </p:nvSpPr>
        <p:spPr>
          <a:xfrm>
            <a:off x="4389120" y="3264408"/>
            <a:ext cx="4206240" cy="310896"/>
          </a:xfrm>
          <a:prstGeom prst="rect">
            <a:avLst/>
          </a:prstGeom>
          <a:noFill/>
          <a:ln/>
        </p:spPr>
        <p:txBody>
          <a:bodyPr wrap="square" lIns="0" tIns="50800" rIns="50800" bIns="0" rtlCol="0" anchor="ctr"/>
          <a:lstStyle/>
          <a:p>
            <a:pPr algn="ctr" indent="0" marL="0">
              <a:buNone/>
            </a:pPr>
            <a:r>
              <a:rPr lang="en-US" sz="1000" dirty="0">
                <a:solidFill>
                  <a:srgbClr val="2D3748"/>
                </a:solidFill>
                <a:latin typeface="Calibri" pitchFamily="34" charset="0"/>
                <a:ea typeface="Calibri" pitchFamily="34" charset="-122"/>
                <a:cs typeface="Calibri" pitchFamily="34" charset="-120"/>
              </a:rPr>
              <a:t>e.g., 0.9</a:t>
            </a:r>
            <a:endParaRPr lang="en-US" sz="1000" dirty="0"/>
          </a:p>
        </p:txBody>
      </p:sp>
      <p:sp>
        <p:nvSpPr>
          <p:cNvPr id="31" name="Shape 29"/>
          <p:cNvSpPr/>
          <p:nvPr/>
        </p:nvSpPr>
        <p:spPr>
          <a:xfrm>
            <a:off x="548640" y="3657600"/>
            <a:ext cx="8046720" cy="502920"/>
          </a:xfrm>
          <a:prstGeom prst="rect">
            <a:avLst/>
          </a:prstGeom>
          <a:solidFill>
            <a:srgbClr val="ECFDF5"/>
          </a:solidFill>
          <a:ln w="6350">
            <a:solidFill>
              <a:srgbClr val="059669"/>
            </a:solidFill>
            <a:prstDash val="solid"/>
          </a:ln>
        </p:spPr>
      </p:sp>
      <p:sp>
        <p:nvSpPr>
          <p:cNvPr id="32" name="Text 30"/>
          <p:cNvSpPr/>
          <p:nvPr/>
        </p:nvSpPr>
        <p:spPr>
          <a:xfrm>
            <a:off x="731520" y="3675888"/>
            <a:ext cx="2743200" cy="201168"/>
          </a:xfrm>
          <a:prstGeom prst="rect">
            <a:avLst/>
          </a:prstGeom>
          <a:noFill/>
          <a:ln/>
        </p:spPr>
        <p:txBody>
          <a:bodyPr wrap="square" lIns="0" tIns="0" rIns="0" bIns="0" rtlCol="0" anchor="ctr"/>
          <a:lstStyle/>
          <a:p>
            <a:pPr indent="0" marL="0">
              <a:buNone/>
            </a:pPr>
            <a:r>
              <a:rPr lang="en-US" sz="1200" b="1" dirty="0">
                <a:solidFill>
                  <a:srgbClr val="059669"/>
                </a:solidFill>
                <a:latin typeface="Calibri" pitchFamily="34" charset="0"/>
                <a:ea typeface="Calibri" pitchFamily="34" charset="-122"/>
                <a:cs typeface="Calibri" pitchFamily="34" charset="-120"/>
              </a:rPr>
              <a:t>Markov Property</a:t>
            </a:r>
            <a:endParaRPr lang="en-US" sz="1200" dirty="0"/>
          </a:p>
        </p:txBody>
      </p:sp>
      <p:sp>
        <p:nvSpPr>
          <p:cNvPr id="33" name="Text 31"/>
          <p:cNvSpPr/>
          <p:nvPr/>
        </p:nvSpPr>
        <p:spPr>
          <a:xfrm>
            <a:off x="731520" y="3886200"/>
            <a:ext cx="7680960" cy="256032"/>
          </a:xfrm>
          <a:prstGeom prst="rect">
            <a:avLst/>
          </a:prstGeom>
          <a:noFill/>
          <a:ln/>
        </p:spPr>
        <p:txBody>
          <a:bodyPr wrap="square" lIns="0" tIns="0" rIns="0" bIns="0" rtlCol="0" anchor="t"/>
          <a:lstStyle/>
          <a:p>
            <a:pPr indent="0" marL="0">
              <a:buNone/>
            </a:pPr>
            <a:r>
              <a:rPr lang="en-US" sz="1000" dirty="0">
                <a:solidFill>
                  <a:srgbClr val="2D3748"/>
                </a:solidFill>
                <a:latin typeface="Calibri" pitchFamily="34" charset="0"/>
                <a:ea typeface="Calibri" pitchFamily="34" charset="-122"/>
                <a:cs typeface="Calibri" pitchFamily="34" charset="-120"/>
              </a:rPr>
              <a:t>The next state depends ONLY on the current state and action — NOT on how you got here. History doesn't matter; only where you are NOW.</a:t>
            </a:r>
            <a:endParaRPr lang="en-US" sz="1000" dirty="0"/>
          </a:p>
        </p:txBody>
      </p:sp>
      <p:sp>
        <p:nvSpPr>
          <p:cNvPr id="34" name="Shape 32"/>
          <p:cNvSpPr/>
          <p:nvPr/>
        </p:nvSpPr>
        <p:spPr>
          <a:xfrm>
            <a:off x="548640" y="4251960"/>
            <a:ext cx="8046720" cy="274320"/>
          </a:xfrm>
          <a:prstGeom prst="rect">
            <a:avLst/>
          </a:prstGeom>
          <a:solidFill>
            <a:srgbClr val="EDE9FE"/>
          </a:solidFill>
          <a:ln w="6350">
            <a:solidFill>
              <a:srgbClr val="7C3AED"/>
            </a:solidFill>
            <a:prstDash val="solid"/>
          </a:ln>
        </p:spPr>
      </p:sp>
      <p:sp>
        <p:nvSpPr>
          <p:cNvPr id="35" name="Text 33"/>
          <p:cNvSpPr/>
          <p:nvPr/>
        </p:nvSpPr>
        <p:spPr>
          <a:xfrm>
            <a:off x="731520" y="4251960"/>
            <a:ext cx="7680960" cy="274320"/>
          </a:xfrm>
          <a:prstGeom prst="rect">
            <a:avLst/>
          </a:prstGeom>
          <a:noFill/>
          <a:ln/>
        </p:spPr>
        <p:txBody>
          <a:bodyPr wrap="square" lIns="0" tIns="0" rIns="0" bIns="0" rtlCol="0" anchor="ctr"/>
          <a:lstStyle/>
          <a:p>
            <a:pPr indent="0" marL="0">
              <a:buNone/>
            </a:pPr>
            <a:r>
              <a:rPr lang="en-US" sz="1000" dirty="0">
                <a:solidFill>
                  <a:srgbClr val="7C3AED"/>
                </a:solidFill>
                <a:latin typeface="Calibri" pitchFamily="34" charset="0"/>
                <a:ea typeface="Calibri" pitchFamily="34" charset="-122"/>
                <a:cs typeface="Calibri" pitchFamily="34" charset="-120"/>
              </a:rPr>
              <a:t>💡 Like a board game — it doesn't matter how pieces got to their positions. What matters is where they ARE now and what you do next.</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38</Slides>
  <Notes>38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4 — Reinforcement Learning (Augmented)</dc:title>
  <dc:subject>PptxGenJS Presentation</dc:subject>
  <dc:creator>Kiran V K</dc:creator>
  <cp:lastModifiedBy>Kiran V K</cp:lastModifiedBy>
  <cp:revision>1</cp:revision>
  <dcterms:created xsi:type="dcterms:W3CDTF">2026-09-07T13:31:03Z</dcterms:created>
  <dcterms:modified xsi:type="dcterms:W3CDTF">2026-09-07T13:31:03Z</dcterms:modified>
</cp:coreProperties>
</file>